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7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HUMAN RIGHTS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Matteo </a:t>
            </a:r>
            <a:r>
              <a:rPr lang="it-IT" dirty="0" err="1" smtClean="0"/>
              <a:t>Sverzut</a:t>
            </a:r>
            <a:endParaRPr lang="it-IT" dirty="0" smtClean="0"/>
          </a:p>
          <a:p>
            <a:r>
              <a:rPr lang="it-IT" dirty="0" smtClean="0"/>
              <a:t>5LSAB</a:t>
            </a:r>
          </a:p>
          <a:p>
            <a:r>
              <a:rPr lang="it-IT" dirty="0" smtClean="0"/>
              <a:t>A.S 2019-20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52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OLIVER </a:t>
            </a:r>
            <a:r>
              <a:rPr lang="it-IT" dirty="0" smtClean="0"/>
              <a:t>TWIST, C.DICKENS (1838)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ym typeface="Wingdings" panose="05000000000000000000" pitchFamily="2" charset="2"/>
              </a:rPr>
              <a:t>«A </a:t>
            </a:r>
            <a:r>
              <a:rPr lang="it-IT" dirty="0" err="1" smtClean="0">
                <a:sym typeface="Wingdings" panose="05000000000000000000" pitchFamily="2" charset="2"/>
              </a:rPr>
              <a:t>bill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was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next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morning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pasted</a:t>
            </a:r>
            <a:r>
              <a:rPr lang="it-IT" dirty="0" smtClean="0">
                <a:sym typeface="Wingdings" panose="05000000000000000000" pitchFamily="2" charset="2"/>
              </a:rPr>
              <a:t> on the </a:t>
            </a:r>
            <a:r>
              <a:rPr lang="it-IT" dirty="0" err="1" smtClean="0">
                <a:sym typeface="Wingdings" panose="05000000000000000000" pitchFamily="2" charset="2"/>
              </a:rPr>
              <a:t>outside</a:t>
            </a:r>
            <a:r>
              <a:rPr lang="it-IT" dirty="0" smtClean="0">
                <a:sym typeface="Wingdings" panose="05000000000000000000" pitchFamily="2" charset="2"/>
              </a:rPr>
              <a:t> of the gate, </a:t>
            </a:r>
            <a:r>
              <a:rPr lang="it-IT" dirty="0" err="1" smtClean="0">
                <a:sym typeface="Wingdings" panose="05000000000000000000" pitchFamily="2" charset="2"/>
              </a:rPr>
              <a:t>offering</a:t>
            </a:r>
            <a:r>
              <a:rPr lang="it-IT" dirty="0" smtClean="0">
                <a:sym typeface="Wingdings" panose="05000000000000000000" pitchFamily="2" charset="2"/>
              </a:rPr>
              <a:t> a </a:t>
            </a:r>
            <a:r>
              <a:rPr lang="it-IT" dirty="0" err="1" smtClean="0">
                <a:sym typeface="Wingdings" panose="05000000000000000000" pitchFamily="2" charset="2"/>
              </a:rPr>
              <a:t>reward</a:t>
            </a:r>
            <a:r>
              <a:rPr lang="it-IT" dirty="0" smtClean="0"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ym typeface="Wingdings" panose="05000000000000000000" pitchFamily="2" charset="2"/>
              </a:rPr>
              <a:t>five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pounds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anybody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who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would</a:t>
            </a:r>
            <a:r>
              <a:rPr lang="it-IT" dirty="0" smtClean="0">
                <a:sym typeface="Wingdings" panose="05000000000000000000" pitchFamily="2" charset="2"/>
              </a:rPr>
              <a:t> take Oliver Twist off the </a:t>
            </a:r>
            <a:r>
              <a:rPr lang="it-IT" dirty="0" err="1" smtClean="0">
                <a:sym typeface="Wingdings" panose="05000000000000000000" pitchFamily="2" charset="2"/>
              </a:rPr>
              <a:t>hands</a:t>
            </a:r>
            <a:r>
              <a:rPr lang="it-IT" dirty="0" smtClean="0">
                <a:sym typeface="Wingdings" panose="05000000000000000000" pitchFamily="2" charset="2"/>
              </a:rPr>
              <a:t> of the </a:t>
            </a:r>
            <a:r>
              <a:rPr lang="it-IT" dirty="0" err="1" smtClean="0">
                <a:sym typeface="Wingdings" panose="05000000000000000000" pitchFamily="2" charset="2"/>
              </a:rPr>
              <a:t>parish</a:t>
            </a:r>
            <a:r>
              <a:rPr lang="it-IT" dirty="0" smtClean="0">
                <a:sym typeface="Wingdings" panose="05000000000000000000" pitchFamily="2" charset="2"/>
              </a:rPr>
              <a:t>» :</a:t>
            </a:r>
          </a:p>
          <a:p>
            <a:pPr>
              <a:buFontTx/>
              <a:buChar char="-"/>
            </a:pPr>
            <a:r>
              <a:rPr lang="it-IT" dirty="0" err="1" smtClean="0"/>
              <a:t>Violation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article</a:t>
            </a:r>
            <a:r>
              <a:rPr lang="it-IT" dirty="0"/>
              <a:t> 13 </a:t>
            </a:r>
            <a:r>
              <a:rPr lang="it-IT" dirty="0">
                <a:sym typeface="Wingdings" panose="05000000000000000000" pitchFamily="2" charset="2"/>
              </a:rPr>
              <a:t>(«Personal liberty </a:t>
            </a:r>
            <a:r>
              <a:rPr lang="it-IT" dirty="0" err="1">
                <a:sym typeface="Wingdings" panose="05000000000000000000" pitchFamily="2" charset="2"/>
              </a:rPr>
              <a:t>is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inviolable</a:t>
            </a:r>
            <a:r>
              <a:rPr lang="it-IT" dirty="0">
                <a:sym typeface="Wingdings" panose="05000000000000000000" pitchFamily="2" charset="2"/>
              </a:rPr>
              <a:t>…») </a:t>
            </a:r>
            <a:endParaRPr lang="it-IT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36" y="3918857"/>
            <a:ext cx="2982486" cy="19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OLIVER TWIST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3702" y="2750394"/>
            <a:ext cx="9601196" cy="3318936"/>
          </a:xfrm>
        </p:spPr>
        <p:txBody>
          <a:bodyPr/>
          <a:lstStyle/>
          <a:p>
            <a:r>
              <a:rPr lang="it-IT" dirty="0" smtClean="0"/>
              <a:t>«The master </a:t>
            </a:r>
            <a:r>
              <a:rPr lang="it-IT" dirty="0" err="1" smtClean="0"/>
              <a:t>aimed</a:t>
            </a:r>
            <a:r>
              <a:rPr lang="it-IT" dirty="0" smtClean="0"/>
              <a:t> a </a:t>
            </a:r>
            <a:r>
              <a:rPr lang="it-IT" dirty="0" err="1" smtClean="0"/>
              <a:t>blow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Oliver’s</a:t>
            </a:r>
            <a:r>
              <a:rPr lang="it-IT" dirty="0" smtClean="0"/>
              <a:t> head with the </a:t>
            </a:r>
            <a:r>
              <a:rPr lang="it-IT" dirty="0" err="1" smtClean="0"/>
              <a:t>ladle</a:t>
            </a:r>
            <a:r>
              <a:rPr lang="it-IT" dirty="0" smtClean="0"/>
              <a:t>»:</a:t>
            </a:r>
          </a:p>
          <a:p>
            <a:pPr>
              <a:buFontTx/>
              <a:buChar char="-"/>
            </a:pPr>
            <a:r>
              <a:rPr lang="it-IT" dirty="0" err="1" smtClean="0"/>
              <a:t>Violation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article</a:t>
            </a:r>
            <a:r>
              <a:rPr lang="it-IT" dirty="0"/>
              <a:t> 21 </a:t>
            </a:r>
            <a:r>
              <a:rPr lang="it-IT" dirty="0">
                <a:sym typeface="Wingdings" panose="05000000000000000000" pitchFamily="2" charset="2"/>
              </a:rPr>
              <a:t>(« </a:t>
            </a:r>
            <a:r>
              <a:rPr lang="it-IT" dirty="0" err="1">
                <a:sym typeface="Wingdings" panose="05000000000000000000" pitchFamily="2" charset="2"/>
              </a:rPr>
              <a:t>All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have</a:t>
            </a:r>
            <a:r>
              <a:rPr lang="it-IT" dirty="0">
                <a:sym typeface="Wingdings" panose="05000000000000000000" pitchFamily="2" charset="2"/>
              </a:rPr>
              <a:t> the right to express </a:t>
            </a:r>
            <a:r>
              <a:rPr lang="it-IT" dirty="0" err="1">
                <a:sym typeface="Wingdings" panose="05000000000000000000" pitchFamily="2" charset="2"/>
              </a:rPr>
              <a:t>freely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their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own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thoughts</a:t>
            </a:r>
            <a:r>
              <a:rPr lang="it-IT" dirty="0">
                <a:sym typeface="Wingdings" panose="05000000000000000000" pitchFamily="2" charset="2"/>
              </a:rPr>
              <a:t> by word…») </a:t>
            </a:r>
            <a:endParaRPr lang="it-IT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it-IT" dirty="0" err="1">
                <a:sym typeface="Wingdings" panose="05000000000000000000" pitchFamily="2" charset="2"/>
              </a:rPr>
              <a:t>Violation</a:t>
            </a:r>
            <a:r>
              <a:rPr lang="it-IT" dirty="0">
                <a:sym typeface="Wingdings" panose="05000000000000000000" pitchFamily="2" charset="2"/>
              </a:rPr>
              <a:t> of </a:t>
            </a:r>
            <a:r>
              <a:rPr lang="it-IT" dirty="0" err="1">
                <a:sym typeface="Wingdings" panose="05000000000000000000" pitchFamily="2" charset="2"/>
              </a:rPr>
              <a:t>article</a:t>
            </a:r>
            <a:r>
              <a:rPr lang="it-IT" dirty="0">
                <a:sym typeface="Wingdings" panose="05000000000000000000" pitchFamily="2" charset="2"/>
              </a:rPr>
              <a:t> 27  («</a:t>
            </a:r>
            <a:r>
              <a:rPr lang="it-IT" dirty="0" err="1">
                <a:sym typeface="Wingdings" panose="05000000000000000000" pitchFamily="2" charset="2"/>
              </a:rPr>
              <a:t>Punishment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cannot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consists</a:t>
            </a:r>
            <a:r>
              <a:rPr lang="it-IT" dirty="0">
                <a:sym typeface="Wingdings" panose="05000000000000000000" pitchFamily="2" charset="2"/>
              </a:rPr>
              <a:t> in treatment </a:t>
            </a:r>
            <a:r>
              <a:rPr lang="it-IT" dirty="0" err="1">
                <a:sym typeface="Wingdings" panose="05000000000000000000" pitchFamily="2" charset="2"/>
              </a:rPr>
              <a:t>contrary</a:t>
            </a:r>
            <a:r>
              <a:rPr lang="it-IT" dirty="0">
                <a:sym typeface="Wingdings" panose="05000000000000000000" pitchFamily="2" charset="2"/>
              </a:rPr>
              <a:t> to human </a:t>
            </a:r>
            <a:r>
              <a:rPr lang="it-IT" dirty="0" err="1">
                <a:sym typeface="Wingdings" panose="05000000000000000000" pitchFamily="2" charset="2"/>
              </a:rPr>
              <a:t>dignity</a:t>
            </a:r>
            <a:r>
              <a:rPr lang="it-IT" dirty="0">
                <a:sym typeface="Wingdings" panose="05000000000000000000" pitchFamily="2" charset="2"/>
              </a:rPr>
              <a:t>…»)</a:t>
            </a:r>
            <a:endParaRPr lang="it-IT" dirty="0"/>
          </a:p>
          <a:p>
            <a:pPr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1" y="4629150"/>
            <a:ext cx="2778038" cy="15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MY LAST </a:t>
            </a:r>
            <a:r>
              <a:rPr lang="it-IT" dirty="0" smtClean="0"/>
              <a:t>DUCHESS, R.BROWNING (1842)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“Though </a:t>
            </a:r>
            <a:r>
              <a:rPr lang="en-US" dirty="0"/>
              <a:t>his fair daughter’s self, as I avowed </a:t>
            </a:r>
            <a:br>
              <a:rPr lang="en-US" dirty="0"/>
            </a:br>
            <a:r>
              <a:rPr lang="en-US" dirty="0" smtClean="0"/>
              <a:t>At </a:t>
            </a:r>
            <a:r>
              <a:rPr lang="en-US" dirty="0"/>
              <a:t>starting, is my </a:t>
            </a:r>
            <a:r>
              <a:rPr lang="en-US" dirty="0" smtClean="0"/>
              <a:t>object” : </a:t>
            </a:r>
          </a:p>
          <a:p>
            <a:pPr>
              <a:buFontTx/>
              <a:buChar char="-"/>
            </a:pPr>
            <a:r>
              <a:rPr lang="en-US" dirty="0" smtClean="0"/>
              <a:t>Violation of article 3 (“ All citizen have equal social dignity </a:t>
            </a:r>
            <a:r>
              <a:rPr lang="en-US" dirty="0"/>
              <a:t>and are equal before the law, without distinction as to sex, race, language, religion, political opinions, or personal or social condition</a:t>
            </a:r>
            <a:r>
              <a:rPr lang="en-US" dirty="0" smtClean="0"/>
              <a:t>…”)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95" y="4271554"/>
            <a:ext cx="1606051" cy="19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FRANKISSSTEIN, J.WINTERSON (2019)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Contemplation</a:t>
            </a:r>
            <a:r>
              <a:rPr lang="it-IT" dirty="0" smtClean="0"/>
              <a:t> of </a:t>
            </a:r>
            <a:r>
              <a:rPr lang="it-IT" dirty="0" err="1" smtClean="0"/>
              <a:t>Article</a:t>
            </a:r>
            <a:r>
              <a:rPr lang="it-IT" dirty="0" smtClean="0"/>
              <a:t> 3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>
                <a:sym typeface="Wingdings" panose="05000000000000000000" pitchFamily="2" charset="2"/>
              </a:rPr>
              <a:t>«</a:t>
            </a:r>
            <a:r>
              <a:rPr lang="en-US" dirty="0"/>
              <a:t>All citizens have equal social dignity and are equal before the law, without distinction as to sex, race, language, religion, political opinions, or personal or social condition…” </a:t>
            </a:r>
          </a:p>
          <a:p>
            <a:r>
              <a:rPr lang="it-IT" dirty="0" smtClean="0"/>
              <a:t>Gender </a:t>
            </a:r>
            <a:r>
              <a:rPr lang="it-IT" dirty="0" err="1" smtClean="0"/>
              <a:t>equality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r="32271"/>
          <a:stretch/>
        </p:blipFill>
        <p:spPr>
          <a:xfrm>
            <a:off x="8530046" y="3631474"/>
            <a:ext cx="1985555" cy="25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1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381</TotalTime>
  <Words>174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Organico</vt:lpstr>
      <vt:lpstr>HUMAN RIGHTS</vt:lpstr>
      <vt:lpstr>OLIVER TWIST, C.DICKENS (1838)</vt:lpstr>
      <vt:lpstr>OLIVER TWIST</vt:lpstr>
      <vt:lpstr>MY LAST DUCHESS, R.BROWNING (1842) </vt:lpstr>
      <vt:lpstr>FRANKISSSTEIN, J.WINTERSON (2019)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</dc:title>
  <dc:creator>Utente</dc:creator>
  <cp:lastModifiedBy>Utente</cp:lastModifiedBy>
  <cp:revision>20</cp:revision>
  <dcterms:created xsi:type="dcterms:W3CDTF">2020-05-11T15:52:58Z</dcterms:created>
  <dcterms:modified xsi:type="dcterms:W3CDTF">2020-06-02T17:34:40Z</dcterms:modified>
</cp:coreProperties>
</file>