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ZOHhTCovZF0Hg2Ra0VkEY2s+x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237E56D-320B-471E-AC02-501B12F1AD14}">
  <a:tblStyle styleId="{5237E56D-320B-471E-AC02-501B12F1AD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10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7" Type="http://customschemas.google.com/relationships/presentationmetadata" Target="metadata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9413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082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41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920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290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54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77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41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3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0595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034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smtClean="0"/>
              <a:t>‹n.›</a:t>
            </a:fld>
            <a:endParaRPr lang="nb-NO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smtClean="0"/>
              <a:t>‹n.›</a:t>
            </a:fld>
            <a:endParaRPr lang="nb-NO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smtClean="0"/>
              <a:t>‹n.›</a:t>
            </a:fld>
            <a:endParaRPr lang="nb-NO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smtClean="0"/>
              <a:t>‹n.›</a:t>
            </a:fld>
            <a:endParaRPr lang="nb-N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smtClean="0"/>
              <a:t>‹n.›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smtClean="0"/>
              <a:t>‹n.›</a:t>
            </a:fld>
            <a:endParaRPr lang="nb-N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smtClean="0"/>
              <a:t>‹n.›</a:t>
            </a:fld>
            <a:endParaRPr lang="nb-NO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smtClean="0"/>
              <a:t>‹n.›</a:t>
            </a:fld>
            <a:endParaRPr lang="nb-NO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smtClean="0"/>
              <a:t>‹n.›</a:t>
            </a:fld>
            <a:endParaRPr lang="nb-NO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smtClean="0"/>
              <a:t>‹n.›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smtClean="0"/>
              <a:t>‹n.›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smtClean="0"/>
              <a:t>‹n.›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699" y="334209"/>
            <a:ext cx="3994093" cy="618957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578443" y="4087509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ts val="4000"/>
            </a:pPr>
            <a:r>
              <a:rPr lang="en-GB" sz="3200" b="1" dirty="0">
                <a:latin typeface="Arial"/>
                <a:ea typeface="Calibri"/>
                <a:cs typeface="Arial"/>
                <a:sym typeface="Calibri"/>
              </a:rPr>
              <a:t>FRANKISSSTEIN </a:t>
            </a:r>
            <a:br>
              <a:rPr lang="en-GB" sz="3200" b="1" dirty="0">
                <a:latin typeface="Arial"/>
                <a:ea typeface="Calibri"/>
                <a:cs typeface="Arial"/>
                <a:sym typeface="Calibri"/>
              </a:rPr>
            </a:br>
            <a:r>
              <a:rPr lang="en-GB" sz="3200" b="1" dirty="0">
                <a:latin typeface="Arial"/>
                <a:ea typeface="Calibri"/>
                <a:cs typeface="Arial"/>
                <a:sym typeface="Calibri"/>
              </a:rPr>
              <a:t>A Love </a:t>
            </a:r>
            <a:r>
              <a:rPr lang="en-GB" sz="3200" b="1" dirty="0" smtClean="0">
                <a:latin typeface="Arial"/>
                <a:ea typeface="Calibri"/>
                <a:cs typeface="Arial"/>
                <a:sym typeface="Calibri"/>
              </a:rPr>
              <a:t>Story</a:t>
            </a:r>
            <a:br>
              <a:rPr lang="en-GB" sz="3200" b="1" dirty="0" smtClean="0">
                <a:latin typeface="Arial"/>
                <a:ea typeface="Calibri"/>
                <a:cs typeface="Arial"/>
                <a:sym typeface="Calibri"/>
              </a:rPr>
            </a:br>
            <a:r>
              <a:rPr lang="en-GB" sz="3200" b="1" dirty="0" smtClean="0">
                <a:latin typeface="Arial"/>
                <a:cs typeface="Arial"/>
              </a:rPr>
              <a:t>Jeanette </a:t>
            </a:r>
            <a:r>
              <a:rPr lang="en-GB" sz="3200" b="1" dirty="0" err="1">
                <a:latin typeface="Arial"/>
                <a:cs typeface="Arial"/>
              </a:rPr>
              <a:t>Winterson</a:t>
            </a:r>
            <a:r>
              <a:rPr lang="en-GB" sz="3200" b="1" dirty="0">
                <a:latin typeface="Arial"/>
                <a:cs typeface="Arial"/>
              </a:rPr>
              <a:t>, 2019</a:t>
            </a: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1564105" y="2098842"/>
            <a:ext cx="3919565" cy="149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tx1"/>
                </a:solidFill>
                <a:ea typeface="Calibri"/>
                <a:sym typeface="Calibri"/>
              </a:rPr>
              <a:t>A.S.2019-2020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i="0" u="none" strike="noStrike" cap="none" dirty="0" err="1" smtClean="0">
                <a:solidFill>
                  <a:schemeClr val="tx1"/>
                </a:solidFill>
                <a:ea typeface="Calibri"/>
                <a:sym typeface="Calibri"/>
              </a:rPr>
              <a:t>Capocasale</a:t>
            </a:r>
            <a:r>
              <a:rPr lang="en-GB" sz="2000" i="0" u="none" strike="noStrike" cap="none" dirty="0" smtClean="0">
                <a:solidFill>
                  <a:schemeClr val="tx1"/>
                </a:solidFill>
                <a:ea typeface="Calibri"/>
                <a:sym typeface="Calibri"/>
              </a:rPr>
              <a:t> </a:t>
            </a:r>
            <a:r>
              <a:rPr lang="en-GB" sz="2000" i="0" u="none" strike="noStrike" cap="none" dirty="0" err="1" smtClean="0">
                <a:solidFill>
                  <a:schemeClr val="tx1"/>
                </a:solidFill>
                <a:ea typeface="Calibri"/>
                <a:sym typeface="Calibri"/>
              </a:rPr>
              <a:t>Matteo</a:t>
            </a:r>
            <a:r>
              <a:rPr lang="en-GB" sz="2000" i="0" u="none" strike="noStrike" cap="none" dirty="0" smtClean="0">
                <a:solidFill>
                  <a:schemeClr val="tx1"/>
                </a:solidFill>
                <a:ea typeface="Calibri"/>
                <a:sym typeface="Calibri"/>
              </a:rPr>
              <a:t> – 5LSAB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i="0" u="none" strike="noStrike" cap="none" dirty="0">
                <a:solidFill>
                  <a:schemeClr val="tx1"/>
                </a:solidFill>
                <a:ea typeface="Calibri"/>
                <a:sym typeface="Calibri"/>
              </a:rPr>
              <a:t>Lingua e </a:t>
            </a:r>
            <a:r>
              <a:rPr lang="en-GB" sz="2000" i="0" u="none" strike="noStrike" cap="none" dirty="0" err="1">
                <a:solidFill>
                  <a:schemeClr val="tx1"/>
                </a:solidFill>
                <a:ea typeface="Calibri"/>
                <a:sym typeface="Calibri"/>
              </a:rPr>
              <a:t>cultura</a:t>
            </a:r>
            <a:r>
              <a:rPr lang="en-GB" sz="2000" i="0" u="none" strike="noStrike" cap="none" dirty="0">
                <a:solidFill>
                  <a:schemeClr val="tx1"/>
                </a:solidFill>
                <a:ea typeface="Calibri"/>
                <a:sym typeface="Calibri"/>
              </a:rPr>
              <a:t> </a:t>
            </a:r>
            <a:r>
              <a:rPr lang="en-GB" sz="2000" i="0" u="none" strike="noStrike" cap="none" dirty="0" err="1">
                <a:solidFill>
                  <a:schemeClr val="tx1"/>
                </a:solidFill>
                <a:ea typeface="Calibri"/>
                <a:sym typeface="Calibri"/>
              </a:rPr>
              <a:t>inglese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tx1"/>
              </a:solidFill>
              <a:ea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GB" sz="3600" b="1" dirty="0">
                <a:solidFill>
                  <a:schemeClr val="accent1"/>
                </a:solidFill>
                <a:latin typeface="Arial"/>
                <a:ea typeface="Calibri"/>
                <a:cs typeface="Arial"/>
                <a:sym typeface="Calibri"/>
              </a:rPr>
              <a:t>POSTMODERN FEATURES</a:t>
            </a:r>
            <a:endParaRPr sz="36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15756" y="2179469"/>
            <a:ext cx="498296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it-IT" sz="2400" dirty="0" smtClean="0">
                <a:solidFill>
                  <a:schemeClr val="tx1"/>
                </a:solidFill>
              </a:rPr>
              <a:t>Use of </a:t>
            </a:r>
            <a:r>
              <a:rPr lang="it-IT" sz="2400" dirty="0" err="1" smtClean="0">
                <a:solidFill>
                  <a:schemeClr val="tx1"/>
                </a:solidFill>
              </a:rPr>
              <a:t>quotations</a:t>
            </a:r>
            <a:endParaRPr lang="it-IT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it-IT" sz="2400" dirty="0" err="1" smtClean="0">
                <a:solidFill>
                  <a:schemeClr val="tx1"/>
                </a:solidFill>
              </a:rPr>
              <a:t>Interior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monologue</a:t>
            </a:r>
            <a:endParaRPr lang="it-IT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it-IT" sz="2400" dirty="0" err="1" smtClean="0">
                <a:solidFill>
                  <a:schemeClr val="tx1"/>
                </a:solidFill>
              </a:rPr>
              <a:t>Intertextuality</a:t>
            </a:r>
            <a:endParaRPr lang="it-IT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it-IT" sz="2400" dirty="0" err="1" smtClean="0">
                <a:solidFill>
                  <a:schemeClr val="tx1"/>
                </a:solidFill>
              </a:rPr>
              <a:t>Stream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consciousness</a:t>
            </a:r>
            <a:endParaRPr lang="it-IT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it-IT" sz="2400" dirty="0" err="1" smtClean="0">
                <a:solidFill>
                  <a:schemeClr val="tx1"/>
                </a:solidFill>
              </a:rPr>
              <a:t>Simultaneity</a:t>
            </a:r>
            <a:r>
              <a:rPr lang="it-IT" sz="2400" dirty="0" smtClean="0">
                <a:solidFill>
                  <a:schemeClr val="tx1"/>
                </a:solidFill>
              </a:rPr>
              <a:t> and time </a:t>
            </a:r>
            <a:r>
              <a:rPr lang="it-IT" sz="2400" dirty="0" err="1" smtClean="0">
                <a:solidFill>
                  <a:schemeClr val="tx1"/>
                </a:solidFill>
              </a:rPr>
              <a:t>distortion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it-IT" sz="2400" dirty="0" smtClean="0">
                <a:solidFill>
                  <a:schemeClr val="tx1"/>
                </a:solidFill>
              </a:rPr>
              <a:t>Use of </a:t>
            </a:r>
            <a:r>
              <a:rPr lang="it-IT" sz="2400" dirty="0" err="1" smtClean="0">
                <a:solidFill>
                  <a:schemeClr val="tx1"/>
                </a:solidFill>
              </a:rPr>
              <a:t>irony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idx="1"/>
          </p:nvPr>
        </p:nvSpPr>
        <p:spPr>
          <a:xfrm>
            <a:off x="772055" y="2387594"/>
            <a:ext cx="10665178" cy="254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5000"/>
              <a:buNone/>
            </a:pP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Reflecting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on 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the meaning of being human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5000"/>
              <a:buNone/>
            </a:pPr>
            <a:r>
              <a:rPr lang="it-IT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Exploring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human 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identity</a:t>
            </a: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5000"/>
              <a:buNone/>
            </a:pP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Everything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you 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experience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is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in your head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5000"/>
              <a:buNone/>
            </a:pPr>
            <a:r>
              <a:rPr lang="it-IT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lang="it-IT" dirty="0" smtClean="0">
                <a:solidFill>
                  <a:schemeClr val="tx1"/>
                </a:solidFill>
                <a:latin typeface="Arial"/>
                <a:cs typeface="Arial"/>
              </a:rPr>
              <a:t>be </a:t>
            </a:r>
            <a:r>
              <a:rPr lang="it-IT" dirty="0" err="1" smtClean="0">
                <a:solidFill>
                  <a:schemeClr val="tx1"/>
                </a:solidFill>
                <a:latin typeface="Arial"/>
                <a:cs typeface="Arial"/>
              </a:rPr>
              <a:t>aware</a:t>
            </a:r>
            <a:r>
              <a:rPr lang="it-IT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"/>
                <a:cs typeface="Arial"/>
              </a:rPr>
              <a:t>that</a:t>
            </a:r>
            <a:r>
              <a:rPr lang="it-IT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"/>
                <a:cs typeface="Arial"/>
              </a:rPr>
              <a:t>technology</a:t>
            </a:r>
            <a:r>
              <a:rPr lang="it-IT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"/>
                <a:cs typeface="Arial"/>
              </a:rPr>
              <a:t>could</a:t>
            </a:r>
            <a:r>
              <a:rPr lang="it-IT" dirty="0" smtClean="0">
                <a:solidFill>
                  <a:schemeClr val="tx1"/>
                </a:solidFill>
                <a:latin typeface="Arial"/>
                <a:cs typeface="Arial"/>
              </a:rPr>
              <a:t> put </a:t>
            </a:r>
            <a:r>
              <a:rPr lang="it-IT" dirty="0" err="1" smtClean="0">
                <a:solidFill>
                  <a:schemeClr val="tx1"/>
                </a:solidFill>
                <a:latin typeface="Arial"/>
                <a:cs typeface="Arial"/>
              </a:rPr>
              <a:t>us</a:t>
            </a:r>
            <a:r>
              <a:rPr lang="it-IT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"/>
                <a:cs typeface="Arial"/>
              </a:rPr>
              <a:t>aside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GB" sz="3600" b="1" dirty="0" smtClean="0">
                <a:solidFill>
                  <a:schemeClr val="accent1"/>
                </a:solidFill>
                <a:latin typeface="Arial"/>
                <a:ea typeface="Calibri"/>
                <a:cs typeface="Arial"/>
                <a:sym typeface="Calibri"/>
              </a:rPr>
              <a:t>NOVELIST’S MESSAGES</a:t>
            </a:r>
            <a:endParaRPr sz="36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lang="en-GB" sz="3959" b="1" dirty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en-GB" sz="3959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GB" sz="3959" b="1" dirty="0">
                <a:solidFill>
                  <a:srgbClr val="002060"/>
                </a:solidFill>
                <a:latin typeface="Arial"/>
                <a:ea typeface="Calibri"/>
                <a:cs typeface="Arial"/>
                <a:sym typeface="Calibri"/>
              </a:rPr>
              <a:t>THE  NOVELIST</a:t>
            </a:r>
            <a:r>
              <a:rPr lang="en-GB" sz="3959" dirty="0">
                <a:solidFill>
                  <a:srgbClr val="002060"/>
                </a:solidFill>
                <a:latin typeface="Arial"/>
                <a:ea typeface="Calibri"/>
                <a:cs typeface="Arial"/>
                <a:sym typeface="Calibri"/>
              </a:rPr>
              <a:t/>
            </a:r>
            <a:br>
              <a:rPr lang="en-GB" sz="3959" dirty="0">
                <a:solidFill>
                  <a:srgbClr val="002060"/>
                </a:solidFill>
                <a:latin typeface="Arial"/>
                <a:ea typeface="Calibri"/>
                <a:cs typeface="Arial"/>
                <a:sym typeface="Calibri"/>
              </a:rPr>
            </a:br>
            <a:r>
              <a:rPr lang="en-GB" sz="3240" b="1" dirty="0">
                <a:solidFill>
                  <a:schemeClr val="accent1"/>
                </a:solidFill>
                <a:latin typeface="Arial"/>
                <a:cs typeface="Arial"/>
              </a:rPr>
              <a:t>Jeanette </a:t>
            </a:r>
            <a:r>
              <a:rPr lang="en-GB" sz="3240" b="1" dirty="0" err="1">
                <a:solidFill>
                  <a:schemeClr val="accent1"/>
                </a:solidFill>
                <a:latin typeface="Arial"/>
                <a:cs typeface="Arial"/>
              </a:rPr>
              <a:t>Winterson</a:t>
            </a:r>
            <a:r>
              <a:rPr lang="en-GB" sz="3959" b="1" dirty="0">
                <a:solidFill>
                  <a:schemeClr val="accent1"/>
                </a:solidFill>
                <a:latin typeface="Arial"/>
                <a:cs typeface="Arial"/>
              </a:rPr>
              <a:t/>
            </a:r>
            <a:br>
              <a:rPr lang="en-GB" sz="3959" b="1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en-GB" sz="395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3" name="Immagine 2" descr="methode-times-prod-web-bin-013458b6-937e-11e9-ab3c-10fd6ad5a6e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16" y="2675153"/>
            <a:ext cx="4880515" cy="274306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655053" y="2591424"/>
            <a:ext cx="461210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 smtClean="0">
                <a:solidFill>
                  <a:schemeClr val="tx1"/>
                </a:solidFill>
              </a:rPr>
              <a:t>BORN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GB" sz="2000" dirty="0" smtClean="0">
                <a:solidFill>
                  <a:schemeClr val="tx1"/>
                </a:solidFill>
              </a:rPr>
              <a:t>27 </a:t>
            </a:r>
            <a:r>
              <a:rPr lang="en-GB" sz="2000" dirty="0">
                <a:solidFill>
                  <a:schemeClr val="tx1"/>
                </a:solidFill>
              </a:rPr>
              <a:t>August 1959, Manchester, England, U.K</a:t>
            </a:r>
            <a:r>
              <a:rPr lang="en-GB" sz="2000" dirty="0" smtClean="0">
                <a:solidFill>
                  <a:schemeClr val="tx1"/>
                </a:solidFill>
              </a:rPr>
              <a:t>.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>NATIONALITY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GB" sz="2000" dirty="0" smtClean="0">
                <a:solidFill>
                  <a:schemeClr val="tx1"/>
                </a:solidFill>
              </a:rPr>
              <a:t>British</a:t>
            </a:r>
            <a:br>
              <a:rPr lang="en-GB" sz="2000" dirty="0" smtClean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  <a:p>
            <a:pPr lvl="0"/>
            <a:r>
              <a:rPr lang="en-GB" sz="2000" b="1" dirty="0" smtClean="0">
                <a:solidFill>
                  <a:schemeClr val="tx1"/>
                </a:solidFill>
              </a:rPr>
              <a:t>OCCUPATION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GB" sz="2000" dirty="0" smtClean="0">
                <a:solidFill>
                  <a:schemeClr val="tx1"/>
                </a:solidFill>
              </a:rPr>
              <a:t>Novelist, </a:t>
            </a:r>
            <a:r>
              <a:rPr lang="en-GB" sz="2000" dirty="0">
                <a:solidFill>
                  <a:schemeClr val="tx1"/>
                </a:solidFill>
              </a:rPr>
              <a:t>Professor at Manchester </a:t>
            </a:r>
            <a:r>
              <a:rPr lang="en-GB" sz="2000" dirty="0" smtClean="0">
                <a:solidFill>
                  <a:schemeClr val="tx1"/>
                </a:solidFill>
              </a:rPr>
              <a:t>University, Journalist</a:t>
            </a:r>
          </a:p>
          <a:p>
            <a:pPr lvl="0"/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>OUTPUT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GB" sz="2000" dirty="0" smtClean="0">
                <a:solidFill>
                  <a:schemeClr val="tx1"/>
                </a:solidFill>
              </a:rPr>
              <a:t>Science Fiction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dirty="0"/>
          </a:p>
          <a:p>
            <a:pPr lvl="0"/>
            <a:endParaRPr lang="en-GB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idx="1"/>
          </p:nvPr>
        </p:nvSpPr>
        <p:spPr>
          <a:xfrm>
            <a:off x="5422477" y="1711158"/>
            <a:ext cx="6328364" cy="371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endParaRPr dirty="0">
              <a:latin typeface="Arial"/>
              <a:cs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r>
              <a:rPr lang="en-GB" sz="3600" dirty="0">
                <a:solidFill>
                  <a:srgbClr val="002060"/>
                </a:solidFill>
                <a:latin typeface="Arial"/>
                <a:cs typeface="Arial"/>
              </a:rPr>
              <a:t>             </a:t>
            </a:r>
            <a:r>
              <a:rPr lang="en-GB" sz="3600" dirty="0" smtClean="0">
                <a:solidFill>
                  <a:schemeClr val="tx1"/>
                </a:solidFill>
                <a:latin typeface="Arial"/>
                <a:cs typeface="Arial"/>
              </a:rPr>
              <a:t>FRANKENSTEIN</a:t>
            </a:r>
            <a:endParaRPr sz="3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Google Shape;99;p2"/>
          <p:cNvSpPr txBox="1">
            <a:spLocks/>
          </p:cNvSpPr>
          <p:nvPr/>
        </p:nvSpPr>
        <p:spPr>
          <a:xfrm>
            <a:off x="824408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ts val="3959"/>
              <a:buFont typeface="Calibri"/>
              <a:buNone/>
            </a:pPr>
            <a:r>
              <a:rPr lang="en-GB" sz="2900" b="1" dirty="0" smtClean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en-GB" sz="29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GB" sz="3600" b="1" dirty="0" smtClean="0">
                <a:solidFill>
                  <a:srgbClr val="002060"/>
                </a:solidFill>
                <a:latin typeface="Arial"/>
                <a:ea typeface="Calibri"/>
                <a:cs typeface="Arial"/>
                <a:sym typeface="Calibri"/>
              </a:rPr>
              <a:t>THE TITLE</a:t>
            </a:r>
            <a:r>
              <a:rPr lang="en-GB" sz="2900" dirty="0" smtClean="0">
                <a:solidFill>
                  <a:srgbClr val="002060"/>
                </a:solidFill>
                <a:latin typeface="Arial"/>
                <a:ea typeface="Calibri"/>
                <a:cs typeface="Arial"/>
                <a:sym typeface="Calibri"/>
              </a:rPr>
              <a:t/>
            </a:r>
            <a:br>
              <a:rPr lang="en-GB" sz="2900" dirty="0" smtClean="0">
                <a:solidFill>
                  <a:srgbClr val="002060"/>
                </a:solidFill>
                <a:latin typeface="Arial"/>
                <a:ea typeface="Calibri"/>
                <a:cs typeface="Arial"/>
                <a:sym typeface="Calibri"/>
              </a:rPr>
            </a:br>
            <a:r>
              <a:rPr lang="en-GB" sz="2900" b="1" dirty="0" err="1" smtClean="0">
                <a:solidFill>
                  <a:schemeClr val="accent1"/>
                </a:solidFill>
                <a:latin typeface="Arial"/>
                <a:cs typeface="Arial"/>
              </a:rPr>
              <a:t>Frankissstein</a:t>
            </a:r>
            <a:r>
              <a:rPr lang="en-GB" sz="29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mr-IN" sz="2900" b="1" dirty="0" smtClean="0">
                <a:solidFill>
                  <a:schemeClr val="accent1"/>
                </a:solidFill>
                <a:latin typeface="Arial"/>
                <a:cs typeface="Arial"/>
              </a:rPr>
              <a:t>–</a:t>
            </a:r>
            <a:r>
              <a:rPr lang="en-GB" sz="2900" b="1" dirty="0" smtClean="0">
                <a:solidFill>
                  <a:schemeClr val="accent1"/>
                </a:solidFill>
                <a:latin typeface="Arial"/>
                <a:cs typeface="Arial"/>
              </a:rPr>
              <a:t> A love story</a:t>
            </a:r>
            <a:br>
              <a:rPr lang="en-GB" sz="2900" b="1" dirty="0" smtClean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en-GB" sz="29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GB" sz="2900" dirty="0">
              <a:latin typeface="Arial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07894" y="4799264"/>
            <a:ext cx="137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Mary Shelley</a:t>
            </a:r>
            <a:endParaRPr lang="it-IT" sz="1600" dirty="0"/>
          </a:p>
        </p:txBody>
      </p:sp>
      <p:pic>
        <p:nvPicPr>
          <p:cNvPr id="4" name="Immagine 3" descr="81OTjztFm+L._SY879_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9" l="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07" y="3609476"/>
            <a:ext cx="1177607" cy="1938420"/>
          </a:xfrm>
          <a:prstGeom prst="rect">
            <a:avLst/>
          </a:prstGeom>
        </p:spPr>
      </p:pic>
      <p:pic>
        <p:nvPicPr>
          <p:cNvPr id="5" name="Immagine 4" descr="mary-shelley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78" y="2419685"/>
            <a:ext cx="4087764" cy="229936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910746" y="3395579"/>
            <a:ext cx="19975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1"/>
                </a:solidFill>
              </a:rPr>
              <a:t>KISS</a:t>
            </a:r>
          </a:p>
          <a:p>
            <a:pPr algn="ctr"/>
            <a:r>
              <a:rPr lang="it-IT" sz="2400" dirty="0" smtClean="0"/>
              <a:t>(A love story)</a:t>
            </a:r>
            <a:endParaRPr lang="it-IT" sz="2400" dirty="0"/>
          </a:p>
        </p:txBody>
      </p:sp>
      <p:sp>
        <p:nvSpPr>
          <p:cNvPr id="7" name="Ovale 6"/>
          <p:cNvSpPr/>
          <p:nvPr/>
        </p:nvSpPr>
        <p:spPr>
          <a:xfrm>
            <a:off x="8381999" y="2539998"/>
            <a:ext cx="975895" cy="94915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94000"/>
                  <a:satMod val="180000"/>
                  <a:lumMod val="98000"/>
                  <a:alpha val="26000"/>
                </a:schemeClr>
              </a:gs>
              <a:gs pos="100000">
                <a:schemeClr val="accent1">
                  <a:satMod val="130000"/>
                  <a:alpha val="26000"/>
                </a:schemeClr>
              </a:gs>
            </a:gsLst>
            <a:lin ang="51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idx="1"/>
          </p:nvPr>
        </p:nvSpPr>
        <p:spPr>
          <a:xfrm>
            <a:off x="1441422" y="1931155"/>
            <a:ext cx="9734578" cy="41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520"/>
              <a:buNone/>
            </a:pPr>
            <a:r>
              <a:rPr lang="it-IT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21</a:t>
            </a:r>
            <a:r>
              <a:rPr lang="en-GB" baseline="30000" dirty="0" smtClean="0">
                <a:solidFill>
                  <a:schemeClr val="tx1"/>
                </a:solidFill>
                <a:latin typeface="Arial"/>
                <a:cs typeface="Arial"/>
              </a:rPr>
              <a:t>st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century postmodern 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novel</a:t>
            </a:r>
            <a:b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</a:br>
            <a:endParaRPr dirty="0">
              <a:solidFill>
                <a:schemeClr val="tx1"/>
              </a:solidFill>
              <a:latin typeface="Arial"/>
              <a:cs typeface="Arial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520"/>
              <a:buFont typeface="Wingdings" charset="0"/>
              <a:buChar char="à"/>
            </a:pP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R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etelling of the original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Mary Shelley’s  </a:t>
            </a:r>
            <a:r>
              <a:rPr lang="en-GB" i="1" dirty="0" smtClean="0">
                <a:solidFill>
                  <a:schemeClr val="accent1"/>
                </a:solidFill>
                <a:latin typeface="Arial"/>
                <a:cs typeface="Arial"/>
              </a:rPr>
              <a:t>Frankenstein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GB" dirty="0">
                <a:solidFill>
                  <a:schemeClr val="tx1"/>
                </a:solidFill>
                <a:latin typeface="Arial"/>
                <a:cs typeface="Arial"/>
              </a:rPr>
            </a:br>
            <a:endParaRPr i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2520"/>
              <a:buNone/>
            </a:pPr>
            <a:r>
              <a:rPr lang="it-IT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Assortment of science and literary fiction</a:t>
            </a:r>
            <a:b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B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ased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on the 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protagonist’s duality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4110700" y="442229"/>
            <a:ext cx="3736563" cy="1385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GB" sz="3600" b="1" dirty="0" smtClean="0">
                <a:solidFill>
                  <a:srgbClr val="873624"/>
                </a:solidFill>
                <a:latin typeface="Arial"/>
                <a:ea typeface="Calibri"/>
                <a:cs typeface="Arial"/>
                <a:sym typeface="Calibri"/>
              </a:rPr>
              <a:t>NOVEL’S SUMMARY</a:t>
            </a:r>
            <a:endParaRPr sz="3600" dirty="0">
              <a:solidFill>
                <a:srgbClr val="873624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931355" y="810788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ts val="4400"/>
            </a:pPr>
            <a:r>
              <a:rPr lang="en-GB" sz="3600" b="1" dirty="0" smtClean="0">
                <a:solidFill>
                  <a:srgbClr val="873624"/>
                </a:solidFill>
                <a:latin typeface="Arial"/>
                <a:ea typeface="Calibri"/>
                <a:cs typeface="Arial"/>
                <a:sym typeface="Calibri"/>
              </a:rPr>
              <a:t>STRUCTURE:</a:t>
            </a:r>
            <a:br>
              <a:rPr lang="en-GB" sz="3600" b="1" dirty="0" smtClean="0">
                <a:solidFill>
                  <a:srgbClr val="873624"/>
                </a:solidFill>
                <a:latin typeface="Arial"/>
                <a:ea typeface="Calibri"/>
                <a:cs typeface="Arial"/>
                <a:sym typeface="Calibri"/>
              </a:rPr>
            </a:br>
            <a:r>
              <a:rPr lang="en-GB" sz="36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TWO PARALLEL PLOTS</a:t>
            </a:r>
            <a:r>
              <a:rPr lang="en-GB" sz="3600" b="1" dirty="0">
                <a:solidFill>
                  <a:schemeClr val="tx1"/>
                </a:solidFill>
              </a:rPr>
              <a:t/>
            </a:r>
            <a:br>
              <a:rPr lang="en-GB" sz="3600" b="1" dirty="0">
                <a:solidFill>
                  <a:schemeClr val="tx1"/>
                </a:solidFill>
              </a:rPr>
            </a:br>
            <a:endParaRPr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1130296" y="3221789"/>
            <a:ext cx="4658230" cy="1844843"/>
          </a:xfrm>
          <a:prstGeom prst="rect">
            <a:avLst/>
          </a:prstGeom>
          <a:noFill/>
          <a:ln w="3175" cmpd="sng">
            <a:solidFill>
              <a:schemeClr val="tx2"/>
            </a:solidFill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ts val="2800"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ROMANTIC NOVEL</a:t>
            </a:r>
            <a:br>
              <a:rPr lang="en-GB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n 1816 Mary Shelley decides to write Frankenstein basing it on the events she personally experienced</a:t>
            </a:r>
          </a:p>
        </p:txBody>
      </p:sp>
      <p:sp>
        <p:nvSpPr>
          <p:cNvPr id="132" name="Google Shape;132;p5"/>
          <p:cNvSpPr txBox="1">
            <a:spLocks noGrp="1"/>
          </p:cNvSpPr>
          <p:nvPr>
            <p:ph sz="quarter" idx="4"/>
          </p:nvPr>
        </p:nvSpPr>
        <p:spPr>
          <a:xfrm>
            <a:off x="6136106" y="3336192"/>
            <a:ext cx="5120105" cy="1610124"/>
          </a:xfrm>
          <a:prstGeom prst="rect">
            <a:avLst/>
          </a:prstGeom>
          <a:noFill/>
          <a:ln w="3175" cmpd="sng">
            <a:solidFill>
              <a:schemeClr val="tx2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buSzPts val="2800"/>
              <a:buNone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POSTMODERN 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NOVEL</a:t>
            </a: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Pts val="2800"/>
              <a:buNone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he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transgender doctor </a:t>
            </a:r>
            <a:r>
              <a:rPr lang="en-GB" dirty="0" err="1">
                <a:solidFill>
                  <a:schemeClr val="tx1"/>
                </a:solidFill>
                <a:latin typeface="Arial"/>
                <a:cs typeface="Arial"/>
              </a:rPr>
              <a:t>Ry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supplies body parts to 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professor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Victor Stein and 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face up with AI and cryogenics</a:t>
            </a:r>
            <a:endParaRPr lang="en-GB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923980" y="365125"/>
            <a:ext cx="104314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GB" sz="3600" b="1" dirty="0">
                <a:solidFill>
                  <a:schemeClr val="accent1"/>
                </a:solidFill>
                <a:latin typeface="Arial"/>
                <a:ea typeface="Calibri"/>
                <a:cs typeface="Arial"/>
                <a:sym typeface="Calibri"/>
              </a:rPr>
              <a:t>SETTING</a:t>
            </a:r>
            <a:endParaRPr sz="36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0" name="Google Shape;132;p5"/>
          <p:cNvSpPr txBox="1">
            <a:spLocks/>
          </p:cNvSpPr>
          <p:nvPr/>
        </p:nvSpPr>
        <p:spPr>
          <a:xfrm>
            <a:off x="2499894" y="4378930"/>
            <a:ext cx="7392737" cy="1356124"/>
          </a:xfrm>
          <a:prstGeom prst="rect">
            <a:avLst/>
          </a:prstGeom>
          <a:noFill/>
          <a:ln w="3175" cmpd="sng">
            <a:solidFill>
              <a:schemeClr val="tx2"/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Clr>
                <a:srgbClr val="002060"/>
              </a:buClr>
              <a:buSzPts val="2170"/>
              <a:buNone/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GB" b="1" baseline="30000" dirty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Arial"/>
                <a:cs typeface="Arial"/>
              </a:rPr>
              <a:t>PLOT</a:t>
            </a: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GB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b="1" u="sng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GB" b="1" u="sng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Time 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the 21</a:t>
            </a:r>
            <a:r>
              <a:rPr lang="en-GB" baseline="30000" dirty="0">
                <a:solidFill>
                  <a:srgbClr val="000000"/>
                </a:solidFill>
                <a:latin typeface="Arial"/>
                <a:cs typeface="Arial"/>
              </a:rPr>
              <a:t>st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century</a:t>
            </a:r>
          </a:p>
          <a:p>
            <a:pPr marL="0" lvl="0" indent="0">
              <a:lnSpc>
                <a:spcPct val="70000"/>
              </a:lnSpc>
              <a:spcBef>
                <a:spcPts val="1000"/>
              </a:spcBef>
              <a:buClr>
                <a:srgbClr val="002060"/>
              </a:buClr>
              <a:buSzPts val="2170"/>
              <a:buNone/>
            </a:pP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Places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Manchester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; Memphis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; Phoenix 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(Arizona)</a:t>
            </a:r>
          </a:p>
        </p:txBody>
      </p:sp>
      <p:sp>
        <p:nvSpPr>
          <p:cNvPr id="14" name="Google Shape;132;p5"/>
          <p:cNvSpPr txBox="1">
            <a:spLocks/>
          </p:cNvSpPr>
          <p:nvPr/>
        </p:nvSpPr>
        <p:spPr>
          <a:xfrm>
            <a:off x="2465136" y="2459222"/>
            <a:ext cx="7392737" cy="1356124"/>
          </a:xfrm>
          <a:prstGeom prst="rect">
            <a:avLst/>
          </a:prstGeom>
          <a:noFill/>
          <a:ln w="3175" cmpd="sng">
            <a:solidFill>
              <a:schemeClr val="tx2"/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Clr>
                <a:srgbClr val="002060"/>
              </a:buClr>
              <a:buSzPts val="2170"/>
              <a:buNone/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GB" b="1" baseline="30000" dirty="0">
                <a:solidFill>
                  <a:srgbClr val="000000"/>
                </a:solidFill>
                <a:latin typeface="Arial"/>
                <a:cs typeface="Arial"/>
              </a:rPr>
              <a:t>st</a:t>
            </a: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Arial"/>
                <a:cs typeface="Arial"/>
              </a:rPr>
              <a:t>PLOT</a:t>
            </a:r>
            <a:endParaRPr lang="en-GB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>
              <a:lnSpc>
                <a:spcPct val="70000"/>
              </a:lnSpc>
              <a:spcBef>
                <a:spcPts val="0"/>
              </a:spcBef>
              <a:buClr>
                <a:srgbClr val="002060"/>
              </a:buClr>
              <a:buSzPts val="2170"/>
              <a:buNone/>
            </a:pPr>
            <a:r>
              <a:rPr lang="en-GB" b="1" u="sng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GB" b="1" u="sng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Time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1816 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and 19</a:t>
            </a:r>
            <a:r>
              <a:rPr lang="en-GB" baseline="30000" dirty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century</a:t>
            </a:r>
          </a:p>
          <a:p>
            <a:pPr marL="0" lvl="0" indent="0">
              <a:lnSpc>
                <a:spcPct val="70000"/>
              </a:lnSpc>
              <a:spcBef>
                <a:spcPts val="1000"/>
              </a:spcBef>
              <a:buClr>
                <a:srgbClr val="002060"/>
              </a:buClr>
              <a:buSzPts val="2170"/>
              <a:buNone/>
            </a:pP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Places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Lake 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Geneva; Italy; Bedlam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824831" y="4746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GB" sz="3600" b="1" dirty="0">
                <a:solidFill>
                  <a:srgbClr val="873624"/>
                </a:solidFill>
                <a:latin typeface="Arial"/>
                <a:ea typeface="Calibri"/>
                <a:cs typeface="Arial"/>
                <a:sym typeface="Calibri"/>
              </a:rPr>
              <a:t>MAIN</a:t>
            </a:r>
            <a:r>
              <a:rPr lang="en-GB" sz="3600" b="1" dirty="0">
                <a:solidFill>
                  <a:srgbClr val="8736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>
                <a:solidFill>
                  <a:srgbClr val="873624"/>
                </a:solidFill>
                <a:latin typeface="Arial"/>
                <a:ea typeface="Calibri"/>
                <a:cs typeface="Arial"/>
                <a:sym typeface="Calibri"/>
              </a:rPr>
              <a:t>CHARACTERS</a:t>
            </a:r>
            <a:endParaRPr sz="3600" dirty="0">
              <a:solidFill>
                <a:srgbClr val="873624"/>
              </a:solidFill>
              <a:latin typeface="Arial"/>
              <a:cs typeface="Arial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294167"/>
              </p:ext>
            </p:extLst>
          </p:nvPr>
        </p:nvGraphicFramePr>
        <p:xfrm>
          <a:off x="1590840" y="2191191"/>
          <a:ext cx="9037054" cy="4273752"/>
        </p:xfrm>
        <a:graphic>
          <a:graphicData uri="http://schemas.openxmlformats.org/drawingml/2006/table">
            <a:tbl>
              <a:tblPr firstRow="1" bandRow="1">
                <a:tableStyleId>{5237E56D-320B-471E-AC02-501B12F1AD14}</a:tableStyleId>
              </a:tblPr>
              <a:tblGrid>
                <a:gridCol w="4518527"/>
                <a:gridCol w="4518527"/>
              </a:tblGrid>
              <a:tr h="366051">
                <a:tc gridSpan="2"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PARALLEL CHARACTERS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81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M. Shelley, Frankenstein,1818	</a:t>
                      </a:r>
                      <a:endParaRPr lang="it-IT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J. Winterson,Frankissstein,2019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IT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181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Geneva 1816 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Manchester 21</a:t>
                      </a:r>
                      <a:r>
                        <a:rPr lang="en-GB" sz="1800" b="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 century</a:t>
                      </a:r>
                      <a:endParaRPr lang="en-GB" sz="12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IT" b="0" dirty="0"/>
                    </a:p>
                  </a:txBody>
                  <a:tcPr/>
                </a:tc>
              </a:tr>
              <a:tr h="366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Mary Shelley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</a:rPr>
                        <a:t>Ry</a:t>
                      </a:r>
                      <a:endParaRPr lang="it-IT" b="0" dirty="0"/>
                    </a:p>
                  </a:txBody>
                  <a:tcPr/>
                </a:tc>
              </a:tr>
              <a:tr h="6318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Lord Byron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Ron Lord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18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Claire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</a:rPr>
                        <a:t>Clairmont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Claire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6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</a:rPr>
                        <a:t>Polidori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Polly D. </a:t>
                      </a:r>
                      <a:endParaRPr lang="it-IT" b="0" dirty="0"/>
                    </a:p>
                  </a:txBody>
                  <a:tcPr/>
                </a:tc>
              </a:tr>
              <a:tr h="6318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Victor Frankenstein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Victor Stein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8"/>
          <p:cNvSpPr txBox="1">
            <a:spLocks noGrp="1"/>
          </p:cNvSpPr>
          <p:nvPr>
            <p:ph idx="1"/>
          </p:nvPr>
        </p:nvSpPr>
        <p:spPr>
          <a:xfrm>
            <a:off x="1176422" y="2289929"/>
            <a:ext cx="9531682" cy="303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66"/>
              </a:buClr>
              <a:buSzPts val="1850"/>
              <a:buNone/>
            </a:pPr>
            <a:r>
              <a:rPr lang="en-GB" sz="1850" dirty="0" smtClean="0">
                <a:solidFill>
                  <a:srgbClr val="FF0066"/>
                </a:solidFill>
              </a:rPr>
              <a:t>            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  <a:p>
            <a:pPr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220"/>
              <a:buFont typeface="Wingdings" charset="0"/>
              <a:buChar char="à"/>
            </a:pP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en-GB" baseline="30000" dirty="0" smtClean="0">
                <a:solidFill>
                  <a:schemeClr val="tx1"/>
                </a:solidFill>
                <a:latin typeface="Arial"/>
                <a:cs typeface="Arial"/>
              </a:rPr>
              <a:t>st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person 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narrator</a:t>
            </a:r>
            <a:b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</a:br>
            <a:endParaRPr lang="en-GB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220"/>
              <a:buFont typeface="Wingdings" charset="0"/>
              <a:buChar char="à"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peaking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from Mary’s and </a:t>
            </a:r>
            <a:r>
              <a:rPr lang="en-GB" dirty="0" err="1">
                <a:solidFill>
                  <a:schemeClr val="tx1"/>
                </a:solidFill>
                <a:latin typeface="Arial"/>
                <a:cs typeface="Arial"/>
              </a:rPr>
              <a:t>Ry’s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point of view 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</a:b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220"/>
              <a:buFont typeface="Wingdings" charset="0"/>
              <a:buChar char="à"/>
            </a:pP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Reader’s knowledge limited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to what the </a:t>
            </a: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narrator knows and shows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Google Shape;162;p8"/>
          <p:cNvSpPr txBox="1">
            <a:spLocks noGrp="1"/>
          </p:cNvSpPr>
          <p:nvPr>
            <p:ph type="title"/>
          </p:nvPr>
        </p:nvSpPr>
        <p:spPr>
          <a:xfrm>
            <a:off x="4069485" y="578235"/>
            <a:ext cx="4062643" cy="104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en-GB" sz="3600" b="1" dirty="0">
                <a:solidFill>
                  <a:schemeClr val="accent1"/>
                </a:solidFill>
                <a:latin typeface="Arial"/>
                <a:ea typeface="Calibri"/>
                <a:cs typeface="Arial"/>
                <a:sym typeface="Calibri"/>
              </a:rPr>
              <a:t>NARRATOR</a:t>
            </a:r>
            <a:endParaRPr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82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/>
        </p:nvSpPr>
        <p:spPr>
          <a:xfrm>
            <a:off x="3895939" y="1626480"/>
            <a:ext cx="4405850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</a:pPr>
            <a:endParaRPr sz="2400" dirty="0">
              <a:ea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520"/>
              <a:buFont typeface="Wingdings" charset="0"/>
              <a:buChar char="à"/>
            </a:pPr>
            <a:r>
              <a:rPr lang="en-GB" sz="2400" dirty="0" smtClean="0">
                <a:ea typeface="Calibri"/>
                <a:sym typeface="Calibri"/>
              </a:rPr>
              <a:t>Artificial Intelligence</a:t>
            </a:r>
            <a:endParaRPr lang="en-GB" sz="24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520"/>
              <a:buFont typeface="Wingdings" charset="0"/>
              <a:buChar char="à"/>
            </a:pPr>
            <a:r>
              <a:rPr lang="en-GB" sz="2400" dirty="0" smtClean="0">
                <a:ea typeface="Calibri"/>
                <a:sym typeface="Calibri"/>
              </a:rPr>
              <a:t>Philosophical investigation</a:t>
            </a:r>
            <a:endParaRPr lang="en-GB" sz="24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520"/>
              <a:buFont typeface="Wingdings" charset="0"/>
              <a:buChar char="à"/>
            </a:pPr>
            <a:r>
              <a:rPr lang="en-GB" sz="2400" dirty="0" smtClean="0">
                <a:ea typeface="Calibri"/>
                <a:sym typeface="Calibri"/>
              </a:rPr>
              <a:t>Human identity’s nature</a:t>
            </a:r>
            <a:endParaRPr lang="en-GB" sz="24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520"/>
              <a:buFont typeface="Wingdings" charset="0"/>
              <a:buChar char="à"/>
            </a:pPr>
            <a:r>
              <a:rPr lang="en-GB" sz="2400" dirty="0" smtClean="0">
                <a:ea typeface="Calibri"/>
                <a:sym typeface="Calibri"/>
              </a:rPr>
              <a:t>Transgender reality</a:t>
            </a:r>
            <a:endParaRPr lang="en-GB" sz="24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520"/>
              <a:buFont typeface="Wingdings" charset="0"/>
              <a:buChar char="à"/>
            </a:pPr>
            <a:r>
              <a:rPr lang="en-GB" sz="2400" dirty="0" smtClean="0">
                <a:ea typeface="Calibri"/>
                <a:sym typeface="Calibri"/>
              </a:rPr>
              <a:t>Love</a:t>
            </a:r>
            <a:endParaRPr lang="en-GB" sz="24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520"/>
              <a:buFont typeface="Wingdings" charset="0"/>
              <a:buChar char="à"/>
            </a:pPr>
            <a:r>
              <a:rPr lang="en-GB" sz="2400" dirty="0" smtClean="0">
                <a:ea typeface="Calibri"/>
                <a:sym typeface="Calibri"/>
              </a:rPr>
              <a:t>Sexism</a:t>
            </a:r>
            <a:endParaRPr lang="en-GB" sz="24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520"/>
              <a:buFont typeface="Wingdings" charset="0"/>
              <a:buChar char="à"/>
            </a:pPr>
            <a:r>
              <a:rPr lang="en-GB" sz="2400" dirty="0" smtClean="0">
                <a:ea typeface="Calibri"/>
                <a:sym typeface="Calibri"/>
              </a:rPr>
              <a:t>Life </a:t>
            </a:r>
            <a:r>
              <a:rPr lang="en-GB" sz="2400" dirty="0">
                <a:ea typeface="Calibri"/>
                <a:sym typeface="Calibri"/>
              </a:rPr>
              <a:t>after death</a:t>
            </a:r>
            <a:endParaRPr sz="2400" dirty="0"/>
          </a:p>
        </p:txBody>
      </p:sp>
      <p:sp>
        <p:nvSpPr>
          <p:cNvPr id="8" name="Google Shape;162;p8"/>
          <p:cNvSpPr txBox="1">
            <a:spLocks noGrp="1"/>
          </p:cNvSpPr>
          <p:nvPr>
            <p:ph type="title"/>
          </p:nvPr>
        </p:nvSpPr>
        <p:spPr>
          <a:xfrm>
            <a:off x="4069485" y="578235"/>
            <a:ext cx="4062643" cy="104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en-GB" sz="3600" b="1" dirty="0" smtClean="0">
                <a:solidFill>
                  <a:schemeClr val="accent1"/>
                </a:solidFill>
                <a:latin typeface="Arial"/>
                <a:ea typeface="Calibri"/>
                <a:cs typeface="Arial"/>
                <a:sym typeface="Calibri"/>
              </a:rPr>
              <a:t>MAIN THEMES</a:t>
            </a:r>
            <a:endParaRPr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pertina">
  <a:themeElements>
    <a:clrScheme name="Copertin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pertin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Copertina.thmx</Template>
  <TotalTime>95</TotalTime>
  <Words>194</Words>
  <Application>Microsoft Macintosh PowerPoint</Application>
  <PresentationFormat>Personalizzato</PresentationFormat>
  <Paragraphs>77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Copertina</vt:lpstr>
      <vt:lpstr>FRANKISSSTEIN  A Love Story Jeanette Winterson, 2019 </vt:lpstr>
      <vt:lpstr> THE  NOVELIST Jeanette Winterson  </vt:lpstr>
      <vt:lpstr>Presentazione di PowerPoint</vt:lpstr>
      <vt:lpstr>NOVEL’S SUMMARY</vt:lpstr>
      <vt:lpstr>STRUCTURE: TWO PARALLEL PLOTS </vt:lpstr>
      <vt:lpstr>SETTING</vt:lpstr>
      <vt:lpstr>MAIN CHARACTERS</vt:lpstr>
      <vt:lpstr>NARRATOR</vt:lpstr>
      <vt:lpstr>MAIN THEMES</vt:lpstr>
      <vt:lpstr>POSTMODERN FEATURES</vt:lpstr>
      <vt:lpstr>NOVELIST’S MESSAGES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FRANKISSSTEIN  A Love Story</dc:title>
  <dc:creator>Luca Plett</dc:creator>
  <cp:lastModifiedBy>chiara</cp:lastModifiedBy>
  <cp:revision>17</cp:revision>
  <dcterms:created xsi:type="dcterms:W3CDTF">2020-01-08T17:07:35Z</dcterms:created>
  <dcterms:modified xsi:type="dcterms:W3CDTF">2020-01-09T19:22:25Z</dcterms:modified>
</cp:coreProperties>
</file>