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65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45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1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9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31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2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56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67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48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20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42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3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4000"/>
            <a:lum/>
          </a:blip>
          <a:srcRect/>
          <a:stretch>
            <a:fillRect t="-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B16CD-7176-4122-84CD-4A300DFF4C1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F5042-03A8-429B-9582-A535C2CB01E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37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ITALIAN COSTITUTION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94861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ARTICLE 2: </a:t>
            </a:r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Republic recognizes and guarantees inviolable rights of man</a:t>
            </a:r>
            <a:r>
              <a:rPr lang="en-GB" dirty="0"/>
              <a:t>, for the individual, and for social groups where personality is expressed, and demands the fulfilment of the fundamental duties of political, economic, and social solidarity.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ARTICLE 3: </a:t>
            </a:r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citizens have equal social dignity and are equal before the law, </a:t>
            </a:r>
            <a:r>
              <a:rPr lang="en-GB" b="1" dirty="0"/>
              <a:t>without distinction as to sex</a:t>
            </a:r>
            <a:r>
              <a:rPr lang="en-GB" dirty="0"/>
              <a:t>, race, language, religion, political opinions, or personal or social condition.</a:t>
            </a:r>
          </a:p>
          <a:p>
            <a:endParaRPr lang="en-GB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6" t="5506" r="4686" b="4750"/>
          <a:stretch/>
        </p:blipFill>
        <p:spPr>
          <a:xfrm>
            <a:off x="8786812" y="2836862"/>
            <a:ext cx="3300414" cy="2328864"/>
          </a:xfr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401946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WOMEN IN LITERATURE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412876"/>
            <a:ext cx="9505950" cy="50022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GB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Robert Browning (Victorian poet): </a:t>
            </a:r>
          </a:p>
          <a:p>
            <a:r>
              <a:rPr lang="en-GB" sz="27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My </a:t>
            </a:r>
            <a:r>
              <a:rPr lang="en-GB" sz="2700" i="1" u="sng" dirty="0">
                <a:latin typeface="Calibri" panose="020F0502020204030204" pitchFamily="34" charset="0"/>
                <a:cs typeface="Calibri" panose="020F0502020204030204" pitchFamily="34" charset="0"/>
              </a:rPr>
              <a:t>Last </a:t>
            </a:r>
            <a:r>
              <a:rPr lang="en-GB" sz="27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Duchess 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(1842)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she has been killed by the Duke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James Joyce (modernist </a:t>
            </a:r>
            <a:r>
              <a:rPr lang="it-IT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poet</a:t>
            </a:r>
            <a:r>
              <a:rPr lang="it-IT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), in </a:t>
            </a:r>
            <a:r>
              <a:rPr lang="it-IT" sz="27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Dubliners</a:t>
            </a:r>
            <a:r>
              <a:rPr lang="it-IT" sz="2700" dirty="0">
                <a:latin typeface="Calibri" panose="020F0502020204030204" pitchFamily="34" charset="0"/>
                <a:cs typeface="Calibri" panose="020F0502020204030204" pitchFamily="34" charset="0"/>
              </a:rPr>
              <a:t> (1914</a:t>
            </a:r>
            <a:r>
              <a:rPr lang="it-IT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r>
              <a:rPr lang="it-IT" sz="27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Eveline</a:t>
            </a:r>
            <a:r>
              <a:rPr lang="it-IT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the </a:t>
            </a:r>
            <a:r>
              <a:rPr lang="it-IT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inability</a:t>
            </a:r>
            <a:r>
              <a:rPr lang="it-IT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it-IT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endParaRPr lang="it-IT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700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The Dead</a:t>
            </a:r>
            <a:r>
              <a:rPr lang="it-IT" sz="2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the relationship </a:t>
            </a:r>
            <a:r>
              <a:rPr lang="it-IT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it-IT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Gabriel and Gretta.</a:t>
            </a:r>
            <a:endParaRPr lang="en-GB" sz="2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380" y="2818670"/>
            <a:ext cx="3520440" cy="2365248"/>
          </a:xfrm>
          <a:effectLst>
            <a:softEdge rad="127000"/>
          </a:effectLst>
        </p:spPr>
      </p:pic>
      <p:sp>
        <p:nvSpPr>
          <p:cNvPr id="4" name="Freccia a destra 3"/>
          <p:cNvSpPr/>
          <p:nvPr/>
        </p:nvSpPr>
        <p:spPr>
          <a:xfrm>
            <a:off x="2300289" y="4462467"/>
            <a:ext cx="528638" cy="25717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ccia a destra 6"/>
          <p:cNvSpPr/>
          <p:nvPr/>
        </p:nvSpPr>
        <p:spPr>
          <a:xfrm>
            <a:off x="2564608" y="5491164"/>
            <a:ext cx="528638" cy="25717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38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7196" y="350837"/>
            <a:ext cx="11534774" cy="1325563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MY LAST DUCHESS AND WOMEN’S RIGHTS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7226" y="2055017"/>
            <a:ext cx="11034714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power dynamics based on gender, it switches from the woman to the man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The duke has a </a:t>
            </a:r>
            <a:r>
              <a:rPr lang="en-GB" dirty="0"/>
              <a:t>problem </a:t>
            </a:r>
            <a:r>
              <a:rPr lang="en-GB" dirty="0" smtClean="0"/>
              <a:t>                                     even </a:t>
            </a:r>
            <a:r>
              <a:rPr lang="en-GB" dirty="0"/>
              <a:t>though her actions seem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with </a:t>
            </a:r>
            <a:r>
              <a:rPr lang="en-GB" dirty="0"/>
              <a:t>his </a:t>
            </a:r>
            <a:r>
              <a:rPr lang="en-GB" dirty="0" smtClean="0"/>
              <a:t>wife‘s behaviour                                          reasonable to the reader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He </a:t>
            </a:r>
            <a:r>
              <a:rPr lang="en-GB" dirty="0"/>
              <a:t>wants to </a:t>
            </a:r>
            <a:r>
              <a:rPr lang="en-GB" dirty="0" smtClean="0"/>
              <a:t>control her but he can’t </a:t>
            </a:r>
            <a:r>
              <a:rPr lang="en-GB" dirty="0"/>
              <a:t> </a:t>
            </a:r>
            <a:r>
              <a:rPr lang="en-GB" dirty="0" smtClean="0"/>
              <a:t>               she wants to be free.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7" name="Freccia a destra 6"/>
          <p:cNvSpPr/>
          <p:nvPr/>
        </p:nvSpPr>
        <p:spPr>
          <a:xfrm>
            <a:off x="5055395" y="3744911"/>
            <a:ext cx="1343025" cy="48577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ccia a destra 3"/>
          <p:cNvSpPr/>
          <p:nvPr/>
        </p:nvSpPr>
        <p:spPr>
          <a:xfrm>
            <a:off x="6200778" y="5556251"/>
            <a:ext cx="633412" cy="21431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0"/>
          <a:stretch/>
        </p:blipFill>
        <p:spPr>
          <a:xfrm>
            <a:off x="9890958" y="4382276"/>
            <a:ext cx="2301042" cy="234795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3164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PAINTING 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2070099"/>
            <a:ext cx="7748589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Duchess has been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made immortal in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Duke’ painting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Now he decides who  can look at it and who the Duchess can look at.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He prefers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painting </a:t>
            </a: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version to his wife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The woman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objectified 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425" y="2165349"/>
            <a:ext cx="2794000" cy="3810000"/>
          </a:xfr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8321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WOMEN’S RIGHTS VIOLATED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10948989" cy="502919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Right of freedom of action                         The Duchess behaved </a:t>
            </a:r>
          </a:p>
          <a:p>
            <a:pPr marL="0" indent="0">
              <a:buNone/>
            </a:pPr>
            <a:r>
              <a:rPr lang="it-IT" dirty="0" smtClean="0">
                <a:solidFill>
                  <a:prstClr val="black"/>
                </a:solidFill>
              </a:rPr>
              <a:t>Right </a:t>
            </a:r>
            <a:r>
              <a:rPr lang="it-IT" dirty="0">
                <a:solidFill>
                  <a:prstClr val="black"/>
                </a:solidFill>
              </a:rPr>
              <a:t>of free </a:t>
            </a:r>
            <a:r>
              <a:rPr lang="it-IT" dirty="0" err="1" smtClean="0">
                <a:solidFill>
                  <a:prstClr val="black"/>
                </a:solidFill>
              </a:rPr>
              <a:t>thought</a:t>
            </a:r>
            <a:r>
              <a:rPr lang="it-IT" dirty="0" smtClean="0">
                <a:solidFill>
                  <a:prstClr val="black"/>
                </a:solidFill>
              </a:rPr>
              <a:t>                                   the way </a:t>
            </a:r>
            <a:r>
              <a:rPr lang="it-IT" dirty="0" err="1" smtClean="0">
                <a:solidFill>
                  <a:prstClr val="black"/>
                </a:solidFill>
              </a:rPr>
              <a:t>she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r>
              <a:rPr lang="it-IT" dirty="0" err="1" smtClean="0">
                <a:solidFill>
                  <a:prstClr val="black"/>
                </a:solidFill>
              </a:rPr>
              <a:t>liked</a:t>
            </a:r>
            <a:r>
              <a:rPr lang="en-GB" dirty="0" smtClean="0"/>
              <a:t>.</a:t>
            </a:r>
            <a:endParaRPr lang="en-GB" dirty="0"/>
          </a:p>
          <a:p>
            <a:pPr lvl="0">
              <a:buFont typeface="Wingdings" panose="05000000000000000000" pitchFamily="2" charset="2"/>
              <a:buChar char="§"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dirty="0" smtClean="0"/>
              <a:t>         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The only way to control her was to kill her = </a:t>
            </a:r>
            <a:r>
              <a:rPr lang="en-GB" b="1" dirty="0" smtClean="0"/>
              <a:t>FEMICIDE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b="1" dirty="0" err="1" smtClean="0"/>
              <a:t>Violation</a:t>
            </a:r>
            <a:r>
              <a:rPr lang="it-IT" dirty="0" smtClean="0"/>
              <a:t> of the </a:t>
            </a:r>
            <a:r>
              <a:rPr lang="it-IT" b="1" dirty="0" err="1" smtClean="0"/>
              <a:t>second</a:t>
            </a:r>
            <a:r>
              <a:rPr lang="it-IT" b="1" dirty="0" smtClean="0"/>
              <a:t> </a:t>
            </a:r>
            <a:r>
              <a:rPr lang="it-IT" b="1" dirty="0" err="1" smtClean="0"/>
              <a:t>article</a:t>
            </a:r>
            <a:r>
              <a:rPr lang="it-IT" b="1" dirty="0" smtClean="0"/>
              <a:t> of the </a:t>
            </a:r>
            <a:r>
              <a:rPr lang="it-IT" b="1" dirty="0" err="1" smtClean="0"/>
              <a:t>Constitution</a:t>
            </a:r>
            <a:r>
              <a:rPr lang="it-IT" b="1" dirty="0" smtClean="0"/>
              <a:t> </a:t>
            </a:r>
            <a:r>
              <a:rPr lang="it-IT" dirty="0" smtClean="0"/>
              <a:t>of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the Italian Republic.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792" y="3625454"/>
            <a:ext cx="3072164" cy="2771775"/>
          </a:xfrm>
          <a:effectLst>
            <a:softEdge rad="127000"/>
          </a:effectLst>
        </p:spPr>
      </p:pic>
      <p:sp>
        <p:nvSpPr>
          <p:cNvPr id="8" name="Parentesi graffa chiusa 7"/>
          <p:cNvSpPr/>
          <p:nvPr/>
        </p:nvSpPr>
        <p:spPr>
          <a:xfrm>
            <a:off x="5069681" y="2407047"/>
            <a:ext cx="1128712" cy="1218407"/>
          </a:xfrm>
          <a:prstGeom prst="rightBrace">
            <a:avLst>
              <a:gd name="adj1" fmla="val 8333"/>
              <a:gd name="adj2" fmla="val 47655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272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di Office</vt:lpstr>
      <vt:lpstr>ITALIAN COSTITUTION</vt:lpstr>
      <vt:lpstr>WOMEN IN LITERATURE</vt:lpstr>
      <vt:lpstr>MY LAST DUCHESS AND WOMEN’S RIGHTS</vt:lpstr>
      <vt:lpstr>THE PAINTING </vt:lpstr>
      <vt:lpstr>WOMEN’S RIGHTS VIOLATED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RIGHTS</dc:title>
  <dc:creator>silvy.fattori@gmail.com</dc:creator>
  <cp:lastModifiedBy>silvy.fattori@gmail.com</cp:lastModifiedBy>
  <cp:revision>52</cp:revision>
  <dcterms:created xsi:type="dcterms:W3CDTF">2020-05-07T19:27:00Z</dcterms:created>
  <dcterms:modified xsi:type="dcterms:W3CDTF">2020-06-09T19:05:28Z</dcterms:modified>
</cp:coreProperties>
</file>