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57" r:id="rId25"/>
    <p:sldId id="281" r:id="rId26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9462" autoAdjust="0"/>
  </p:normalViewPr>
  <p:slideViewPr>
    <p:cSldViewPr snapToGrid="0">
      <p:cViewPr>
        <p:scale>
          <a:sx n="73" d="100"/>
          <a:sy n="73" d="100"/>
        </p:scale>
        <p:origin x="-68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2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7F5806-8714-49CF-93AE-CD06272CDE64}" type="datetime1">
              <a:rPr lang="it-IT" smtClean="0"/>
              <a:pPr rtl="0"/>
              <a:t>06/01/2020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E4876-B49E-4EED-AED8-4D5E41BDE93A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=""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it-IT" smtClean="0"/>
              <a:pPr rtl="0"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396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it-IT" smtClean="0"/>
              <a:pPr rtl="0"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A1C3381E-D223-4574-ADBA-A806FE627881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1104F1-ABA7-4149-BDB8-CA4E9AF107F9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3A2A418-9007-4396-AD59-EE80FD97D4A5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96A60D7-958D-42D7-9B55-E9B90BEDE047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Casella di tes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0" name="Casella di tes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CA1051D-BE12-455B-B7B1-F48481175009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934EB7-D7CC-4563-927D-B3A6BE03ACB7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9" name="Segnaposto testo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BD61D-C8FD-417D-9334-9C846E891635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77347-572F-45A3-B57F-37004A079E77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6767E37-2CF9-4ACC-BADC-1360C5CB6416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CFE0A-09CF-49F1-87BA-07964B777484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3F99D48-FBAD-4A7B-BE74-4B4F005F93CF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5F1B84-D47C-4860-90E0-3A67A5E164F8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6AADD1-5937-43C4-8711-DF400BFAEA5A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B08F13-063C-4F19-AF2D-08C62746C851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CDFBBB-753E-407C-8C05-EA187271F4CC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C5AAB-D219-46C2-BC47-4EFA8E8F5736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DFD20-EF79-42D9-B033-47B7E727D2E3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9153EC7-C6A3-4140-8C09-2BE7F51541C1}" type="datetime1">
              <a:rPr lang="it-IT" noProof="0" smtClean="0"/>
              <a:pPr rtl="0"/>
              <a:t>06/01/2020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it/url?sa=i&amp;url=https%3A%2F%2Fwww.shutterstock.com%2Fit%2Fsearch%2Fenglish%2Bgrammar%2Bconcept&amp;psig=AOvVaw3Bu9b-sQvrPOMUlYTD2CpJ&amp;ust=1578392611046000&amp;source=images&amp;cd=vfe&amp;ved=0CAIQjRxqFwoTCMDAk-ng7uYCFQAAAAAdAAAAABA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5188" y="1698172"/>
            <a:ext cx="5107577" cy="20277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it-IT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GRAMMAR</a:t>
            </a:r>
            <a:endParaRPr lang="it-IT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59784" y="2103847"/>
            <a:ext cx="3213463" cy="1201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Arianna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Peruzzi</a:t>
            </a: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5LSCA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2019-2020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 flipH="1">
            <a:off x="7863840" y="1267097"/>
            <a:ext cx="2" cy="296526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b="1" i="1" spc="3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PAST FORMS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 actions in the past </a:t>
            </a:r>
            <a:r>
              <a:rPr lang="en-GB" sz="1700" dirty="0" smtClean="0">
                <a:solidFill>
                  <a:schemeClr val="bg1"/>
                </a:solidFill>
              </a:rPr>
              <a:t>when time is fixed 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repeated actions in the past (past habits and states). You can use </a:t>
            </a:r>
            <a:r>
              <a:rPr lang="en-GB" sz="1700" u="sng" dirty="0" smtClean="0">
                <a:solidFill>
                  <a:schemeClr val="bg1"/>
                </a:solidFill>
              </a:rPr>
              <a:t>used to/would to</a:t>
            </a:r>
            <a:r>
              <a:rPr lang="en-GB" sz="1700" dirty="0" smtClean="0">
                <a:solidFill>
                  <a:schemeClr val="bg1"/>
                </a:solidFill>
              </a:rPr>
              <a:t> describe habitual, repeated actions in the past 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actions which happened in the past one after the other (they no longer take place) 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the main events in a narrative.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it-IT" sz="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 past action which was taking place at a certain time and was continuing.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which was taking place when another action took place.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two (simultaneous) actions taking place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same time in the past</a:t>
            </a:r>
            <a:r>
              <a:rPr lang="en-GB" sz="1700" dirty="0" smtClean="0">
                <a:solidFill>
                  <a:schemeClr val="bg1"/>
                </a:solidFill>
              </a:rPr>
              <a:t>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to describe what was happening before the main events of narrative.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with </a:t>
            </a:r>
            <a:r>
              <a:rPr lang="en-GB" sz="1700" u="sng" dirty="0" smtClean="0">
                <a:solidFill>
                  <a:schemeClr val="bg1"/>
                </a:solidFill>
              </a:rPr>
              <a:t>always, constantly, continually and forever </a:t>
            </a:r>
            <a:r>
              <a:rPr lang="en-GB" sz="1700" dirty="0" smtClean="0">
                <a:solidFill>
                  <a:schemeClr val="bg1"/>
                </a:solidFill>
              </a:rPr>
              <a:t>to express annoyance for something happening too often in the past.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GB" sz="17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b="1" i="1" spc="3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PAST FORMS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 past action which happened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another action in the past </a:t>
            </a:r>
            <a:r>
              <a:rPr lang="en-GB" sz="1700" dirty="0" smtClean="0">
                <a:solidFill>
                  <a:schemeClr val="bg1"/>
                </a:solidFill>
              </a:rPr>
              <a:t>(The first action in time is in the Past Perfect and the second in the Simple Past).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action </a:t>
            </a:r>
            <a:r>
              <a:rPr lang="en-GB" sz="1700" dirty="0" smtClean="0">
                <a:solidFill>
                  <a:schemeClr val="bg1"/>
                </a:solidFill>
              </a:rPr>
              <a:t>the results of which appeared in the past.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after: </a:t>
            </a:r>
            <a:r>
              <a:rPr lang="en-GB" sz="1700" u="sng" dirty="0" smtClean="0">
                <a:solidFill>
                  <a:schemeClr val="bg1"/>
                </a:solidFill>
              </a:rPr>
              <a:t>That/It was the first/second time </a:t>
            </a:r>
            <a:r>
              <a:rPr lang="en-GB" sz="1700" dirty="0" smtClean="0">
                <a:solidFill>
                  <a:schemeClr val="bg1"/>
                </a:solidFill>
              </a:rPr>
              <a:t>etc.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and after: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That/it/he etc. was + superlative form.</a:t>
            </a:r>
            <a:endParaRPr lang="it-IT" sz="17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it-IT" sz="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taking place in the past for a period of time before something else happened.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to refer to the results of a past event or action that lasted for a period of time.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to refer to how long an action had been happening before another action in the past.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GB" sz="5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GB" sz="1700" i="1" dirty="0" smtClean="0">
                <a:solidFill>
                  <a:schemeClr val="bg1"/>
                </a:solidFill>
              </a:rPr>
              <a:t>DON’T USE the </a:t>
            </a:r>
            <a:r>
              <a:rPr lang="en-GB" sz="1700" i="1" dirty="0" err="1" smtClean="0">
                <a:solidFill>
                  <a:schemeClr val="bg1"/>
                </a:solidFill>
              </a:rPr>
              <a:t>contiuous</a:t>
            </a:r>
            <a:r>
              <a:rPr lang="en-GB" sz="1700" i="1" dirty="0" smtClean="0">
                <a:solidFill>
                  <a:schemeClr val="bg1"/>
                </a:solidFill>
              </a:rPr>
              <a:t> form with </a:t>
            </a:r>
            <a:r>
              <a:rPr lang="en-GB" sz="1700" i="1" dirty="0" err="1" smtClean="0">
                <a:solidFill>
                  <a:schemeClr val="bg1"/>
                </a:solidFill>
              </a:rPr>
              <a:t>stative</a:t>
            </a:r>
            <a:r>
              <a:rPr lang="en-GB" sz="1700" i="1" dirty="0" smtClean="0">
                <a:solidFill>
                  <a:schemeClr val="bg1"/>
                </a:solidFill>
              </a:rPr>
              <a:t> verbs.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b="1" i="1" spc="3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FUTURE FORMS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Future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 decision taken at the moment of speaking.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 prediction/threat.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offer/suggestion/request.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an event considered certain.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to express expectations/hopes etc. often after verbs and phrases like: </a:t>
            </a:r>
            <a:r>
              <a:rPr lang="en-GB" sz="1700" i="1" dirty="0" smtClean="0">
                <a:solidFill>
                  <a:schemeClr val="bg1"/>
                </a:solidFill>
              </a:rPr>
              <a:t>assume, believe, doubt, expect, hope, suppose, think, be sure, be afraid.</a:t>
            </a:r>
            <a:endParaRPr lang="en-GB" sz="17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GB" sz="5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Future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i="1" dirty="0" smtClean="0">
                <a:solidFill>
                  <a:srgbClr val="C00000"/>
                </a:solidFill>
              </a:rPr>
              <a:t>[</a:t>
            </a:r>
            <a:r>
              <a:rPr lang="it-IT" sz="1700" i="1" dirty="0" err="1" smtClean="0">
                <a:solidFill>
                  <a:srgbClr val="C00000"/>
                </a:solidFill>
              </a:rPr>
              <a:t>will</a:t>
            </a:r>
            <a:r>
              <a:rPr lang="it-IT" sz="1700" i="1" dirty="0" smtClean="0">
                <a:solidFill>
                  <a:srgbClr val="C00000"/>
                </a:solidFill>
              </a:rPr>
              <a:t> + </a:t>
            </a:r>
            <a:r>
              <a:rPr lang="it-IT" sz="1700" i="1" dirty="0" err="1" smtClean="0">
                <a:solidFill>
                  <a:srgbClr val="C00000"/>
                </a:solidFill>
              </a:rPr>
              <a:t>be</a:t>
            </a:r>
            <a:r>
              <a:rPr lang="it-IT" sz="1700" i="1" dirty="0" smtClean="0">
                <a:solidFill>
                  <a:srgbClr val="C00000"/>
                </a:solidFill>
              </a:rPr>
              <a:t> + </a:t>
            </a:r>
            <a:r>
              <a:rPr lang="it-IT" sz="1700" i="1" dirty="0" err="1" smtClean="0">
                <a:solidFill>
                  <a:srgbClr val="C00000"/>
                </a:solidFill>
              </a:rPr>
              <a:t>verb</a:t>
            </a:r>
            <a:r>
              <a:rPr lang="it-IT" sz="1700" i="1" dirty="0" smtClean="0">
                <a:solidFill>
                  <a:srgbClr val="C00000"/>
                </a:solidFill>
              </a:rPr>
              <a:t> </a:t>
            </a:r>
            <a:r>
              <a:rPr lang="it-IT" sz="1700" i="1" dirty="0" err="1" smtClean="0">
                <a:solidFill>
                  <a:srgbClr val="C00000"/>
                </a:solidFill>
              </a:rPr>
              <a:t>-ing</a:t>
            </a:r>
            <a:r>
              <a:rPr lang="it-IT" sz="1700" i="1" dirty="0" smtClean="0">
                <a:solidFill>
                  <a:srgbClr val="C00000"/>
                </a:solidFill>
              </a:rPr>
              <a:t>]</a:t>
            </a:r>
            <a:endParaRPr lang="it-IT" sz="1800" i="1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which will be in progress at a certain time in the future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which is part of a schedule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polite requests for information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GB" sz="1700" i="1" dirty="0" smtClean="0">
                <a:solidFill>
                  <a:schemeClr val="bg1"/>
                </a:solidFill>
              </a:rPr>
              <a:t>DON’T USE will after: before, after, as soon as, as till, until, when, whenever, while, etc.</a:t>
            </a:r>
            <a:endParaRPr lang="it-IT" sz="1700" i="1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GB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b="1" i="1" spc="3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FUTURE FORMS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Future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i="1" dirty="0" smtClean="0">
                <a:solidFill>
                  <a:srgbClr val="C00000"/>
                </a:solidFill>
              </a:rPr>
              <a:t>[</a:t>
            </a:r>
            <a:r>
              <a:rPr lang="it-IT" sz="1700" i="1" dirty="0" err="1" smtClean="0">
                <a:solidFill>
                  <a:srgbClr val="C00000"/>
                </a:solidFill>
              </a:rPr>
              <a:t>will</a:t>
            </a:r>
            <a:r>
              <a:rPr lang="it-IT" sz="1700" i="1" dirty="0" smtClean="0">
                <a:solidFill>
                  <a:srgbClr val="C00000"/>
                </a:solidFill>
              </a:rPr>
              <a:t> + </a:t>
            </a:r>
            <a:r>
              <a:rPr lang="it-IT" sz="1700" i="1" dirty="0" err="1" smtClean="0">
                <a:solidFill>
                  <a:srgbClr val="C00000"/>
                </a:solidFill>
              </a:rPr>
              <a:t>have</a:t>
            </a:r>
            <a:r>
              <a:rPr lang="it-IT" sz="1700" i="1" dirty="0" smtClean="0">
                <a:solidFill>
                  <a:srgbClr val="C00000"/>
                </a:solidFill>
              </a:rPr>
              <a:t>/</a:t>
            </a:r>
            <a:r>
              <a:rPr lang="it-IT" sz="1700" i="1" dirty="0" err="1" smtClean="0">
                <a:solidFill>
                  <a:srgbClr val="C00000"/>
                </a:solidFill>
              </a:rPr>
              <a:t>has</a:t>
            </a:r>
            <a:r>
              <a:rPr lang="it-IT" sz="1700" i="1" dirty="0" smtClean="0">
                <a:solidFill>
                  <a:srgbClr val="C00000"/>
                </a:solidFill>
              </a:rPr>
              <a:t> + </a:t>
            </a:r>
            <a:r>
              <a:rPr lang="it-IT" sz="1700" i="1" dirty="0" err="1" smtClean="0">
                <a:solidFill>
                  <a:srgbClr val="C00000"/>
                </a:solidFill>
              </a:rPr>
              <a:t>past</a:t>
            </a:r>
            <a:r>
              <a:rPr lang="it-IT" sz="1700" i="1" dirty="0" smtClean="0">
                <a:solidFill>
                  <a:srgbClr val="C00000"/>
                </a:solidFill>
              </a:rPr>
              <a:t> </a:t>
            </a:r>
            <a:r>
              <a:rPr lang="it-IT" sz="1700" i="1" dirty="0" err="1" smtClean="0">
                <a:solidFill>
                  <a:srgbClr val="C00000"/>
                </a:solidFill>
              </a:rPr>
              <a:t>form</a:t>
            </a:r>
            <a:r>
              <a:rPr lang="it-IT" sz="1700" i="1" dirty="0" smtClean="0">
                <a:solidFill>
                  <a:srgbClr val="C00000"/>
                </a:solidFill>
              </a:rPr>
              <a:t>]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which will be completed before or by a certain time in the future.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GB" sz="5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Future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i="1" dirty="0" smtClean="0">
                <a:solidFill>
                  <a:srgbClr val="C00000"/>
                </a:solidFill>
              </a:rPr>
              <a:t>[</a:t>
            </a:r>
            <a:r>
              <a:rPr lang="it-IT" sz="1700" i="1" dirty="0" err="1" smtClean="0">
                <a:solidFill>
                  <a:srgbClr val="C00000"/>
                </a:solidFill>
              </a:rPr>
              <a:t>will</a:t>
            </a:r>
            <a:r>
              <a:rPr lang="it-IT" sz="1700" i="1" dirty="0" smtClean="0">
                <a:solidFill>
                  <a:srgbClr val="C00000"/>
                </a:solidFill>
              </a:rPr>
              <a:t> + </a:t>
            </a:r>
            <a:r>
              <a:rPr lang="it-IT" sz="1700" i="1" dirty="0" err="1" smtClean="0">
                <a:solidFill>
                  <a:srgbClr val="C00000"/>
                </a:solidFill>
              </a:rPr>
              <a:t>have</a:t>
            </a:r>
            <a:r>
              <a:rPr lang="it-IT" sz="1700" i="1" dirty="0" smtClean="0">
                <a:solidFill>
                  <a:srgbClr val="C00000"/>
                </a:solidFill>
              </a:rPr>
              <a:t>/</a:t>
            </a:r>
            <a:r>
              <a:rPr lang="it-IT" sz="1700" i="1" dirty="0" err="1" smtClean="0">
                <a:solidFill>
                  <a:srgbClr val="C00000"/>
                </a:solidFill>
              </a:rPr>
              <a:t>has</a:t>
            </a:r>
            <a:r>
              <a:rPr lang="it-IT" sz="1700" i="1" dirty="0" smtClean="0">
                <a:solidFill>
                  <a:srgbClr val="C00000"/>
                </a:solidFill>
              </a:rPr>
              <a:t> </a:t>
            </a:r>
            <a:r>
              <a:rPr lang="it-IT" sz="1700" i="1" dirty="0" err="1" smtClean="0">
                <a:solidFill>
                  <a:srgbClr val="C00000"/>
                </a:solidFill>
              </a:rPr>
              <a:t>been</a:t>
            </a:r>
            <a:r>
              <a:rPr lang="it-IT" sz="1700" i="1" dirty="0" smtClean="0">
                <a:solidFill>
                  <a:srgbClr val="C00000"/>
                </a:solidFill>
              </a:rPr>
              <a:t> + </a:t>
            </a:r>
            <a:r>
              <a:rPr lang="it-IT" sz="1700" i="1" dirty="0" err="1" smtClean="0">
                <a:solidFill>
                  <a:srgbClr val="C00000"/>
                </a:solidFill>
              </a:rPr>
              <a:t>verb</a:t>
            </a:r>
            <a:r>
              <a:rPr lang="it-IT" sz="1700" i="1" dirty="0" smtClean="0">
                <a:solidFill>
                  <a:srgbClr val="C00000"/>
                </a:solidFill>
              </a:rPr>
              <a:t> </a:t>
            </a:r>
            <a:r>
              <a:rPr lang="it-IT" sz="1700" i="1" dirty="0" err="1" smtClean="0">
                <a:solidFill>
                  <a:srgbClr val="C00000"/>
                </a:solidFill>
              </a:rPr>
              <a:t>–ing</a:t>
            </a:r>
            <a:r>
              <a:rPr lang="it-IT" sz="1700" i="1" dirty="0" smtClean="0">
                <a:solidFill>
                  <a:srgbClr val="C00000"/>
                </a:solidFill>
              </a:rPr>
              <a:t>]</a:t>
            </a:r>
            <a:endParaRPr lang="it-IT" sz="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which has already begun and will be in progress up to a certain time in the future.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it-IT" sz="5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Be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future intentions/plans/arrangements.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 prediction using the present to refer to the future. </a:t>
            </a:r>
            <a:endParaRPr lang="en-GB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None/>
            </a:pPr>
            <a:endParaRPr lang="en-GB" sz="1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7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INFINITIVE </a:t>
            </a:r>
            <a:r>
              <a:rPr lang="it-IT" sz="1700" i="1" dirty="0" smtClean="0">
                <a:solidFill>
                  <a:srgbClr val="C00000"/>
                </a:solidFill>
              </a:rPr>
              <a:t>[</a:t>
            </a:r>
            <a:r>
              <a:rPr lang="it-IT" sz="1700" i="1" dirty="0" err="1" smtClean="0">
                <a:solidFill>
                  <a:srgbClr val="C00000"/>
                </a:solidFill>
              </a:rPr>
              <a:t>to</a:t>
            </a:r>
            <a:r>
              <a:rPr lang="it-IT" sz="1700" i="1" dirty="0" smtClean="0">
                <a:solidFill>
                  <a:srgbClr val="C00000"/>
                </a:solidFill>
              </a:rPr>
              <a:t> + </a:t>
            </a:r>
            <a:r>
              <a:rPr lang="it-IT" sz="1700" i="1" dirty="0" err="1" smtClean="0">
                <a:solidFill>
                  <a:srgbClr val="C00000"/>
                </a:solidFill>
              </a:rPr>
              <a:t>verb</a:t>
            </a:r>
            <a:r>
              <a:rPr lang="it-IT" sz="1700" i="1" dirty="0" smtClean="0">
                <a:solidFill>
                  <a:srgbClr val="C00000"/>
                </a:solidFill>
              </a:rPr>
              <a:t>] </a:t>
            </a:r>
            <a:r>
              <a:rPr lang="it-IT" sz="1700" dirty="0" err="1" smtClean="0">
                <a:solidFill>
                  <a:schemeClr val="bg1"/>
                </a:solidFill>
              </a:rPr>
              <a:t>It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is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used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after</a:t>
            </a:r>
            <a:r>
              <a:rPr lang="it-IT" sz="1700" dirty="0" smtClean="0">
                <a:solidFill>
                  <a:schemeClr val="bg1"/>
                </a:solidFill>
              </a:rPr>
              <a:t>: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certain verbs such as: </a:t>
            </a:r>
            <a:r>
              <a:rPr lang="en-GB" sz="1700" i="1" dirty="0" smtClean="0">
                <a:solidFill>
                  <a:schemeClr val="bg1"/>
                </a:solidFill>
              </a:rPr>
              <a:t>agree, appear, ask, choose, decide, expect, happen, help, learn, etc.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certain verbs + object + infinitive: </a:t>
            </a:r>
            <a:r>
              <a:rPr lang="en-GB" sz="1700" i="1" dirty="0" smtClean="0">
                <a:solidFill>
                  <a:schemeClr val="bg1"/>
                </a:solidFill>
              </a:rPr>
              <a:t>advise, allow, expect, forbid, hate, invite, like, need, order, etc.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certain adjectives such as: </a:t>
            </a:r>
            <a:r>
              <a:rPr lang="en-GB" sz="1700" i="1" dirty="0" smtClean="0">
                <a:solidFill>
                  <a:schemeClr val="bg1"/>
                </a:solidFill>
              </a:rPr>
              <a:t>glad, happy, kind, sorry etc.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question words such as: </a:t>
            </a:r>
            <a:r>
              <a:rPr lang="en-GB" sz="1700" i="1" dirty="0" smtClean="0">
                <a:solidFill>
                  <a:schemeClr val="bg1"/>
                </a:solidFill>
              </a:rPr>
              <a:t>how, what, which, who, where, when, whether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would like, would love, would prefer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too/enough </a:t>
            </a:r>
            <a:endParaRPr lang="en-GB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GERUND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i="1" dirty="0" smtClean="0">
                <a:solidFill>
                  <a:srgbClr val="C00000"/>
                </a:solidFill>
              </a:rPr>
              <a:t>[</a:t>
            </a:r>
            <a:r>
              <a:rPr lang="it-IT" sz="1700" i="1" dirty="0" err="1" smtClean="0">
                <a:solidFill>
                  <a:srgbClr val="C00000"/>
                </a:solidFill>
              </a:rPr>
              <a:t>verb</a:t>
            </a:r>
            <a:r>
              <a:rPr lang="it-IT" sz="1700" i="1" dirty="0" smtClean="0">
                <a:solidFill>
                  <a:srgbClr val="C00000"/>
                </a:solidFill>
              </a:rPr>
              <a:t> + </a:t>
            </a:r>
            <a:r>
              <a:rPr lang="it-IT" sz="1700" i="1" dirty="0" err="1" smtClean="0">
                <a:solidFill>
                  <a:srgbClr val="C00000"/>
                </a:solidFill>
              </a:rPr>
              <a:t>ing</a:t>
            </a:r>
            <a:r>
              <a:rPr lang="it-IT" sz="1700" i="1" dirty="0" smtClean="0">
                <a:solidFill>
                  <a:srgbClr val="C00000"/>
                </a:solidFill>
              </a:rPr>
              <a:t>] </a:t>
            </a:r>
            <a:r>
              <a:rPr lang="it-IT" sz="1700" dirty="0" err="1" smtClean="0">
                <a:solidFill>
                  <a:schemeClr val="bg1"/>
                </a:solidFill>
              </a:rPr>
              <a:t>it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is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used</a:t>
            </a:r>
            <a:r>
              <a:rPr lang="it-IT" sz="1700" dirty="0" smtClean="0">
                <a:solidFill>
                  <a:schemeClr val="bg1"/>
                </a:solidFill>
              </a:rPr>
              <a:t> :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as a subject or an object.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after all prepositions.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after some verbs which take the preposition </a:t>
            </a:r>
            <a:r>
              <a:rPr lang="en-GB" sz="1700" b="1" i="1" dirty="0" smtClean="0">
                <a:solidFill>
                  <a:schemeClr val="bg1"/>
                </a:solidFill>
              </a:rPr>
              <a:t>to</a:t>
            </a:r>
            <a:r>
              <a:rPr lang="en-GB" sz="1700" dirty="0" smtClean="0">
                <a:solidFill>
                  <a:schemeClr val="bg1"/>
                </a:solidFill>
              </a:rPr>
              <a:t>: </a:t>
            </a:r>
            <a:r>
              <a:rPr lang="en-GB" sz="1700" i="1" dirty="0" smtClean="0">
                <a:solidFill>
                  <a:schemeClr val="bg1"/>
                </a:solidFill>
              </a:rPr>
              <a:t>be/get accustomed to, be/get used to, etc.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after certain verbs such as: </a:t>
            </a:r>
            <a:r>
              <a:rPr lang="en-GB" sz="1700" i="1" dirty="0" smtClean="0">
                <a:solidFill>
                  <a:schemeClr val="bg1"/>
                </a:solidFill>
              </a:rPr>
              <a:t>admit, appreciate, consider (think carefully), continue, discuss, enjoy, escape, excuse, feel like, finish, forgive, involve, mention, prevent, report, resist, risk, etc.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after </a:t>
            </a:r>
            <a:r>
              <a:rPr lang="en-GB" sz="1700" i="1" dirty="0" smtClean="0">
                <a:solidFill>
                  <a:schemeClr val="bg1"/>
                </a:solidFill>
              </a:rPr>
              <a:t>like, dislike, hate, love, prefer </a:t>
            </a:r>
            <a:r>
              <a:rPr lang="en-GB" sz="1700" dirty="0" smtClean="0">
                <a:solidFill>
                  <a:schemeClr val="bg1"/>
                </a:solidFill>
              </a:rPr>
              <a:t>to express general preference or dislike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after </a:t>
            </a:r>
            <a:r>
              <a:rPr lang="en-GB" sz="1700" i="1" dirty="0" smtClean="0">
                <a:solidFill>
                  <a:schemeClr val="bg1"/>
                </a:solidFill>
              </a:rPr>
              <a:t>remember, forget, regret</a:t>
            </a:r>
            <a:r>
              <a:rPr lang="en-GB" sz="1700" dirty="0" smtClean="0">
                <a:solidFill>
                  <a:schemeClr val="bg1"/>
                </a:solidFill>
              </a:rPr>
              <a:t> with past reference</a:t>
            </a:r>
            <a:endParaRPr lang="it-IT" sz="1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FORM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Voice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It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is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formed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with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verb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u="sng" dirty="0" err="1" smtClean="0">
                <a:solidFill>
                  <a:schemeClr val="bg1"/>
                </a:solidFill>
              </a:rPr>
              <a:t>to</a:t>
            </a:r>
            <a:r>
              <a:rPr lang="it-IT" sz="1700" u="sng" dirty="0" smtClean="0">
                <a:solidFill>
                  <a:schemeClr val="bg1"/>
                </a:solidFill>
              </a:rPr>
              <a:t> </a:t>
            </a:r>
            <a:r>
              <a:rPr lang="it-IT" sz="1700" u="sng" dirty="0" err="1" smtClean="0">
                <a:solidFill>
                  <a:schemeClr val="bg1"/>
                </a:solidFill>
              </a:rPr>
              <a:t>be</a:t>
            </a:r>
            <a:r>
              <a:rPr lang="it-IT" sz="1700" u="sng" dirty="0" smtClean="0">
                <a:solidFill>
                  <a:schemeClr val="bg1"/>
                </a:solidFill>
              </a:rPr>
              <a:t> + </a:t>
            </a:r>
            <a:r>
              <a:rPr lang="it-IT" sz="1700" u="sng" dirty="0" err="1" smtClean="0">
                <a:solidFill>
                  <a:schemeClr val="bg1"/>
                </a:solidFill>
              </a:rPr>
              <a:t>past</a:t>
            </a:r>
            <a:r>
              <a:rPr lang="it-IT" sz="1700" u="sng" dirty="0" smtClean="0">
                <a:solidFill>
                  <a:schemeClr val="bg1"/>
                </a:solidFill>
              </a:rPr>
              <a:t> </a:t>
            </a:r>
            <a:r>
              <a:rPr lang="it-IT" sz="1700" u="sng" dirty="0" err="1" smtClean="0">
                <a:solidFill>
                  <a:schemeClr val="bg1"/>
                </a:solidFill>
              </a:rPr>
              <a:t>participle</a:t>
            </a:r>
            <a:r>
              <a:rPr lang="it-IT" sz="1700" dirty="0" smtClean="0">
                <a:solidFill>
                  <a:schemeClr val="bg1"/>
                </a:solidFill>
              </a:rPr>
              <a:t>. </a:t>
            </a:r>
            <a:r>
              <a:rPr lang="it-IT" sz="1700" dirty="0" err="1" smtClean="0">
                <a:solidFill>
                  <a:schemeClr val="bg1"/>
                </a:solidFill>
              </a:rPr>
              <a:t>We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use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it</a:t>
            </a:r>
            <a:r>
              <a:rPr lang="it-IT" sz="17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it-IT" sz="1700" dirty="0" smtClean="0">
                <a:solidFill>
                  <a:schemeClr val="bg1"/>
                </a:solidFill>
              </a:rPr>
              <a:t>    a) </a:t>
            </a:r>
            <a:r>
              <a:rPr lang="it-IT" sz="1700" dirty="0" err="1" smtClean="0">
                <a:solidFill>
                  <a:schemeClr val="bg1"/>
                </a:solidFill>
              </a:rPr>
              <a:t>when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person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who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performs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action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is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unknown</a:t>
            </a:r>
            <a:r>
              <a:rPr lang="it-IT" sz="1700" dirty="0" smtClean="0">
                <a:solidFill>
                  <a:schemeClr val="bg1"/>
                </a:solidFill>
              </a:rPr>
              <a:t> or </a:t>
            </a:r>
            <a:r>
              <a:rPr lang="it-IT" sz="1700" dirty="0" err="1" smtClean="0">
                <a:solidFill>
                  <a:schemeClr val="bg1"/>
                </a:solidFill>
              </a:rPr>
              <a:t>not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important</a:t>
            </a:r>
            <a:r>
              <a:rPr lang="it-IT" sz="1700" dirty="0" smtClean="0">
                <a:solidFill>
                  <a:schemeClr val="bg1"/>
                </a:solidFill>
              </a:rPr>
              <a:t>                                                 b) </a:t>
            </a:r>
            <a:r>
              <a:rPr lang="it-IT" sz="1700" dirty="0" err="1" smtClean="0">
                <a:solidFill>
                  <a:schemeClr val="bg1"/>
                </a:solidFill>
              </a:rPr>
              <a:t>when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we</a:t>
            </a:r>
            <a:r>
              <a:rPr lang="it-IT" sz="1700" dirty="0" smtClean="0">
                <a:solidFill>
                  <a:schemeClr val="bg1"/>
                </a:solidFill>
              </a:rPr>
              <a:t> are </a:t>
            </a:r>
            <a:r>
              <a:rPr lang="it-IT" sz="1700" dirty="0" err="1" smtClean="0">
                <a:solidFill>
                  <a:schemeClr val="bg1"/>
                </a:solidFill>
              </a:rPr>
              <a:t>interested</a:t>
            </a:r>
            <a:r>
              <a:rPr lang="it-IT" sz="1700" dirty="0" smtClean="0">
                <a:solidFill>
                  <a:schemeClr val="bg1"/>
                </a:solidFill>
              </a:rPr>
              <a:t> more in the </a:t>
            </a:r>
            <a:r>
              <a:rPr lang="it-IT" sz="1700" dirty="0" err="1" smtClean="0">
                <a:solidFill>
                  <a:schemeClr val="bg1"/>
                </a:solidFill>
              </a:rPr>
              <a:t>action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than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agent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i="1" dirty="0" smtClean="0">
                <a:solidFill>
                  <a:schemeClr val="bg1"/>
                </a:solidFill>
              </a:rPr>
              <a:t>(</a:t>
            </a:r>
            <a:r>
              <a:rPr lang="it-IT" sz="1700" i="1" dirty="0" err="1" smtClean="0">
                <a:solidFill>
                  <a:schemeClr val="bg1"/>
                </a:solidFill>
              </a:rPr>
              <a:t>by</a:t>
            </a:r>
            <a:r>
              <a:rPr lang="it-IT" sz="1700" i="1" dirty="0" smtClean="0">
                <a:solidFill>
                  <a:schemeClr val="bg1"/>
                </a:solidFill>
              </a:rPr>
              <a:t> + </a:t>
            </a:r>
            <a:r>
              <a:rPr lang="it-IT" sz="1700" i="1" dirty="0" err="1" smtClean="0">
                <a:solidFill>
                  <a:schemeClr val="bg1"/>
                </a:solidFill>
              </a:rPr>
              <a:t>noun</a:t>
            </a:r>
            <a:r>
              <a:rPr lang="it-IT" sz="1700" i="1" dirty="0" smtClean="0">
                <a:solidFill>
                  <a:schemeClr val="bg1"/>
                </a:solidFill>
              </a:rPr>
              <a:t>/</a:t>
            </a:r>
            <a:r>
              <a:rPr lang="it-IT" sz="1700" i="1" dirty="0" err="1" smtClean="0">
                <a:solidFill>
                  <a:schemeClr val="bg1"/>
                </a:solidFill>
              </a:rPr>
              <a:t>pronoun</a:t>
            </a:r>
            <a:r>
              <a:rPr lang="it-IT" sz="1700" i="1" dirty="0" smtClean="0">
                <a:solidFill>
                  <a:schemeClr val="bg1"/>
                </a:solidFill>
              </a:rPr>
              <a:t>).                                    </a:t>
            </a:r>
            <a:r>
              <a:rPr lang="it-IT" sz="1700" dirty="0" smtClean="0">
                <a:solidFill>
                  <a:schemeClr val="bg1"/>
                </a:solidFill>
              </a:rPr>
              <a:t>c) </a:t>
            </a:r>
            <a:r>
              <a:rPr lang="it-IT" sz="1700" dirty="0" err="1" smtClean="0">
                <a:solidFill>
                  <a:schemeClr val="bg1"/>
                </a:solidFill>
              </a:rPr>
              <a:t>for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formal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statements</a:t>
            </a:r>
            <a:r>
              <a:rPr lang="it-IT" sz="1700" dirty="0" smtClean="0">
                <a:solidFill>
                  <a:schemeClr val="bg1"/>
                </a:solidFill>
              </a:rPr>
              <a:t> or polite </a:t>
            </a:r>
            <a:r>
              <a:rPr lang="it-IT" sz="1700" dirty="0" err="1" smtClean="0">
                <a:solidFill>
                  <a:schemeClr val="bg1"/>
                </a:solidFill>
              </a:rPr>
              <a:t>requests</a:t>
            </a:r>
            <a:r>
              <a:rPr lang="it-IT" sz="1700" dirty="0" smtClean="0">
                <a:solidFill>
                  <a:schemeClr val="bg1"/>
                </a:solidFill>
              </a:rPr>
              <a:t>.                                                                                                       d) </a:t>
            </a:r>
            <a:r>
              <a:rPr lang="it-IT" sz="1700" dirty="0" err="1" smtClean="0">
                <a:solidFill>
                  <a:schemeClr val="bg1"/>
                </a:solidFill>
              </a:rPr>
              <a:t>to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emphasise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agent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i="1" dirty="0" smtClean="0">
                <a:solidFill>
                  <a:schemeClr val="bg1"/>
                </a:solidFill>
              </a:rPr>
              <a:t>(</a:t>
            </a:r>
            <a:r>
              <a:rPr lang="it-IT" sz="1700" i="1" dirty="0" err="1" smtClean="0">
                <a:solidFill>
                  <a:schemeClr val="bg1"/>
                </a:solidFill>
              </a:rPr>
              <a:t>by</a:t>
            </a:r>
            <a:r>
              <a:rPr lang="it-IT" sz="1700" i="1" dirty="0" smtClean="0">
                <a:solidFill>
                  <a:schemeClr val="bg1"/>
                </a:solidFill>
              </a:rPr>
              <a:t> + </a:t>
            </a:r>
            <a:r>
              <a:rPr lang="it-IT" sz="1700" i="1" dirty="0" err="1" smtClean="0">
                <a:solidFill>
                  <a:schemeClr val="bg1"/>
                </a:solidFill>
              </a:rPr>
              <a:t>noun</a:t>
            </a:r>
            <a:r>
              <a:rPr lang="it-IT" sz="1700" i="1" dirty="0" smtClean="0">
                <a:solidFill>
                  <a:schemeClr val="bg1"/>
                </a:solidFill>
              </a:rPr>
              <a:t>/</a:t>
            </a:r>
            <a:r>
              <a:rPr lang="it-IT" sz="1700" i="1" dirty="0" err="1" smtClean="0">
                <a:solidFill>
                  <a:schemeClr val="bg1"/>
                </a:solidFill>
              </a:rPr>
              <a:t>pronoun</a:t>
            </a:r>
            <a:r>
              <a:rPr lang="it-IT" sz="1700" i="1" dirty="0" smtClean="0">
                <a:solidFill>
                  <a:schemeClr val="bg1"/>
                </a:solidFill>
              </a:rPr>
              <a:t>). </a:t>
            </a:r>
          </a:p>
          <a:p>
            <a:pPr>
              <a:lnSpc>
                <a:spcPct val="100000"/>
              </a:lnSpc>
              <a:buNone/>
            </a:pPr>
            <a:endParaRPr lang="it-IT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it-IT" sz="1700" dirty="0" err="1" smtClean="0">
                <a:solidFill>
                  <a:schemeClr val="bg1"/>
                </a:solidFill>
              </a:rPr>
              <a:t>To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change</a:t>
            </a:r>
            <a:r>
              <a:rPr lang="it-IT" sz="1700" dirty="0" smtClean="0">
                <a:solidFill>
                  <a:schemeClr val="bg1"/>
                </a:solidFill>
              </a:rPr>
              <a:t> a </a:t>
            </a:r>
            <a:r>
              <a:rPr lang="it-IT" sz="1700" dirty="0" err="1" smtClean="0">
                <a:solidFill>
                  <a:schemeClr val="bg1"/>
                </a:solidFill>
              </a:rPr>
              <a:t>sentence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into</a:t>
            </a:r>
            <a:r>
              <a:rPr lang="it-IT" sz="1700" dirty="0" smtClean="0">
                <a:solidFill>
                  <a:schemeClr val="bg1"/>
                </a:solidFill>
              </a:rPr>
              <a:t> the Passive Voice </a:t>
            </a:r>
            <a:r>
              <a:rPr lang="it-IT" sz="1700" dirty="0" err="1" smtClean="0">
                <a:solidFill>
                  <a:schemeClr val="bg1"/>
                </a:solidFill>
              </a:rPr>
              <a:t>there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should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be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an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object</a:t>
            </a:r>
            <a:r>
              <a:rPr lang="it-IT" sz="1700" dirty="0" smtClean="0">
                <a:solidFill>
                  <a:schemeClr val="bg1"/>
                </a:solidFill>
              </a:rPr>
              <a:t> (transitive </a:t>
            </a:r>
            <a:r>
              <a:rPr lang="it-IT" sz="1700" dirty="0" err="1" smtClean="0">
                <a:solidFill>
                  <a:schemeClr val="bg1"/>
                </a:solidFill>
              </a:rPr>
              <a:t>verb</a:t>
            </a:r>
            <a:r>
              <a:rPr lang="it-IT" sz="1700" dirty="0" smtClean="0">
                <a:solidFill>
                  <a:schemeClr val="bg1"/>
                </a:solidFill>
              </a:rPr>
              <a:t>). </a:t>
            </a:r>
          </a:p>
          <a:p>
            <a:pPr>
              <a:lnSpc>
                <a:spcPct val="100000"/>
              </a:lnSpc>
              <a:buNone/>
            </a:pPr>
            <a:r>
              <a:rPr lang="it-IT" sz="1700" dirty="0" smtClean="0">
                <a:solidFill>
                  <a:schemeClr val="bg1"/>
                </a:solidFill>
              </a:rPr>
              <a:t>    The </a:t>
            </a:r>
            <a:r>
              <a:rPr lang="it-IT" sz="1700" dirty="0" err="1" smtClean="0">
                <a:solidFill>
                  <a:schemeClr val="bg1"/>
                </a:solidFill>
              </a:rPr>
              <a:t>object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of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sentence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becomes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subject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of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sentence</a:t>
            </a:r>
            <a:r>
              <a:rPr lang="it-IT" sz="1700" dirty="0" smtClean="0">
                <a:solidFill>
                  <a:schemeClr val="bg1"/>
                </a:solidFill>
              </a:rPr>
              <a:t> in the Passive Voice, </a:t>
            </a:r>
            <a:r>
              <a:rPr lang="it-IT" sz="1700" dirty="0" err="1" smtClean="0">
                <a:solidFill>
                  <a:schemeClr val="bg1"/>
                </a:solidFill>
              </a:rPr>
              <a:t>then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we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use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verb</a:t>
            </a:r>
            <a:r>
              <a:rPr lang="it-IT" sz="1700" dirty="0" smtClean="0">
                <a:solidFill>
                  <a:schemeClr val="bg1"/>
                </a:solidFill>
              </a:rPr>
              <a:t> "</a:t>
            </a:r>
            <a:r>
              <a:rPr lang="it-IT" sz="1700" dirty="0" err="1" smtClean="0">
                <a:solidFill>
                  <a:schemeClr val="bg1"/>
                </a:solidFill>
              </a:rPr>
              <a:t>to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be</a:t>
            </a:r>
            <a:r>
              <a:rPr lang="it-IT" sz="1700" dirty="0" smtClean="0">
                <a:solidFill>
                  <a:schemeClr val="bg1"/>
                </a:solidFill>
              </a:rPr>
              <a:t>" in the </a:t>
            </a:r>
            <a:r>
              <a:rPr lang="it-IT" sz="1700" dirty="0" err="1" smtClean="0">
                <a:solidFill>
                  <a:schemeClr val="bg1"/>
                </a:solidFill>
              </a:rPr>
              <a:t>same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tense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as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verb</a:t>
            </a:r>
            <a:r>
              <a:rPr lang="it-IT" sz="1700" dirty="0" smtClean="0">
                <a:solidFill>
                  <a:schemeClr val="bg1"/>
                </a:solidFill>
              </a:rPr>
              <a:t> in the </a:t>
            </a:r>
            <a:r>
              <a:rPr lang="it-IT" sz="1700" dirty="0" err="1" smtClean="0">
                <a:solidFill>
                  <a:schemeClr val="bg1"/>
                </a:solidFill>
              </a:rPr>
              <a:t>Active</a:t>
            </a:r>
            <a:r>
              <a:rPr lang="it-IT" sz="1700" dirty="0" smtClean="0">
                <a:solidFill>
                  <a:schemeClr val="bg1"/>
                </a:solidFill>
              </a:rPr>
              <a:t> and </a:t>
            </a:r>
            <a:r>
              <a:rPr lang="it-IT" sz="1700" dirty="0" err="1" smtClean="0">
                <a:solidFill>
                  <a:schemeClr val="bg1"/>
                </a:solidFill>
              </a:rPr>
              <a:t>we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add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past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participle</a:t>
            </a:r>
            <a:r>
              <a:rPr lang="it-IT" sz="1700" dirty="0" smtClean="0">
                <a:solidFill>
                  <a:schemeClr val="bg1"/>
                </a:solidFill>
              </a:rPr>
              <a:t> </a:t>
            </a:r>
            <a:r>
              <a:rPr lang="it-IT" sz="1700" dirty="0" err="1" smtClean="0">
                <a:solidFill>
                  <a:schemeClr val="bg1"/>
                </a:solidFill>
              </a:rPr>
              <a:t>of</a:t>
            </a:r>
            <a:r>
              <a:rPr lang="it-IT" sz="1700" dirty="0" smtClean="0">
                <a:solidFill>
                  <a:schemeClr val="bg1"/>
                </a:solidFill>
              </a:rPr>
              <a:t> the </a:t>
            </a:r>
            <a:r>
              <a:rPr lang="it-IT" sz="1700" dirty="0" err="1" smtClean="0">
                <a:solidFill>
                  <a:schemeClr val="bg1"/>
                </a:solidFill>
              </a:rPr>
              <a:t>verb</a:t>
            </a:r>
            <a:r>
              <a:rPr lang="it-IT" sz="1700" dirty="0" smtClean="0">
                <a:solidFill>
                  <a:schemeClr val="bg1"/>
                </a:solidFill>
              </a:rPr>
              <a:t>:           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700" dirty="0" smtClean="0">
                <a:solidFill>
                  <a:schemeClr val="bg1"/>
                </a:solidFill>
              </a:rPr>
              <a:t>    </a:t>
            </a:r>
            <a:r>
              <a:rPr lang="it-IT" sz="1700" i="1" dirty="0" err="1" smtClean="0">
                <a:solidFill>
                  <a:schemeClr val="bg1"/>
                </a:solidFill>
              </a:rPr>
              <a:t>She</a:t>
            </a:r>
            <a:r>
              <a:rPr lang="it-IT" sz="1700" i="1" dirty="0" smtClean="0">
                <a:solidFill>
                  <a:schemeClr val="bg1"/>
                </a:solidFill>
              </a:rPr>
              <a:t> </a:t>
            </a:r>
            <a:r>
              <a:rPr lang="it-IT" sz="17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cleaned</a:t>
            </a:r>
            <a:r>
              <a:rPr lang="it-IT" sz="1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i="1" dirty="0" smtClean="0">
                <a:solidFill>
                  <a:schemeClr val="bg1"/>
                </a:solidFill>
              </a:rPr>
              <a:t>the </a:t>
            </a:r>
            <a:r>
              <a:rPr lang="it-IT" sz="1700" i="1" dirty="0" err="1" smtClean="0">
                <a:solidFill>
                  <a:schemeClr val="bg1"/>
                </a:solidFill>
              </a:rPr>
              <a:t>kitchen</a:t>
            </a:r>
            <a:r>
              <a:rPr lang="it-IT" sz="1700" i="1" dirty="0" smtClean="0">
                <a:solidFill>
                  <a:schemeClr val="bg1"/>
                </a:solidFill>
              </a:rPr>
              <a:t>. (</a:t>
            </a:r>
            <a:r>
              <a:rPr lang="it-IT" sz="1700" i="1" u="sng" dirty="0" err="1" smtClean="0">
                <a:solidFill>
                  <a:schemeClr val="bg1"/>
                </a:solidFill>
              </a:rPr>
              <a:t>Active</a:t>
            </a:r>
            <a:r>
              <a:rPr lang="it-IT" sz="1700" i="1" dirty="0" smtClean="0">
                <a:solidFill>
                  <a:schemeClr val="bg1"/>
                </a:solidFill>
              </a:rPr>
              <a:t>) </a:t>
            </a:r>
            <a:r>
              <a:rPr lang="it-IT" sz="1700" i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it-IT" sz="1700" i="1" dirty="0" smtClean="0">
                <a:solidFill>
                  <a:schemeClr val="bg1"/>
                </a:solidFill>
              </a:rPr>
              <a:t> The </a:t>
            </a:r>
            <a:r>
              <a:rPr lang="it-IT" sz="1700" i="1" dirty="0" err="1" smtClean="0">
                <a:solidFill>
                  <a:schemeClr val="bg1"/>
                </a:solidFill>
              </a:rPr>
              <a:t>kitchen</a:t>
            </a:r>
            <a:r>
              <a:rPr lang="it-IT" sz="1700" i="1" dirty="0" smtClean="0">
                <a:solidFill>
                  <a:schemeClr val="bg1"/>
                </a:solidFill>
              </a:rPr>
              <a:t> </a:t>
            </a:r>
            <a:r>
              <a:rPr lang="it-IT" sz="17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it-IT" sz="1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cleaned</a:t>
            </a:r>
            <a:r>
              <a:rPr lang="it-IT" sz="1700" i="1" dirty="0" smtClean="0">
                <a:solidFill>
                  <a:schemeClr val="bg1"/>
                </a:solidFill>
              </a:rPr>
              <a:t>. (</a:t>
            </a:r>
            <a:r>
              <a:rPr lang="it-IT" sz="1700" i="1" u="sng" dirty="0" smtClean="0">
                <a:solidFill>
                  <a:schemeClr val="bg1"/>
                </a:solidFill>
              </a:rPr>
              <a:t>Passive</a:t>
            </a:r>
            <a:r>
              <a:rPr lang="it-IT" sz="1700" i="1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FORM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005834" y="2105616"/>
          <a:ext cx="10267410" cy="4079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22470"/>
                <a:gridCol w="3422470"/>
                <a:gridCol w="342247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</a:t>
                      </a:r>
                      <a:endParaRPr lang="it-IT" sz="17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PASSIVE</a:t>
                      </a:r>
                      <a:endParaRPr lang="it-IT" sz="17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Simple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kern="1200" dirty="0" smtClean="0">
                          <a:solidFill>
                            <a:schemeClr val="bg1"/>
                          </a:solidFill>
                          <a:effectLst/>
                        </a:rPr>
                        <a:t>He </a:t>
                      </a:r>
                      <a:r>
                        <a:rPr lang="en-GB" sz="1700" u="sng" kern="1200" dirty="0" smtClean="0">
                          <a:solidFill>
                            <a:schemeClr val="bg1"/>
                          </a:solidFill>
                          <a:effectLst/>
                        </a:rPr>
                        <a:t>washes</a:t>
                      </a:r>
                      <a:r>
                        <a:rPr lang="en-GB" sz="1700" kern="1200" dirty="0" smtClean="0">
                          <a:solidFill>
                            <a:schemeClr val="bg1"/>
                          </a:solidFill>
                          <a:effectLst/>
                        </a:rPr>
                        <a:t> his car.</a:t>
                      </a:r>
                      <a:endParaRPr lang="it-IT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Continuous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washing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it-IT" sz="17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being</a:t>
                      </a:r>
                      <a:r>
                        <a:rPr lang="it-IT" sz="17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Simple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Past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Past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Continuous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was</a:t>
                      </a:r>
                      <a:r>
                        <a:rPr lang="it-IT" sz="17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washing</a:t>
                      </a:r>
                      <a:r>
                        <a:rPr lang="it-IT" sz="17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baseline="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baseline="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being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Perfect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has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has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been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Past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Perfect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had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had</a:t>
                      </a:r>
                      <a:r>
                        <a:rPr lang="it-IT" sz="17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been</a:t>
                      </a:r>
                      <a:r>
                        <a:rPr lang="it-IT" sz="17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Simple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Future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will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wash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baseline="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will</a:t>
                      </a:r>
                      <a:r>
                        <a:rPr lang="it-IT" sz="17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be</a:t>
                      </a:r>
                      <a:r>
                        <a:rPr lang="it-IT" sz="17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baseline="0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Future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Perfect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will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baseline="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will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been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Going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going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wash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going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be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Modal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Infinitive</a:t>
                      </a:r>
                      <a:endParaRPr lang="it-IT" sz="17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He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must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wash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dirty="0" err="1" smtClean="0">
                          <a:solidFill>
                            <a:schemeClr val="bg1"/>
                          </a:solidFill>
                        </a:rPr>
                        <a:t>car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must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be</a:t>
                      </a:r>
                      <a:r>
                        <a:rPr lang="it-IT" sz="1700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700" u="sng" dirty="0" err="1" smtClean="0">
                          <a:solidFill>
                            <a:schemeClr val="bg1"/>
                          </a:solidFill>
                        </a:rPr>
                        <a:t>washed</a:t>
                      </a:r>
                      <a:r>
                        <a:rPr lang="it-IT" sz="17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t-IT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connectors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but / yet</a:t>
            </a:r>
            <a:r>
              <a:rPr lang="en-GB" sz="1700" dirty="0" smtClean="0">
                <a:solidFill>
                  <a:schemeClr val="bg1"/>
                </a:solidFill>
              </a:rPr>
              <a:t>: followed by a noun phrase or a sentence.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in spite of / despite</a:t>
            </a:r>
            <a:r>
              <a:rPr lang="en-GB" sz="1700" dirty="0" smtClean="0">
                <a:solidFill>
                  <a:schemeClr val="bg1"/>
                </a:solidFill>
              </a:rPr>
              <a:t>: It is placed at the beginning or in the middle of the sentence.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although / though/ even though / in spite of the fact that</a:t>
            </a:r>
            <a:r>
              <a:rPr lang="en-GB" sz="1700" dirty="0" smtClean="0">
                <a:solidFill>
                  <a:schemeClr val="bg1"/>
                </a:solidFill>
              </a:rPr>
              <a:t>: followed by a complete sentence. They can be placed at the beginning or in the middle of the sentence. If it is placed at the beginning we need to use a comma after the clause.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however, nevertheless, even so, on the one hand, on the other hand, on the contrary</a:t>
            </a:r>
            <a:r>
              <a:rPr lang="en-GB" sz="1700" dirty="0" smtClean="0">
                <a:solidFill>
                  <a:schemeClr val="bg1"/>
                </a:solidFill>
              </a:rPr>
              <a:t>.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while, whereas.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GB" sz="5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and cause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because, as since, seeing that.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because of, on account of, owing to, due to.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in order to, so as to, to.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connectors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information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for example, for </a:t>
            </a:r>
            <a:r>
              <a:rPr lang="en-GB" sz="1800" dirty="0" err="1" smtClean="0">
                <a:solidFill>
                  <a:schemeClr val="bg1"/>
                </a:solidFill>
              </a:rPr>
              <a:t>instante</a:t>
            </a:r>
            <a:r>
              <a:rPr lang="en-GB" sz="1800" dirty="0" smtClean="0">
                <a:solidFill>
                  <a:schemeClr val="bg1"/>
                </a:solidFill>
              </a:rPr>
              <a:t>, such as.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more over, furthermore, besides, in addition to.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apart from, except for 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Succession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First of all / Firstly / To begin with / First…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Second / Secondly / Then… 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Third / Thirdly / After that...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The next stage… 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Finally / in short / to sum up / in conclusion / lastly / last but not least…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As a result of.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Therefore, as a result, consequently, for this reason.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en-GB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linkers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In spite of / Despite</a:t>
            </a:r>
            <a:r>
              <a:rPr lang="en-GB" sz="1700" dirty="0" smtClean="0">
                <a:solidFill>
                  <a:schemeClr val="bg1"/>
                </a:solidFill>
              </a:rPr>
              <a:t> Link two contrasting ideas. Followed by a noun phrase.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Although / (Even) though</a:t>
            </a:r>
            <a:r>
              <a:rPr lang="en-GB" sz="1700" dirty="0" smtClean="0">
                <a:solidFill>
                  <a:schemeClr val="bg1"/>
                </a:solidFill>
              </a:rPr>
              <a:t> Link two contrasting ideas. Followed by a sentence.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However / Nevertheless / Still / Yet / Even so / On the contrary / In contrast</a:t>
            </a:r>
            <a:r>
              <a:rPr lang="en-GB" sz="1700" dirty="0" smtClean="0">
                <a:solidFill>
                  <a:schemeClr val="bg1"/>
                </a:solidFill>
              </a:rPr>
              <a:t>. Introduce a new idea which marks a contrast with previously stated ideas. Introduced by a comma.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On the one hand ... On the other hand</a:t>
            </a:r>
            <a:r>
              <a:rPr lang="en-GB" sz="1700" dirty="0" smtClean="0">
                <a:solidFill>
                  <a:schemeClr val="bg1"/>
                </a:solidFill>
              </a:rPr>
              <a:t>. Links two contrasting ideas / paragraphs.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In contrast to / Contrary to</a:t>
            </a:r>
            <a:r>
              <a:rPr lang="en-GB" sz="1700" dirty="0" smtClean="0">
                <a:solidFill>
                  <a:schemeClr val="bg1"/>
                </a:solidFill>
              </a:rPr>
              <a:t>. Link two contrasting ideas. Followed by a noun phrase.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Whereas</a:t>
            </a:r>
            <a:r>
              <a:rPr lang="en-GB" sz="1700" dirty="0" smtClean="0">
                <a:solidFill>
                  <a:schemeClr val="bg1"/>
                </a:solidFill>
              </a:rPr>
              <a:t> Link two contrasting ideas. Not separated by commas. 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it-IT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and cause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Because / As / Since / Seeing </a:t>
            </a:r>
            <a:r>
              <a:rPr lang="en-GB" sz="1700" dirty="0" smtClean="0">
                <a:solidFill>
                  <a:schemeClr val="bg1"/>
                </a:solidFill>
              </a:rPr>
              <a:t>that Introduce a sentence. Subordinate sentences introduced by because always appear in final position.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Because of / On account of / Owing to / Due to</a:t>
            </a:r>
            <a:r>
              <a:rPr lang="en-GB" sz="1700" dirty="0" smtClean="0">
                <a:solidFill>
                  <a:schemeClr val="bg1"/>
                </a:solidFill>
              </a:rPr>
              <a:t> that introduce a noun phrase.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3457" y="2169993"/>
            <a:ext cx="10372298" cy="448329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articles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They are used when talk about something that is not specifically known to the person you are talking to with. </a:t>
            </a:r>
            <a:endParaRPr lang="en-GB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They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GB" sz="1800" dirty="0" smtClean="0">
                <a:solidFill>
                  <a:schemeClr val="bg1"/>
                </a:solidFill>
              </a:rPr>
              <a:t>are used before nouns that introduce something or someone you have not mentioned before. 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800" dirty="0" err="1" smtClean="0">
                <a:solidFill>
                  <a:schemeClr val="bg1"/>
                </a:solidFill>
              </a:rPr>
              <a:t>They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chemeClr val="bg1"/>
                </a:solidFill>
              </a:rPr>
              <a:t>are also used when talking about your profession.</a:t>
            </a:r>
          </a:p>
          <a:p>
            <a:pPr>
              <a:lnSpc>
                <a:spcPct val="100000"/>
              </a:lnSpc>
            </a:pPr>
            <a:endParaRPr lang="en-GB" sz="5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GB" sz="1800" dirty="0" smtClean="0">
                <a:solidFill>
                  <a:schemeClr val="bg1"/>
                </a:solidFill>
              </a:rPr>
              <a:t>You use </a:t>
            </a:r>
            <a:r>
              <a:rPr lang="en-GB" sz="1800" b="1" dirty="0" smtClean="0">
                <a:solidFill>
                  <a:schemeClr val="bg1"/>
                </a:solidFill>
              </a:rPr>
              <a:t>A</a:t>
            </a:r>
            <a:r>
              <a:rPr lang="en-GB" sz="1800" dirty="0" smtClean="0">
                <a:solidFill>
                  <a:schemeClr val="bg1"/>
                </a:solidFill>
              </a:rPr>
              <a:t> when the noun you are referring to begins with a </a:t>
            </a:r>
            <a:r>
              <a:rPr lang="en-GB" sz="1800" b="1" i="1" dirty="0" smtClean="0">
                <a:solidFill>
                  <a:schemeClr val="bg1"/>
                </a:solidFill>
              </a:rPr>
              <a:t>consonant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Font typeface="Wingdings"/>
              <a:buChar char="à"/>
            </a:pPr>
            <a:r>
              <a:rPr lang="en-GB" sz="1800" dirty="0" smtClean="0">
                <a:solidFill>
                  <a:schemeClr val="bg1"/>
                </a:solidFill>
              </a:rPr>
              <a:t>You use </a:t>
            </a:r>
            <a:r>
              <a:rPr lang="en-GB" sz="1800" b="1" dirty="0" smtClean="0">
                <a:solidFill>
                  <a:schemeClr val="bg1"/>
                </a:solidFill>
              </a:rPr>
              <a:t>AN</a:t>
            </a:r>
            <a:r>
              <a:rPr lang="en-GB" sz="1800" dirty="0" smtClean="0">
                <a:solidFill>
                  <a:schemeClr val="bg1"/>
                </a:solidFill>
              </a:rPr>
              <a:t> when the noun you are referring to begins with a </a:t>
            </a:r>
            <a:r>
              <a:rPr lang="en-GB" sz="1800" b="1" i="1" dirty="0" smtClean="0">
                <a:solidFill>
                  <a:schemeClr val="bg1"/>
                </a:solidFill>
              </a:rPr>
              <a:t>vowel</a:t>
            </a:r>
            <a:r>
              <a:rPr lang="en-GB" sz="18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it-IT" sz="5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sz="1800" dirty="0" smtClean="0">
                <a:solidFill>
                  <a:schemeClr val="bg1"/>
                </a:solidFill>
              </a:rPr>
              <a:t>Pronunciation changes this rule. It’s </a:t>
            </a:r>
            <a:r>
              <a:rPr lang="en-GB" sz="1800" b="1" i="1" dirty="0" smtClean="0">
                <a:solidFill>
                  <a:schemeClr val="bg1"/>
                </a:solidFill>
              </a:rPr>
              <a:t>the sound </a:t>
            </a:r>
            <a:r>
              <a:rPr lang="en-GB" sz="1800" dirty="0" smtClean="0">
                <a:solidFill>
                  <a:schemeClr val="bg1"/>
                </a:solidFill>
              </a:rPr>
              <a:t>that matters, not the spelling. If the next word begins with a </a:t>
            </a:r>
            <a:r>
              <a:rPr lang="en-GB" sz="1800" u="sng" dirty="0" smtClean="0">
                <a:solidFill>
                  <a:schemeClr val="bg1"/>
                </a:solidFill>
              </a:rPr>
              <a:t>consonant sound </a:t>
            </a:r>
            <a:r>
              <a:rPr lang="en-GB" sz="1800" dirty="0" smtClean="0">
                <a:solidFill>
                  <a:schemeClr val="bg1"/>
                </a:solidFill>
              </a:rPr>
              <a:t>when we say it, for example, "university" then we use a. If the next word begins with a </a:t>
            </a:r>
            <a:r>
              <a:rPr lang="en-GB" sz="1800" u="sng" dirty="0" smtClean="0">
                <a:solidFill>
                  <a:schemeClr val="bg1"/>
                </a:solidFill>
              </a:rPr>
              <a:t>vowel sound </a:t>
            </a:r>
            <a:r>
              <a:rPr lang="en-GB" sz="1800" dirty="0" smtClean="0">
                <a:solidFill>
                  <a:schemeClr val="bg1"/>
                </a:solidFill>
              </a:rPr>
              <a:t>when we say it, for example "hour" then we use an.</a:t>
            </a:r>
            <a:endParaRPr lang="it-IT" sz="1800" dirty="0" smtClean="0">
              <a:solidFill>
                <a:schemeClr val="bg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7438029" y="982639"/>
            <a:ext cx="1419368" cy="300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424382" y="1514901"/>
            <a:ext cx="1419368" cy="32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13446" y="682388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</a:t>
            </a:r>
            <a:r>
              <a:rPr lang="it-IT" dirty="0" smtClean="0">
                <a:solidFill>
                  <a:schemeClr val="bg1"/>
                </a:solidFill>
              </a:rPr>
              <a:t>:  A and AN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59105" y="1528550"/>
            <a:ext cx="189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r>
              <a:rPr lang="it-IT" dirty="0" smtClean="0">
                <a:solidFill>
                  <a:schemeClr val="bg1"/>
                </a:solidFill>
              </a:rPr>
              <a:t>: THE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linkers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it-IT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In order to / So as </a:t>
            </a:r>
            <a:r>
              <a:rPr lang="en-GB" sz="1700" dirty="0" smtClean="0">
                <a:solidFill>
                  <a:schemeClr val="bg1"/>
                </a:solidFill>
              </a:rPr>
              <a:t>to Introduce an infinitive of purpose.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700" i="1" dirty="0" smtClean="0">
                <a:solidFill>
                  <a:schemeClr val="bg1"/>
                </a:solidFill>
              </a:rPr>
              <a:t>In order that / So that</a:t>
            </a:r>
            <a:r>
              <a:rPr lang="en-GB" sz="1700" dirty="0" smtClean="0">
                <a:solidFill>
                  <a:schemeClr val="bg1"/>
                </a:solidFill>
              </a:rPr>
              <a:t> Introduce a sentence. </a:t>
            </a:r>
            <a:endParaRPr lang="en-GB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Consequently / As a consequence / As a result / Therefore  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As a consequence of / As a result of Followed by a noun phrase.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Moreover / Furthermore / In addition / Besides / What's more Used after a strong pause and separated from the sentences. They are introduced by a comma.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As well as / In addition to / Besides Used to add  one more piece of information. Followed by a noun phrase. </a:t>
            </a:r>
            <a:endParaRPr lang="en-GB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Exemplification</a:t>
            </a:r>
            <a:endParaRPr lang="it-IT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For example / For instance Introduces an example referring to previously stated ideas. 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bg1"/>
                </a:solidFill>
              </a:rPr>
              <a:t>Such as Introduces an example referring to the last idea.</a:t>
            </a:r>
            <a:endParaRPr lang="it-IT" sz="17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tangolo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600004"/>
          </a:xfrm>
        </p:spPr>
        <p:txBody>
          <a:bodyPr rtlCol="0">
            <a:normAutofit/>
          </a:bodyPr>
          <a:lstStyle/>
          <a:p>
            <a:r>
              <a:rPr lang="it-IT" b="1" dirty="0" err="1" smtClean="0"/>
              <a:t>Definition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Grammar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ts val="2160"/>
              </a:lnSpc>
              <a:buNone/>
            </a:pPr>
            <a:r>
              <a:rPr lang="en-US" sz="1800" dirty="0" smtClean="0"/>
              <a:t>/</a:t>
            </a:r>
            <a:r>
              <a:rPr lang="en-US" sz="1800" dirty="0" smtClean="0"/>
              <a:t>ˈ</a:t>
            </a:r>
            <a:r>
              <a:rPr lang="en-US" sz="1800" dirty="0" err="1" smtClean="0"/>
              <a:t>ɡramə</a:t>
            </a:r>
            <a:r>
              <a:rPr lang="en-US" sz="1800" dirty="0" smtClean="0"/>
              <a:t>/</a:t>
            </a:r>
          </a:p>
          <a:p>
            <a:pPr>
              <a:lnSpc>
                <a:spcPts val="2160"/>
              </a:lnSpc>
              <a:buFont typeface="Wingdings"/>
              <a:buChar char="à"/>
            </a:pPr>
            <a:r>
              <a:rPr lang="en-US" sz="1800" i="1" dirty="0" smtClean="0"/>
              <a:t>the </a:t>
            </a:r>
            <a:r>
              <a:rPr lang="en-US" sz="1800" i="1" dirty="0" smtClean="0"/>
              <a:t>whole system and structure of a language or of languages </a:t>
            </a:r>
            <a:r>
              <a:rPr lang="en-US" sz="1800" i="1" dirty="0" smtClean="0"/>
              <a:t>    in </a:t>
            </a:r>
            <a:r>
              <a:rPr lang="en-US" sz="1800" i="1" dirty="0" smtClean="0"/>
              <a:t>general, usually taken as consisting of syntax and </a:t>
            </a:r>
            <a:r>
              <a:rPr lang="en-US" sz="1800" i="1" dirty="0" smtClean="0"/>
              <a:t>morphology </a:t>
            </a:r>
            <a:r>
              <a:rPr lang="it-IT" sz="1800" dirty="0" smtClean="0"/>
              <a:t>(</a:t>
            </a:r>
            <a:r>
              <a:rPr lang="it-IT" sz="1800" dirty="0" err="1" smtClean="0"/>
              <a:t>including</a:t>
            </a:r>
            <a:r>
              <a:rPr lang="it-IT" sz="1800" dirty="0" smtClean="0"/>
              <a:t> </a:t>
            </a:r>
            <a:r>
              <a:rPr lang="it-IT" sz="1800" dirty="0" err="1" smtClean="0"/>
              <a:t>inflections</a:t>
            </a:r>
            <a:r>
              <a:rPr lang="it-IT" sz="1800" dirty="0" smtClean="0"/>
              <a:t>)</a:t>
            </a:r>
            <a:r>
              <a:rPr lang="en-US" sz="1800" i="1" dirty="0" smtClean="0"/>
              <a:t> </a:t>
            </a:r>
            <a:r>
              <a:rPr lang="en-US" sz="1800" i="1" dirty="0" smtClean="0"/>
              <a:t>and </a:t>
            </a:r>
            <a:r>
              <a:rPr lang="en-US" sz="1800" i="1" dirty="0" smtClean="0"/>
              <a:t>sometimes also phonology and semantics</a:t>
            </a:r>
            <a:r>
              <a:rPr lang="en-US" sz="1800" i="1" dirty="0" smtClean="0"/>
              <a:t>.</a:t>
            </a:r>
          </a:p>
          <a:p>
            <a:pPr>
              <a:lnSpc>
                <a:spcPts val="2160"/>
              </a:lnSpc>
              <a:buNone/>
            </a:pPr>
            <a:r>
              <a:rPr lang="en-US" sz="1800" i="1" dirty="0" smtClean="0"/>
              <a:t>[from Oxford  English Dictionary]</a:t>
            </a:r>
            <a:endParaRPr lang="it-IT" sz="1800" i="1" dirty="0"/>
          </a:p>
        </p:txBody>
      </p:sp>
      <p:pic>
        <p:nvPicPr>
          <p:cNvPr id="5122" name="Picture 2" descr="Risultato immagini per grammar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6962"/>
          <a:stretch>
            <a:fillRect/>
          </a:stretch>
        </p:blipFill>
        <p:spPr bwMode="auto">
          <a:xfrm>
            <a:off x="7905478" y="4712344"/>
            <a:ext cx="3994785" cy="192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tangolo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r>
              <a:rPr lang="en-US" b="1" dirty="0" smtClean="0"/>
              <a:t>How is grammar useful in the real world?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0" y="2364377"/>
            <a:ext cx="7625727" cy="4493623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700" dirty="0" smtClean="0"/>
              <a:t>Grammar skills are useful 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every aspect of life </a:t>
            </a:r>
            <a:r>
              <a:rPr lang="en-US" sz="1700" dirty="0" smtClean="0"/>
              <a:t>from social life to employment opportunities.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US" sz="500" dirty="0" smtClean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700" dirty="0" smtClean="0"/>
              <a:t>Proper grammar is also essential for understanding English as a second language as well as for learning a new language, since 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languages follow grammatical patterns</a:t>
            </a:r>
            <a:r>
              <a:rPr lang="en-US" sz="1700" dirty="0" smtClean="0"/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US" sz="500" dirty="0" smtClean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700" dirty="0" smtClean="0"/>
              <a:t>While correct grammar is a valuable tool for success in many areas of life, it is not used to create a gap in the social world. It is a tool to opening doors by being heard and understood more clearly.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US" sz="500" dirty="0" smtClean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700" dirty="0" smtClean="0"/>
              <a:t>In conclusion, just as rules are necessary in everyday situations, 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 rules </a:t>
            </a:r>
            <a:r>
              <a:rPr lang="en-US" sz="1700" dirty="0" smtClean="0"/>
              <a:t>are likewise essential in everyday life for clarity of meaning and intent.</a:t>
            </a:r>
            <a:endParaRPr lang="it-IT" sz="1700" dirty="0"/>
          </a:p>
        </p:txBody>
      </p:sp>
    </p:spTree>
    <p:extLst>
      <p:ext uri="{BB962C8B-B14F-4D97-AF65-F5344CB8AC3E}">
        <p14:creationId xmlns=""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3457" y="2169992"/>
            <a:ext cx="10372298" cy="4517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 article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It is used when you know that the listener knows or can understand what particular person or thing you are talking about.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It is used when you have already mentioned the thing you are talking about.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It is used to talk about geographical points on the globe, rivers, oceans and seas. 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it is used before certain nouns when we know there is only one of a particular thing.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/>
              <a:buChar char="à"/>
            </a:pPr>
            <a:r>
              <a:rPr lang="it-IT" sz="1800" b="1" dirty="0" smtClean="0">
                <a:solidFill>
                  <a:schemeClr val="bg1"/>
                </a:solidFill>
              </a:rPr>
              <a:t>THE </a:t>
            </a:r>
            <a:r>
              <a:rPr lang="it-IT" sz="1800" dirty="0" err="1" smtClean="0">
                <a:solidFill>
                  <a:schemeClr val="bg1"/>
                </a:solidFill>
              </a:rPr>
              <a:t>doesn</a:t>
            </a:r>
            <a:r>
              <a:rPr lang="it-IT" sz="1800" dirty="0" smtClean="0">
                <a:solidFill>
                  <a:schemeClr val="bg1"/>
                </a:solidFill>
              </a:rPr>
              <a:t>’t </a:t>
            </a:r>
            <a:r>
              <a:rPr lang="it-IT" sz="1800" dirty="0" err="1" smtClean="0">
                <a:solidFill>
                  <a:schemeClr val="bg1"/>
                </a:solidFill>
              </a:rPr>
              <a:t>mean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i="1" dirty="0" smtClean="0">
                <a:solidFill>
                  <a:schemeClr val="bg1"/>
                </a:solidFill>
              </a:rPr>
              <a:t>all</a:t>
            </a:r>
            <a:r>
              <a:rPr lang="it-IT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it-IT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</a:t>
            </a:r>
            <a:endParaRPr lang="it-IT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You usually use no article to talk about things in general or sports.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before uncountable nouns when talking about them generally.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it-I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7438029" y="982639"/>
            <a:ext cx="1419368" cy="300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424382" y="1514901"/>
            <a:ext cx="1419368" cy="32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13446" y="682388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</a:t>
            </a:r>
            <a:r>
              <a:rPr lang="it-IT" dirty="0" smtClean="0">
                <a:solidFill>
                  <a:schemeClr val="bg1"/>
                </a:solidFill>
              </a:rPr>
              <a:t>:  A and AN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59105" y="1528550"/>
            <a:ext cx="189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r>
              <a:rPr lang="it-IT" dirty="0" smtClean="0">
                <a:solidFill>
                  <a:schemeClr val="bg1"/>
                </a:solidFill>
              </a:rPr>
              <a:t>: THE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3457" y="2169992"/>
            <a:ext cx="10372298" cy="4517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Countable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it-IT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They are nouns that </a:t>
            </a:r>
            <a:r>
              <a:rPr lang="en-GB" sz="1800" u="sng" dirty="0" smtClean="0">
                <a:solidFill>
                  <a:schemeClr val="bg1"/>
                </a:solidFill>
              </a:rPr>
              <a:t>can be counted</a:t>
            </a:r>
            <a:r>
              <a:rPr lang="en-GB" sz="1800" dirty="0" smtClean="0">
                <a:solidFill>
                  <a:schemeClr val="bg1"/>
                </a:solidFill>
              </a:rPr>
              <a:t>. They can be used either in the singular or plural. They can take </a:t>
            </a:r>
            <a:r>
              <a:rPr lang="en-GB" sz="1800" i="1" dirty="0" smtClean="0">
                <a:solidFill>
                  <a:schemeClr val="bg1"/>
                </a:solidFill>
              </a:rPr>
              <a:t>a/an, many, a lot of/lots of, few/a few, plenty of etc. 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 Nouns</a:t>
            </a:r>
            <a:r>
              <a:rPr lang="en-GB" sz="1800" dirty="0" smtClean="0">
                <a:solidFill>
                  <a:schemeClr val="bg1"/>
                </a:solidFill>
              </a:rPr>
              <a:t>, for example:  </a:t>
            </a:r>
            <a:r>
              <a:rPr lang="en-GB" sz="1800" i="1" dirty="0" smtClean="0">
                <a:solidFill>
                  <a:schemeClr val="bg1"/>
                </a:solidFill>
              </a:rPr>
              <a:t>foot-feet, woman-women, child-children.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Some nouns have the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form </a:t>
            </a:r>
            <a:r>
              <a:rPr lang="en-GB" sz="1800" dirty="0" smtClean="0">
                <a:solidFill>
                  <a:schemeClr val="bg1"/>
                </a:solidFill>
              </a:rPr>
              <a:t>in the plural, for example: </a:t>
            </a:r>
            <a:r>
              <a:rPr lang="en-GB" sz="1800" i="1" dirty="0" smtClean="0">
                <a:solidFill>
                  <a:schemeClr val="bg1"/>
                </a:solidFill>
              </a:rPr>
              <a:t>deer-deer, aircraft-aircraft.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 Nouns </a:t>
            </a:r>
            <a:r>
              <a:rPr lang="en-GB" sz="1800" dirty="0" smtClean="0">
                <a:solidFill>
                  <a:schemeClr val="bg1"/>
                </a:solidFill>
              </a:rPr>
              <a:t>are not used in the singular even when they don't end </a:t>
            </a:r>
            <a:r>
              <a:rPr lang="en-GB" sz="1800" b="1" dirty="0" smtClean="0">
                <a:solidFill>
                  <a:schemeClr val="bg1"/>
                </a:solidFill>
              </a:rPr>
              <a:t>–s </a:t>
            </a:r>
            <a:r>
              <a:rPr lang="en-GB" sz="1800" dirty="0" smtClean="0">
                <a:solidFill>
                  <a:schemeClr val="bg1"/>
                </a:solidFill>
              </a:rPr>
              <a:t>: for example </a:t>
            </a:r>
            <a:r>
              <a:rPr lang="en-GB" sz="1800" i="1" dirty="0" smtClean="0">
                <a:solidFill>
                  <a:schemeClr val="bg1"/>
                </a:solidFill>
              </a:rPr>
              <a:t>clothes, surroundings etc. + are / were / have                                                     police/people + are / were / have </a:t>
            </a:r>
          </a:p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    Some of them consist of 2 parts and can take the words: </a:t>
            </a:r>
          </a:p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    a pair of / </a:t>
            </a:r>
          </a:p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    two pairs of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it-I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7847462" y="1009934"/>
            <a:ext cx="1419368" cy="300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861110" y="1392071"/>
            <a:ext cx="1419368" cy="32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513696" y="832514"/>
            <a:ext cx="2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Countable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72753" y="1542198"/>
            <a:ext cx="230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Uncoutable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Parentesi graffa chiusa 10"/>
          <p:cNvSpPr/>
          <p:nvPr/>
        </p:nvSpPr>
        <p:spPr>
          <a:xfrm>
            <a:off x="2565778" y="5472752"/>
            <a:ext cx="286603" cy="723332"/>
          </a:xfrm>
          <a:prstGeom prst="rightBrace">
            <a:avLst>
              <a:gd name="adj1" fmla="val 8333"/>
              <a:gd name="adj2" fmla="val 481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179931" y="5513694"/>
            <a:ext cx="444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pants, shorts, jeans, tights, leggings, pyjamas, shoes, scissors etc.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66030" y="5459104"/>
            <a:ext cx="53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3457" y="2169992"/>
            <a:ext cx="10372298" cy="4517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Uncountable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it-IT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They are things we </a:t>
            </a:r>
            <a:r>
              <a:rPr lang="en-GB" sz="1800" u="sng" dirty="0" smtClean="0">
                <a:solidFill>
                  <a:schemeClr val="bg1"/>
                </a:solidFill>
              </a:rPr>
              <a:t>cannot count</a:t>
            </a:r>
            <a:r>
              <a:rPr lang="en-GB" sz="1800" dirty="0" smtClean="0">
                <a:solidFill>
                  <a:schemeClr val="bg1"/>
                </a:solidFill>
              </a:rPr>
              <a:t>. They are used in the singular. They are not used with </a:t>
            </a:r>
            <a:r>
              <a:rPr lang="en-GB" sz="1800" i="1" dirty="0" smtClean="0">
                <a:solidFill>
                  <a:schemeClr val="bg1"/>
                </a:solidFill>
              </a:rPr>
              <a:t>a/an</a:t>
            </a:r>
            <a:r>
              <a:rPr lang="en-GB" sz="1800" dirty="0" smtClean="0">
                <a:solidFill>
                  <a:schemeClr val="bg1"/>
                </a:solidFill>
              </a:rPr>
              <a:t> but with </a:t>
            </a:r>
            <a:r>
              <a:rPr lang="en-GB" sz="1800" i="1" dirty="0" smtClean="0">
                <a:solidFill>
                  <a:schemeClr val="bg1"/>
                </a:solidFill>
              </a:rPr>
              <a:t>some, much, plenty of, a lot of, lots of etc</a:t>
            </a:r>
            <a:r>
              <a:rPr lang="en-GB" sz="1800" dirty="0" smtClean="0">
                <a:solidFill>
                  <a:schemeClr val="bg1"/>
                </a:solidFill>
              </a:rPr>
              <a:t>. We use </a:t>
            </a:r>
            <a:r>
              <a:rPr lang="en-GB" sz="1800" i="1" dirty="0" smtClean="0">
                <a:solidFill>
                  <a:schemeClr val="bg1"/>
                </a:solidFill>
              </a:rPr>
              <a:t>This/That</a:t>
            </a:r>
            <a:r>
              <a:rPr lang="en-GB" sz="1800" dirty="0" smtClean="0">
                <a:solidFill>
                  <a:schemeClr val="bg1"/>
                </a:solidFill>
              </a:rPr>
              <a:t> but not </a:t>
            </a:r>
            <a:r>
              <a:rPr lang="en-GB" sz="1800" i="1" dirty="0" smtClean="0">
                <a:solidFill>
                  <a:schemeClr val="bg1"/>
                </a:solidFill>
              </a:rPr>
              <a:t>These/Those. 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They are: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ideas </a:t>
            </a:r>
            <a:r>
              <a:rPr lang="en-GB" sz="1800" dirty="0" smtClean="0">
                <a:solidFill>
                  <a:schemeClr val="bg1"/>
                </a:solidFill>
              </a:rPr>
              <a:t>(advice etc.),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</a:t>
            </a:r>
            <a:r>
              <a:rPr lang="en-GB" sz="1800" dirty="0" smtClean="0">
                <a:solidFill>
                  <a:schemeClr val="bg1"/>
                </a:solidFill>
              </a:rPr>
              <a:t> (love, hate etc.),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qualities </a:t>
            </a:r>
            <a:r>
              <a:rPr lang="en-GB" sz="1800" dirty="0" smtClean="0">
                <a:solidFill>
                  <a:schemeClr val="bg1"/>
                </a:solidFill>
              </a:rPr>
              <a:t>(pride, modesty etc.),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</a:t>
            </a:r>
            <a:r>
              <a:rPr lang="en-GB" sz="1800" dirty="0" smtClean="0">
                <a:solidFill>
                  <a:schemeClr val="bg1"/>
                </a:solidFill>
              </a:rPr>
              <a:t> (water, milk etc.),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n-GB" sz="1800" dirty="0" smtClean="0">
                <a:solidFill>
                  <a:schemeClr val="bg1"/>
                </a:solidFill>
              </a:rPr>
              <a:t> (baseball, hockey etc.),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illnesses/diseases </a:t>
            </a:r>
            <a:r>
              <a:rPr lang="en-GB" sz="1800" dirty="0" smtClean="0">
                <a:solidFill>
                  <a:schemeClr val="bg1"/>
                </a:solidFill>
              </a:rPr>
              <a:t>(mumps etc.),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subjects of study </a:t>
            </a:r>
            <a:r>
              <a:rPr lang="en-GB" sz="1800" dirty="0" smtClean="0">
                <a:solidFill>
                  <a:schemeClr val="bg1"/>
                </a:solidFill>
              </a:rPr>
              <a:t>(Physics, Chemistry etc.). Also: time, weather, work, research etc. </a:t>
            </a:r>
          </a:p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sz="1800" u="sng" dirty="0" smtClean="0">
                <a:solidFill>
                  <a:schemeClr val="bg1"/>
                </a:solidFill>
              </a:rPr>
              <a:t>Some uncountable nouns become countable</a:t>
            </a:r>
            <a:r>
              <a:rPr lang="en-GB" sz="1800" dirty="0" smtClean="0">
                <a:solidFill>
                  <a:schemeClr val="bg1"/>
                </a:solidFill>
              </a:rPr>
              <a:t> compounds if you add words such as: </a:t>
            </a:r>
            <a:r>
              <a:rPr lang="en-GB" sz="1800" i="1" dirty="0" smtClean="0">
                <a:solidFill>
                  <a:schemeClr val="bg1"/>
                </a:solidFill>
              </a:rPr>
              <a:t>a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i="1" dirty="0" smtClean="0">
                <a:solidFill>
                  <a:schemeClr val="bg1"/>
                </a:solidFill>
              </a:rPr>
              <a:t>piece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i="1" dirty="0" smtClean="0">
                <a:solidFill>
                  <a:schemeClr val="bg1"/>
                </a:solidFill>
              </a:rPr>
              <a:t>of</a:t>
            </a:r>
            <a:r>
              <a:rPr lang="en-GB" sz="1800" dirty="0" smtClean="0">
                <a:solidFill>
                  <a:schemeClr val="bg1"/>
                </a:solidFill>
              </a:rPr>
              <a:t> (cake), </a:t>
            </a:r>
            <a:r>
              <a:rPr lang="en-GB" sz="1800" i="1" dirty="0" smtClean="0">
                <a:solidFill>
                  <a:schemeClr val="bg1"/>
                </a:solidFill>
              </a:rPr>
              <a:t>a packet/bag of </a:t>
            </a:r>
            <a:r>
              <a:rPr lang="en-GB" sz="1800" dirty="0" smtClean="0">
                <a:solidFill>
                  <a:schemeClr val="bg1"/>
                </a:solidFill>
              </a:rPr>
              <a:t>(sugar), </a:t>
            </a:r>
            <a:r>
              <a:rPr lang="en-GB" sz="1800" i="1" dirty="0" smtClean="0">
                <a:solidFill>
                  <a:schemeClr val="bg1"/>
                </a:solidFill>
              </a:rPr>
              <a:t>a cup/glass of </a:t>
            </a:r>
            <a:r>
              <a:rPr lang="en-GB" sz="1800" dirty="0" smtClean="0">
                <a:solidFill>
                  <a:schemeClr val="bg1"/>
                </a:solidFill>
              </a:rPr>
              <a:t>(coffee, jam, etc.), </a:t>
            </a:r>
            <a:r>
              <a:rPr lang="en-GB" sz="1800" i="1" dirty="0" smtClean="0">
                <a:solidFill>
                  <a:schemeClr val="bg1"/>
                </a:solidFill>
              </a:rPr>
              <a:t>a bottle of </a:t>
            </a:r>
            <a:r>
              <a:rPr lang="en-GB" sz="1800" dirty="0" smtClean="0">
                <a:solidFill>
                  <a:schemeClr val="bg1"/>
                </a:solidFill>
              </a:rPr>
              <a:t>(wine), </a:t>
            </a:r>
            <a:r>
              <a:rPr lang="en-GB" sz="1800" i="1" dirty="0" smtClean="0">
                <a:solidFill>
                  <a:schemeClr val="bg1"/>
                </a:solidFill>
              </a:rPr>
              <a:t>a carton of </a:t>
            </a:r>
            <a:r>
              <a:rPr lang="en-GB" sz="1800" dirty="0" smtClean="0">
                <a:solidFill>
                  <a:schemeClr val="bg1"/>
                </a:solidFill>
              </a:rPr>
              <a:t>(milk) etc.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it-IT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7847462" y="1009934"/>
            <a:ext cx="1419368" cy="300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861110" y="1392071"/>
            <a:ext cx="1419368" cy="32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513696" y="832514"/>
            <a:ext cx="2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Countable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72753" y="1542198"/>
            <a:ext cx="230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Uncoutable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 SPEECH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3457" y="2169992"/>
            <a:ext cx="10372298" cy="4176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1800" dirty="0" smtClean="0">
                <a:solidFill>
                  <a:schemeClr val="bg1"/>
                </a:solidFill>
              </a:rPr>
              <a:t>the </a:t>
            </a:r>
            <a:r>
              <a:rPr lang="it-IT" sz="1800" dirty="0" err="1" smtClean="0">
                <a:solidFill>
                  <a:schemeClr val="bg1"/>
                </a:solidFill>
              </a:rPr>
              <a:t>exact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words</a:t>
            </a:r>
            <a:r>
              <a:rPr lang="it-IT" sz="1800" dirty="0" smtClean="0">
                <a:solidFill>
                  <a:schemeClr val="bg1"/>
                </a:solidFill>
              </a:rPr>
              <a:t> a speaker </a:t>
            </a:r>
            <a:r>
              <a:rPr lang="it-IT" sz="1800" dirty="0" err="1" smtClean="0">
                <a:solidFill>
                  <a:schemeClr val="bg1"/>
                </a:solidFill>
              </a:rPr>
              <a:t>says</a:t>
            </a:r>
            <a:r>
              <a:rPr lang="it-IT" sz="1800" dirty="0" smtClean="0">
                <a:solidFill>
                  <a:schemeClr val="bg1"/>
                </a:solidFill>
              </a:rPr>
              <a:t> in </a:t>
            </a:r>
            <a:r>
              <a:rPr lang="it-IT" sz="1800" dirty="0" err="1" smtClean="0">
                <a:solidFill>
                  <a:schemeClr val="bg1"/>
                </a:solidFill>
              </a:rPr>
              <a:t>quotations</a:t>
            </a:r>
            <a:r>
              <a:rPr lang="it-IT" sz="1800" dirty="0" smtClean="0">
                <a:solidFill>
                  <a:schemeClr val="bg1"/>
                </a:solidFill>
              </a:rPr>
              <a:t>:                                                   		</a:t>
            </a:r>
            <a:r>
              <a:rPr lang="it-IT" sz="1800" i="1" dirty="0" smtClean="0">
                <a:solidFill>
                  <a:schemeClr val="bg1"/>
                </a:solidFill>
              </a:rPr>
              <a:t>“I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train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every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day</a:t>
            </a:r>
            <a:r>
              <a:rPr lang="it-IT" sz="1800" i="1" dirty="0" smtClean="0">
                <a:solidFill>
                  <a:schemeClr val="bg1"/>
                </a:solidFill>
              </a:rPr>
              <a:t>," the </a:t>
            </a:r>
            <a:r>
              <a:rPr lang="it-IT" sz="1800" i="1" dirty="0" err="1" smtClean="0">
                <a:solidFill>
                  <a:schemeClr val="bg1"/>
                </a:solidFill>
              </a:rPr>
              <a:t>athlete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said</a:t>
            </a:r>
            <a:r>
              <a:rPr lang="it-IT" sz="1800" i="1" dirty="0" smtClean="0">
                <a:solidFill>
                  <a:schemeClr val="bg1"/>
                </a:solidFill>
              </a:rPr>
              <a:t>. </a:t>
            </a:r>
            <a:endParaRPr lang="it-IT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1800" dirty="0" err="1" smtClean="0">
                <a:solidFill>
                  <a:schemeClr val="bg1"/>
                </a:solidFill>
              </a:rPr>
              <a:t>when</a:t>
            </a:r>
            <a:r>
              <a:rPr lang="it-IT" sz="1800" dirty="0" smtClean="0">
                <a:solidFill>
                  <a:schemeClr val="bg1"/>
                </a:solidFill>
              </a:rPr>
              <a:t> a </a:t>
            </a:r>
            <a:r>
              <a:rPr lang="it-IT" sz="1800" dirty="0" err="1" smtClean="0">
                <a:solidFill>
                  <a:schemeClr val="bg1"/>
                </a:solidFill>
              </a:rPr>
              <a:t>listener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says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what</a:t>
            </a:r>
            <a:r>
              <a:rPr lang="it-IT" sz="1800" dirty="0" smtClean="0">
                <a:solidFill>
                  <a:schemeClr val="bg1"/>
                </a:solidFill>
              </a:rPr>
              <a:t> the speaker </a:t>
            </a:r>
            <a:r>
              <a:rPr lang="it-IT" sz="1800" dirty="0" err="1" smtClean="0">
                <a:solidFill>
                  <a:schemeClr val="bg1"/>
                </a:solidFill>
              </a:rPr>
              <a:t>has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said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without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quotations</a:t>
            </a:r>
            <a:r>
              <a:rPr lang="it-IT" sz="1800" dirty="0" smtClean="0">
                <a:solidFill>
                  <a:schemeClr val="bg1"/>
                </a:solidFill>
              </a:rPr>
              <a:t>:   			       </a:t>
            </a:r>
            <a:r>
              <a:rPr lang="it-IT" sz="1800" i="1" dirty="0" smtClean="0">
                <a:solidFill>
                  <a:schemeClr val="bg1"/>
                </a:solidFill>
              </a:rPr>
              <a:t>The </a:t>
            </a:r>
            <a:r>
              <a:rPr lang="it-IT" sz="1800" i="1" dirty="0" err="1" smtClean="0">
                <a:solidFill>
                  <a:schemeClr val="bg1"/>
                </a:solidFill>
              </a:rPr>
              <a:t>athlete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said</a:t>
            </a:r>
            <a:r>
              <a:rPr lang="it-IT" sz="1800" i="1" u="sng" dirty="0" smtClean="0">
                <a:solidFill>
                  <a:schemeClr val="bg1"/>
                </a:solidFill>
              </a:rPr>
              <a:t>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that</a:t>
            </a:r>
            <a:r>
              <a:rPr lang="it-IT" sz="1800" i="1" u="sng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he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trained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every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day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it-IT" sz="1800" dirty="0" err="1" smtClean="0">
                <a:solidFill>
                  <a:schemeClr val="bg1"/>
                </a:solidFill>
              </a:rPr>
              <a:t>To</a:t>
            </a:r>
            <a:r>
              <a:rPr lang="it-IT" sz="1800" dirty="0" smtClean="0">
                <a:solidFill>
                  <a:schemeClr val="bg1"/>
                </a:solidFill>
              </a:rPr>
              <a:t> report </a:t>
            </a:r>
            <a:r>
              <a:rPr lang="it-IT" sz="1800" dirty="0" err="1" smtClean="0">
                <a:solidFill>
                  <a:schemeClr val="bg1"/>
                </a:solidFill>
              </a:rPr>
              <a:t>what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someone</a:t>
            </a:r>
            <a:r>
              <a:rPr lang="it-IT" sz="1800" dirty="0" smtClean="0">
                <a:solidFill>
                  <a:schemeClr val="bg1"/>
                </a:solidFill>
              </a:rPr>
              <a:t> else </a:t>
            </a:r>
            <a:r>
              <a:rPr lang="it-IT" sz="1800" dirty="0" err="1" smtClean="0">
                <a:solidFill>
                  <a:schemeClr val="bg1"/>
                </a:solidFill>
              </a:rPr>
              <a:t>said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we</a:t>
            </a:r>
            <a:r>
              <a:rPr lang="it-IT" sz="1800" dirty="0" smtClean="0">
                <a:solidFill>
                  <a:schemeClr val="bg1"/>
                </a:solidFill>
              </a:rPr>
              <a:t> can </a:t>
            </a:r>
            <a:r>
              <a:rPr lang="it-IT" sz="1800" dirty="0" err="1" smtClean="0">
                <a:solidFill>
                  <a:schemeClr val="bg1"/>
                </a:solidFill>
              </a:rPr>
              <a:t>either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use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Direct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Speech</a:t>
            </a:r>
            <a:r>
              <a:rPr lang="it-IT" sz="1800" dirty="0" smtClean="0">
                <a:solidFill>
                  <a:schemeClr val="bg1"/>
                </a:solidFill>
              </a:rPr>
              <a:t> or </a:t>
            </a:r>
            <a:r>
              <a:rPr lang="it-IT" sz="1800" dirty="0" err="1" smtClean="0">
                <a:solidFill>
                  <a:schemeClr val="bg1"/>
                </a:solidFill>
              </a:rPr>
              <a:t>Reported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Speech</a:t>
            </a:r>
            <a:r>
              <a:rPr lang="it-IT" sz="1800" dirty="0" smtClean="0">
                <a:solidFill>
                  <a:schemeClr val="bg1"/>
                </a:solidFill>
              </a:rPr>
              <a:t>. </a:t>
            </a:r>
            <a:r>
              <a:rPr lang="it-IT" sz="1800" dirty="0" err="1" smtClean="0">
                <a:solidFill>
                  <a:schemeClr val="bg1"/>
                </a:solidFill>
              </a:rPr>
              <a:t>We</a:t>
            </a:r>
            <a:r>
              <a:rPr lang="it-IT" sz="1800" dirty="0" smtClean="0">
                <a:solidFill>
                  <a:schemeClr val="bg1"/>
                </a:solidFill>
              </a:rPr>
              <a:t> can report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Statements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Imperatives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smtClean="0">
                <a:solidFill>
                  <a:schemeClr val="bg1"/>
                </a:solidFill>
              </a:rPr>
              <a:t>(</a:t>
            </a:r>
            <a:r>
              <a:rPr lang="it-IT" sz="1800" dirty="0" err="1" smtClean="0">
                <a:solidFill>
                  <a:schemeClr val="bg1"/>
                </a:solidFill>
              </a:rPr>
              <a:t>Command</a:t>
            </a:r>
            <a:r>
              <a:rPr lang="it-IT" sz="1800" dirty="0" smtClean="0">
                <a:solidFill>
                  <a:schemeClr val="bg1"/>
                </a:solidFill>
              </a:rPr>
              <a:t>/</a:t>
            </a:r>
            <a:r>
              <a:rPr lang="it-IT" sz="1800" dirty="0" err="1" smtClean="0">
                <a:solidFill>
                  <a:schemeClr val="bg1"/>
                </a:solidFill>
              </a:rPr>
              <a:t>Orders</a:t>
            </a:r>
            <a:r>
              <a:rPr lang="it-IT" sz="1800" dirty="0" smtClean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it-IT" sz="1800" dirty="0" err="1" smtClean="0">
                <a:solidFill>
                  <a:schemeClr val="bg1"/>
                </a:solidFill>
              </a:rPr>
              <a:t>When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we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use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Reported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Speech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b="1" i="1" dirty="0" smtClean="0">
                <a:solidFill>
                  <a:srgbClr val="C00000"/>
                </a:solidFill>
              </a:rPr>
              <a:t>the </a:t>
            </a:r>
            <a:r>
              <a:rPr lang="it-IT" sz="1800" b="1" i="1" dirty="0" err="1" smtClean="0">
                <a:solidFill>
                  <a:srgbClr val="C00000"/>
                </a:solidFill>
              </a:rPr>
              <a:t>verb</a:t>
            </a:r>
            <a:r>
              <a:rPr lang="it-IT" sz="1800" b="1" i="1" dirty="0" smtClean="0">
                <a:solidFill>
                  <a:srgbClr val="C00000"/>
                </a:solidFill>
              </a:rPr>
              <a:t> </a:t>
            </a:r>
            <a:r>
              <a:rPr lang="it-IT" sz="1800" b="1" i="1" dirty="0" err="1" smtClean="0">
                <a:solidFill>
                  <a:srgbClr val="C00000"/>
                </a:solidFill>
              </a:rPr>
              <a:t>moves</a:t>
            </a:r>
            <a:r>
              <a:rPr lang="it-IT" sz="1800" b="1" i="1" dirty="0" smtClean="0">
                <a:solidFill>
                  <a:srgbClr val="C00000"/>
                </a:solidFill>
              </a:rPr>
              <a:t> </a:t>
            </a:r>
            <a:r>
              <a:rPr lang="it-IT" sz="1800" b="1" i="1" dirty="0" err="1" smtClean="0">
                <a:solidFill>
                  <a:srgbClr val="C00000"/>
                </a:solidFill>
              </a:rPr>
              <a:t>one</a:t>
            </a:r>
            <a:r>
              <a:rPr lang="it-IT" sz="1800" b="1" i="1" dirty="0" smtClean="0">
                <a:solidFill>
                  <a:srgbClr val="C00000"/>
                </a:solidFill>
              </a:rPr>
              <a:t> </a:t>
            </a:r>
            <a:r>
              <a:rPr lang="it-IT" sz="1800" b="1" i="1" dirty="0" err="1" smtClean="0">
                <a:solidFill>
                  <a:srgbClr val="C00000"/>
                </a:solidFill>
              </a:rPr>
              <a:t>tense</a:t>
            </a:r>
            <a:r>
              <a:rPr lang="it-IT" sz="1800" b="1" i="1" dirty="0" smtClean="0">
                <a:solidFill>
                  <a:srgbClr val="C00000"/>
                </a:solidFill>
              </a:rPr>
              <a:t> back in the </a:t>
            </a:r>
            <a:r>
              <a:rPr lang="it-IT" sz="1800" b="1" i="1" dirty="0" err="1" smtClean="0">
                <a:solidFill>
                  <a:srgbClr val="C00000"/>
                </a:solidFill>
              </a:rPr>
              <a:t>past</a:t>
            </a:r>
            <a:r>
              <a:rPr lang="it-IT" sz="18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it-IT" sz="12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1) STATEMENTS</a:t>
            </a:r>
            <a:r>
              <a:rPr lang="it-IT" sz="1800" dirty="0" smtClean="0">
                <a:solidFill>
                  <a:schemeClr val="bg1"/>
                </a:solidFill>
              </a:rPr>
              <a:t>. The </a:t>
            </a:r>
            <a:r>
              <a:rPr lang="it-IT" sz="1800" dirty="0" err="1" smtClean="0">
                <a:solidFill>
                  <a:schemeClr val="bg1"/>
                </a:solidFill>
              </a:rPr>
              <a:t>most</a:t>
            </a:r>
            <a:r>
              <a:rPr lang="it-IT" sz="1800" dirty="0" smtClean="0">
                <a:solidFill>
                  <a:schemeClr val="bg1"/>
                </a:solidFill>
              </a:rPr>
              <a:t> common </a:t>
            </a:r>
            <a:r>
              <a:rPr lang="it-IT" sz="1800" dirty="0" err="1" smtClean="0">
                <a:solidFill>
                  <a:schemeClr val="bg1"/>
                </a:solidFill>
              </a:rPr>
              <a:t>verbs</a:t>
            </a:r>
            <a:r>
              <a:rPr lang="it-IT" sz="1800" dirty="0" smtClean="0">
                <a:solidFill>
                  <a:schemeClr val="bg1"/>
                </a:solidFill>
              </a:rPr>
              <a:t> are </a:t>
            </a:r>
            <a:r>
              <a:rPr lang="it-IT" sz="1800" b="1" i="1" dirty="0" err="1" smtClean="0">
                <a:solidFill>
                  <a:schemeClr val="bg1"/>
                </a:solidFill>
              </a:rPr>
              <a:t>to</a:t>
            </a:r>
            <a:r>
              <a:rPr lang="it-IT" sz="1800" b="1" i="1" dirty="0" smtClean="0">
                <a:solidFill>
                  <a:schemeClr val="bg1"/>
                </a:solidFill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</a:rPr>
              <a:t>say</a:t>
            </a:r>
            <a:r>
              <a:rPr lang="it-IT" sz="1800" b="1" i="1" dirty="0" smtClean="0">
                <a:solidFill>
                  <a:schemeClr val="bg1"/>
                </a:solidFill>
              </a:rPr>
              <a:t> </a:t>
            </a:r>
            <a:r>
              <a:rPr lang="it-IT" sz="1800" dirty="0" smtClean="0">
                <a:solidFill>
                  <a:schemeClr val="bg1"/>
                </a:solidFill>
              </a:rPr>
              <a:t>and </a:t>
            </a:r>
            <a:r>
              <a:rPr lang="it-IT" sz="1800" b="1" i="1" dirty="0" err="1" smtClean="0">
                <a:solidFill>
                  <a:schemeClr val="bg1"/>
                </a:solidFill>
              </a:rPr>
              <a:t>to</a:t>
            </a:r>
            <a:r>
              <a:rPr lang="it-IT" sz="1800" b="1" i="1" dirty="0" smtClean="0">
                <a:solidFill>
                  <a:schemeClr val="bg1"/>
                </a:solidFill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</a:rPr>
              <a:t>tell</a:t>
            </a:r>
            <a:r>
              <a:rPr lang="it-IT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</a:rPr>
              <a:t>Ex. </a:t>
            </a:r>
            <a:r>
              <a:rPr lang="it-IT" sz="1800" dirty="0" err="1" smtClean="0">
                <a:solidFill>
                  <a:schemeClr val="bg1"/>
                </a:solidFill>
              </a:rPr>
              <a:t>Direct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speech</a:t>
            </a:r>
            <a:r>
              <a:rPr lang="it-IT" sz="1800" dirty="0" smtClean="0">
                <a:solidFill>
                  <a:schemeClr val="bg1"/>
                </a:solidFill>
              </a:rPr>
              <a:t>: </a:t>
            </a:r>
            <a:r>
              <a:rPr lang="it-IT" sz="1800" i="1" dirty="0" smtClean="0">
                <a:solidFill>
                  <a:schemeClr val="bg1"/>
                </a:solidFill>
              </a:rPr>
              <a:t>“ Ted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joined</a:t>
            </a:r>
            <a:r>
              <a:rPr lang="it-IT" sz="1800" i="1" dirty="0" smtClean="0">
                <a:solidFill>
                  <a:schemeClr val="bg1"/>
                </a:solidFill>
              </a:rPr>
              <a:t> the </a:t>
            </a:r>
            <a:r>
              <a:rPr lang="it-IT" sz="1800" i="1" dirty="0" err="1" smtClean="0">
                <a:solidFill>
                  <a:schemeClr val="bg1"/>
                </a:solidFill>
              </a:rPr>
              <a:t>local</a:t>
            </a:r>
            <a:r>
              <a:rPr lang="it-IT" sz="1800" i="1" dirty="0" smtClean="0">
                <a:solidFill>
                  <a:schemeClr val="bg1"/>
                </a:solidFill>
              </a:rPr>
              <a:t> football team”</a:t>
            </a:r>
            <a:r>
              <a:rPr lang="it-IT" sz="1800" i="1" dirty="0" err="1" smtClean="0">
                <a:solidFill>
                  <a:schemeClr val="bg1"/>
                </a:solidFill>
              </a:rPr>
              <a:t>my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brother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said</a:t>
            </a:r>
            <a:r>
              <a:rPr lang="it-IT" sz="1800" i="1" dirty="0" smtClean="0">
                <a:solidFill>
                  <a:schemeClr val="bg1"/>
                </a:solidFill>
              </a:rPr>
              <a:t>. </a:t>
            </a: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</a:rPr>
              <a:t>      </a:t>
            </a:r>
            <a:r>
              <a:rPr lang="it-IT" sz="1800" dirty="0" err="1" smtClean="0">
                <a:solidFill>
                  <a:schemeClr val="bg1"/>
                </a:solidFill>
              </a:rPr>
              <a:t>Reported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speech</a:t>
            </a:r>
            <a:r>
              <a:rPr lang="it-IT" sz="1800" dirty="0" smtClean="0">
                <a:solidFill>
                  <a:schemeClr val="bg1"/>
                </a:solidFill>
              </a:rPr>
              <a:t>: </a:t>
            </a:r>
            <a:r>
              <a:rPr lang="it-IT" sz="1800" i="1" dirty="0" err="1" smtClean="0">
                <a:solidFill>
                  <a:schemeClr val="bg1"/>
                </a:solidFill>
              </a:rPr>
              <a:t>My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brother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said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that</a:t>
            </a:r>
            <a:r>
              <a:rPr lang="it-IT" sz="1800" i="1" dirty="0" smtClean="0">
                <a:solidFill>
                  <a:schemeClr val="bg1"/>
                </a:solidFill>
              </a:rPr>
              <a:t> Ted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had</a:t>
            </a:r>
            <a:r>
              <a:rPr lang="it-IT" sz="1800" i="1" u="sng" dirty="0" smtClean="0">
                <a:solidFill>
                  <a:schemeClr val="bg1"/>
                </a:solidFill>
              </a:rPr>
              <a:t>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joined</a:t>
            </a:r>
            <a:r>
              <a:rPr lang="it-IT" sz="1800" i="1" u="sng" dirty="0" smtClean="0">
                <a:solidFill>
                  <a:schemeClr val="bg1"/>
                </a:solidFill>
              </a:rPr>
              <a:t> </a:t>
            </a:r>
            <a:r>
              <a:rPr lang="it-IT" sz="1800" i="1" dirty="0" smtClean="0">
                <a:solidFill>
                  <a:schemeClr val="bg1"/>
                </a:solidFill>
              </a:rPr>
              <a:t>the </a:t>
            </a:r>
            <a:r>
              <a:rPr lang="it-IT" sz="1800" i="1" dirty="0" err="1" smtClean="0">
                <a:solidFill>
                  <a:schemeClr val="bg1"/>
                </a:solidFill>
              </a:rPr>
              <a:t>local</a:t>
            </a:r>
            <a:r>
              <a:rPr lang="it-IT" sz="1800" i="1" dirty="0" smtClean="0">
                <a:solidFill>
                  <a:schemeClr val="bg1"/>
                </a:solidFill>
              </a:rPr>
              <a:t> football team. </a:t>
            </a:r>
          </a:p>
          <a:p>
            <a:pPr>
              <a:lnSpc>
                <a:spcPct val="100000"/>
              </a:lnSpc>
              <a:buNone/>
            </a:pPr>
            <a:endParaRPr lang="it-IT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 SPEECH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0752" y="1787855"/>
            <a:ext cx="9471546" cy="4851781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</a:pPr>
            <a:endParaRPr lang="it-IT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2) QUESTIONS</a:t>
            </a: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</a:rPr>
              <a:t>		</a:t>
            </a:r>
            <a:r>
              <a:rPr lang="it-IT" sz="1800" u="sng" dirty="0" err="1" smtClean="0">
                <a:solidFill>
                  <a:schemeClr val="bg1"/>
                </a:solidFill>
              </a:rPr>
              <a:t>Direct</a:t>
            </a:r>
            <a:r>
              <a:rPr lang="it-IT" sz="1800" u="sng" dirty="0" smtClean="0">
                <a:solidFill>
                  <a:schemeClr val="bg1"/>
                </a:solidFill>
              </a:rPr>
              <a:t> </a:t>
            </a:r>
            <a:r>
              <a:rPr lang="it-IT" sz="1800" u="sng" dirty="0" err="1" smtClean="0">
                <a:solidFill>
                  <a:schemeClr val="bg1"/>
                </a:solidFill>
              </a:rPr>
              <a:t>Speech</a:t>
            </a:r>
            <a:endParaRPr lang="it-IT" sz="1800" u="sng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Yes/No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i="1" dirty="0" smtClean="0">
                <a:solidFill>
                  <a:schemeClr val="bg1"/>
                </a:solidFill>
              </a:rPr>
              <a:t>   “</a:t>
            </a:r>
            <a:r>
              <a:rPr lang="it-IT" sz="1800" i="1" dirty="0" err="1" smtClean="0">
                <a:solidFill>
                  <a:schemeClr val="bg1"/>
                </a:solidFill>
              </a:rPr>
              <a:t>have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you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taken</a:t>
            </a:r>
            <a:r>
              <a:rPr lang="it-IT" sz="1800" i="1" dirty="0" smtClean="0">
                <a:solidFill>
                  <a:schemeClr val="bg1"/>
                </a:solidFill>
              </a:rPr>
              <a:t> up tennis?”                     Jane </a:t>
            </a:r>
            <a:r>
              <a:rPr lang="it-IT" sz="1800" i="1" dirty="0" err="1" smtClean="0">
                <a:solidFill>
                  <a:schemeClr val="bg1"/>
                </a:solidFill>
              </a:rPr>
              <a:t>asked</a:t>
            </a:r>
            <a:r>
              <a:rPr lang="it-IT" sz="1800" i="1" dirty="0" smtClean="0">
                <a:solidFill>
                  <a:schemeClr val="bg1"/>
                </a:solidFill>
              </a:rPr>
              <a:t> me.</a:t>
            </a:r>
          </a:p>
          <a:p>
            <a:pPr>
              <a:lnSpc>
                <a:spcPct val="100000"/>
              </a:lnSpc>
              <a:buNone/>
            </a:pPr>
            <a:endParaRPr lang="it-IT" sz="500" i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i="1" dirty="0" smtClean="0">
                <a:solidFill>
                  <a:schemeClr val="bg1"/>
                </a:solidFill>
              </a:rPr>
              <a:t>  “</a:t>
            </a:r>
            <a:r>
              <a:rPr lang="it-IT" sz="1800" i="1" dirty="0" err="1" smtClean="0">
                <a:solidFill>
                  <a:schemeClr val="bg1"/>
                </a:solidFill>
              </a:rPr>
              <a:t>Where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is</a:t>
            </a:r>
            <a:r>
              <a:rPr lang="it-IT" sz="1800" i="1" dirty="0" smtClean="0">
                <a:solidFill>
                  <a:schemeClr val="bg1"/>
                </a:solidFill>
              </a:rPr>
              <a:t> the </a:t>
            </a:r>
            <a:r>
              <a:rPr lang="it-IT" sz="1800" i="1" dirty="0" err="1" smtClean="0">
                <a:solidFill>
                  <a:schemeClr val="bg1"/>
                </a:solidFill>
              </a:rPr>
              <a:t>stadium</a:t>
            </a:r>
            <a:r>
              <a:rPr lang="it-IT" sz="1800" i="1" dirty="0" smtClean="0">
                <a:solidFill>
                  <a:schemeClr val="bg1"/>
                </a:solidFill>
              </a:rPr>
              <a:t>?”                                the boy </a:t>
            </a:r>
            <a:r>
              <a:rPr lang="it-IT" sz="1800" i="1" dirty="0" err="1" smtClean="0">
                <a:solidFill>
                  <a:schemeClr val="bg1"/>
                </a:solidFill>
              </a:rPr>
              <a:t>asked</a:t>
            </a:r>
            <a:r>
              <a:rPr lang="it-IT" sz="1800" i="1" dirty="0" smtClean="0">
                <a:solidFill>
                  <a:schemeClr val="bg1"/>
                </a:solidFill>
              </a:rPr>
              <a:t> me.</a:t>
            </a:r>
          </a:p>
          <a:p>
            <a:pPr>
              <a:lnSpc>
                <a:spcPct val="100000"/>
              </a:lnSpc>
              <a:buNone/>
            </a:pPr>
            <a:endParaRPr lang="it-IT" sz="500" i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3) IMPERATIVE: </a:t>
            </a:r>
            <a:r>
              <a:rPr lang="it-IT" sz="1800" dirty="0" err="1" smtClean="0">
                <a:solidFill>
                  <a:srgbClr val="C00000"/>
                </a:solidFill>
              </a:rPr>
              <a:t>Commands</a:t>
            </a:r>
            <a:r>
              <a:rPr lang="it-IT" sz="1800" dirty="0" smtClean="0">
                <a:solidFill>
                  <a:srgbClr val="C00000"/>
                </a:solidFill>
              </a:rPr>
              <a:t> / </a:t>
            </a:r>
            <a:r>
              <a:rPr lang="it-IT" sz="1800" dirty="0" err="1" smtClean="0">
                <a:solidFill>
                  <a:srgbClr val="C00000"/>
                </a:solidFill>
              </a:rPr>
              <a:t>Orders</a:t>
            </a:r>
            <a:endParaRPr lang="it-IT" sz="18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i="1" dirty="0" smtClean="0">
                <a:solidFill>
                  <a:schemeClr val="bg1"/>
                </a:solidFill>
              </a:rPr>
              <a:t>“Take </a:t>
            </a:r>
            <a:r>
              <a:rPr lang="it-IT" sz="1800" i="1" dirty="0" err="1" smtClean="0">
                <a:solidFill>
                  <a:schemeClr val="bg1"/>
                </a:solidFill>
              </a:rPr>
              <a:t>an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umbrella</a:t>
            </a:r>
            <a:r>
              <a:rPr lang="it-IT" sz="1800" i="1" dirty="0" smtClean="0">
                <a:solidFill>
                  <a:schemeClr val="bg1"/>
                </a:solidFill>
              </a:rPr>
              <a:t>” </a:t>
            </a:r>
            <a:r>
              <a:rPr lang="it-IT" sz="1800" i="1" dirty="0" err="1" smtClean="0">
                <a:solidFill>
                  <a:schemeClr val="bg1"/>
                </a:solidFill>
              </a:rPr>
              <a:t>my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father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said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it-IT" sz="1800" i="1" dirty="0" smtClean="0">
                <a:solidFill>
                  <a:schemeClr val="bg1"/>
                </a:solidFill>
              </a:rPr>
              <a:t>“Don’t </a:t>
            </a:r>
            <a:r>
              <a:rPr lang="it-IT" sz="1800" i="1" dirty="0" err="1" smtClean="0">
                <a:solidFill>
                  <a:schemeClr val="bg1"/>
                </a:solidFill>
              </a:rPr>
              <a:t>move</a:t>
            </a:r>
            <a:r>
              <a:rPr lang="it-IT" sz="1800" i="1" dirty="0" smtClean="0">
                <a:solidFill>
                  <a:schemeClr val="bg1"/>
                </a:solidFill>
              </a:rPr>
              <a:t>!” the </a:t>
            </a:r>
            <a:r>
              <a:rPr lang="it-IT" sz="1800" i="1" dirty="0" err="1" smtClean="0">
                <a:solidFill>
                  <a:schemeClr val="bg1"/>
                </a:solidFill>
              </a:rPr>
              <a:t>robber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said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it-IT" sz="500" u="sng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it-IT" sz="1800" u="sng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</a:rPr>
              <a:t>		</a:t>
            </a:r>
            <a:r>
              <a:rPr lang="it-IT" sz="1800" u="sng" dirty="0" err="1" smtClean="0">
                <a:solidFill>
                  <a:schemeClr val="bg1"/>
                </a:solidFill>
              </a:rPr>
              <a:t>Reported</a:t>
            </a:r>
            <a:r>
              <a:rPr lang="it-IT" sz="1800" u="sng" dirty="0" smtClean="0">
                <a:solidFill>
                  <a:schemeClr val="bg1"/>
                </a:solidFill>
              </a:rPr>
              <a:t> </a:t>
            </a:r>
            <a:r>
              <a:rPr lang="it-IT" sz="1800" u="sng" dirty="0" err="1" smtClean="0">
                <a:solidFill>
                  <a:schemeClr val="bg1"/>
                </a:solidFill>
              </a:rPr>
              <a:t>Speech</a:t>
            </a:r>
            <a:endParaRPr lang="it-IT" sz="1800" u="sng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whether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i="1" dirty="0" smtClean="0">
                <a:solidFill>
                  <a:schemeClr val="bg1"/>
                </a:solidFill>
              </a:rPr>
              <a:t>Jane </a:t>
            </a:r>
            <a:r>
              <a:rPr lang="it-IT" sz="1800" i="1" dirty="0" err="1" smtClean="0">
                <a:solidFill>
                  <a:schemeClr val="bg1"/>
                </a:solidFill>
              </a:rPr>
              <a:t>asked</a:t>
            </a:r>
            <a:r>
              <a:rPr lang="it-IT" sz="1800" i="1" dirty="0" smtClean="0">
                <a:solidFill>
                  <a:schemeClr val="bg1"/>
                </a:solidFill>
              </a:rPr>
              <a:t> me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if</a:t>
            </a:r>
            <a:r>
              <a:rPr lang="it-IT" sz="1800" i="1" dirty="0" smtClean="0">
                <a:solidFill>
                  <a:schemeClr val="bg1"/>
                </a:solidFill>
              </a:rPr>
              <a:t> I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had</a:t>
            </a:r>
            <a:r>
              <a:rPr lang="it-IT" sz="1800" i="1" u="sng" dirty="0" smtClean="0">
                <a:solidFill>
                  <a:schemeClr val="bg1"/>
                </a:solidFill>
              </a:rPr>
              <a:t> </a:t>
            </a:r>
            <a:r>
              <a:rPr lang="it-IT" sz="1800" i="1" u="sng" dirty="0" err="1" smtClean="0">
                <a:solidFill>
                  <a:schemeClr val="bg1"/>
                </a:solidFill>
              </a:rPr>
              <a:t>taken</a:t>
            </a:r>
            <a:r>
              <a:rPr lang="it-IT" sz="1800" i="1" u="sng" dirty="0" smtClean="0">
                <a:solidFill>
                  <a:schemeClr val="bg1"/>
                </a:solidFill>
              </a:rPr>
              <a:t> up </a:t>
            </a:r>
            <a:r>
              <a:rPr lang="it-IT" sz="1800" i="1" dirty="0" smtClean="0">
                <a:solidFill>
                  <a:schemeClr val="bg1"/>
                </a:solidFill>
              </a:rPr>
              <a:t>tennis.</a:t>
            </a:r>
          </a:p>
          <a:p>
            <a:pPr>
              <a:lnSpc>
                <a:spcPct val="100000"/>
              </a:lnSpc>
              <a:buNone/>
            </a:pPr>
            <a:endParaRPr lang="it-IT" sz="10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it-IT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i="1" dirty="0" smtClean="0">
                <a:solidFill>
                  <a:schemeClr val="bg1"/>
                </a:solidFill>
              </a:rPr>
              <a:t>The boy </a:t>
            </a:r>
            <a:r>
              <a:rPr lang="it-IT" sz="1800" i="1" dirty="0" err="1" smtClean="0">
                <a:solidFill>
                  <a:schemeClr val="bg1"/>
                </a:solidFill>
              </a:rPr>
              <a:t>asked</a:t>
            </a:r>
            <a:r>
              <a:rPr lang="it-IT" sz="1800" i="1" dirty="0" smtClean="0">
                <a:solidFill>
                  <a:schemeClr val="bg1"/>
                </a:solidFill>
              </a:rPr>
              <a:t> me </a:t>
            </a:r>
            <a:r>
              <a:rPr lang="it-IT" sz="1800" i="1" dirty="0" err="1" smtClean="0">
                <a:solidFill>
                  <a:schemeClr val="bg1"/>
                </a:solidFill>
              </a:rPr>
              <a:t>where</a:t>
            </a:r>
            <a:r>
              <a:rPr lang="it-IT" sz="1800" i="1" dirty="0" smtClean="0">
                <a:solidFill>
                  <a:schemeClr val="bg1"/>
                </a:solidFill>
              </a:rPr>
              <a:t> the </a:t>
            </a:r>
            <a:r>
              <a:rPr lang="it-IT" sz="1800" i="1" dirty="0" err="1" smtClean="0">
                <a:solidFill>
                  <a:schemeClr val="bg1"/>
                </a:solidFill>
              </a:rPr>
              <a:t>stadius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was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i="1" dirty="0" err="1" smtClean="0">
                <a:solidFill>
                  <a:schemeClr val="bg1"/>
                </a:solidFill>
              </a:rPr>
              <a:t>My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father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told</a:t>
            </a:r>
            <a:r>
              <a:rPr lang="it-IT" sz="1800" i="1" dirty="0" smtClean="0">
                <a:solidFill>
                  <a:schemeClr val="bg1"/>
                </a:solidFill>
              </a:rPr>
              <a:t> me </a:t>
            </a:r>
            <a:r>
              <a:rPr lang="it-IT" sz="1800" i="1" dirty="0" err="1" smtClean="0">
                <a:solidFill>
                  <a:schemeClr val="bg1"/>
                </a:solidFill>
              </a:rPr>
              <a:t>to</a:t>
            </a:r>
            <a:r>
              <a:rPr lang="it-IT" sz="1800" i="1" dirty="0" smtClean="0">
                <a:solidFill>
                  <a:schemeClr val="bg1"/>
                </a:solidFill>
              </a:rPr>
              <a:t> take </a:t>
            </a:r>
            <a:r>
              <a:rPr lang="it-IT" sz="1800" i="1" dirty="0" err="1" smtClean="0">
                <a:solidFill>
                  <a:schemeClr val="bg1"/>
                </a:solidFill>
              </a:rPr>
              <a:t>an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umbrella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it-IT" sz="1800" i="1" dirty="0" smtClean="0">
                <a:solidFill>
                  <a:schemeClr val="bg1"/>
                </a:solidFill>
              </a:rPr>
              <a:t>The </a:t>
            </a:r>
            <a:r>
              <a:rPr lang="it-IT" sz="1800" i="1" dirty="0" err="1" smtClean="0">
                <a:solidFill>
                  <a:schemeClr val="bg1"/>
                </a:solidFill>
              </a:rPr>
              <a:t>robber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ordered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us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not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to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move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4763068" y="2975211"/>
            <a:ext cx="532263" cy="34119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4765343" y="4369559"/>
            <a:ext cx="532263" cy="34119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5040572" y="5804849"/>
            <a:ext cx="350293" cy="22746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5029200" y="6175612"/>
            <a:ext cx="350293" cy="22746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0080" y="1569490"/>
            <a:ext cx="11168743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b="1" i="1" spc="3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PRESENT FORMS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repeated/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habitual actions</a:t>
            </a:r>
            <a:r>
              <a:rPr lang="en-GB" sz="1700" dirty="0" smtClean="0">
                <a:solidFill>
                  <a:schemeClr val="bg1"/>
                </a:solidFill>
              </a:rPr>
              <a:t>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 situations </a:t>
            </a:r>
            <a:r>
              <a:rPr lang="en-GB" sz="1700" dirty="0" smtClean="0">
                <a:solidFill>
                  <a:schemeClr val="bg1"/>
                </a:solidFill>
              </a:rPr>
              <a:t>or states.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general statements of truth and laws of nature.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series of actions or events which are completed as we speak or write.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with </a:t>
            </a:r>
            <a:r>
              <a:rPr lang="en-GB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stative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verbs</a:t>
            </a:r>
            <a:r>
              <a:rPr lang="en-GB" sz="1700" dirty="0" smtClean="0">
                <a:solidFill>
                  <a:schemeClr val="bg1"/>
                </a:solidFill>
              </a:rPr>
              <a:t>: see, hear, taste, smell, believe, need etc.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GB" sz="5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None/>
            </a:pPr>
            <a:r>
              <a:rPr lang="en-GB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 Present Continuous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actions happening now,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moment of speaking </a:t>
            </a:r>
            <a:r>
              <a:rPr lang="en-GB" sz="1700" dirty="0" smtClean="0">
                <a:solidFill>
                  <a:schemeClr val="bg1"/>
                </a:solidFill>
              </a:rPr>
              <a:t>or around a particular time of speaking 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actions which we have arranged to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 in the near future </a:t>
            </a:r>
            <a:r>
              <a:rPr lang="en-GB" sz="1700" dirty="0" smtClean="0">
                <a:solidFill>
                  <a:schemeClr val="bg1"/>
                </a:solidFill>
              </a:rPr>
              <a:t>(tomorrow, next week/weekend, next month).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developing and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situations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repeated actions </a:t>
            </a:r>
            <a:r>
              <a:rPr lang="en-GB" sz="1700" dirty="0" smtClean="0">
                <a:solidFill>
                  <a:schemeClr val="bg1"/>
                </a:solidFill>
              </a:rPr>
              <a:t>with </a:t>
            </a:r>
            <a:r>
              <a:rPr lang="en-GB" sz="1700" u="sng" dirty="0" smtClean="0">
                <a:solidFill>
                  <a:schemeClr val="bg1"/>
                </a:solidFill>
              </a:rPr>
              <a:t>always, continually, constantly </a:t>
            </a:r>
            <a:r>
              <a:rPr lang="en-GB" sz="1700" dirty="0" smtClean="0">
                <a:solidFill>
                  <a:schemeClr val="bg1"/>
                </a:solidFill>
              </a:rPr>
              <a:t>expressing the speaker's annoyance or irritation.</a:t>
            </a:r>
            <a:endParaRPr lang="it-IT" sz="1700" dirty="0" smtClean="0">
              <a:solidFill>
                <a:schemeClr val="bg1"/>
              </a:solidFill>
            </a:endParaRPr>
          </a:p>
          <a:p>
            <a:endParaRPr lang="it-IT" sz="18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it-IT" sz="1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it-IT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</a:t>
            </a:r>
            <a:endParaRPr lang="it-IT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891" y="1569491"/>
            <a:ext cx="11220995" cy="5288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b="1" i="1" spc="3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PRESENT FORMS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it-IT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endParaRPr lang="it-IT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which 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 in the past </a:t>
            </a:r>
            <a:r>
              <a:rPr lang="en-GB" sz="1700" dirty="0" smtClean="0">
                <a:solidFill>
                  <a:schemeClr val="bg1"/>
                </a:solidFill>
              </a:rPr>
              <a:t>and has just finished.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actions which happened in the past without referring to time but are relevant to the present 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 period of time that continues from the past until now (with </a:t>
            </a:r>
            <a:r>
              <a:rPr lang="en-GB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stative</a:t>
            </a: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verbs </a:t>
            </a:r>
            <a:r>
              <a:rPr lang="en-GB" sz="1700" dirty="0" smtClean="0">
                <a:solidFill>
                  <a:schemeClr val="bg1"/>
                </a:solidFill>
              </a:rPr>
              <a:t>and </a:t>
            </a:r>
            <a:r>
              <a:rPr lang="en-GB" sz="1700" u="sng" dirty="0" smtClean="0">
                <a:solidFill>
                  <a:schemeClr val="bg1"/>
                </a:solidFill>
              </a:rPr>
              <a:t>for/since</a:t>
            </a:r>
            <a:r>
              <a:rPr lang="en-GB" sz="1700" dirty="0" smtClean="0">
                <a:solidFill>
                  <a:schemeClr val="bg1"/>
                </a:solidFill>
              </a:rPr>
              <a:t>) 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with today, this morning, this evening, etc. When these periods have not finished at the time of speaking 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to say that something has happened once or several times up to the present.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superlativ</a:t>
            </a:r>
            <a:r>
              <a:rPr lang="en-GB" sz="1700" dirty="0" smtClean="0">
                <a:solidFill>
                  <a:schemeClr val="bg1"/>
                </a:solidFill>
              </a:rPr>
              <a:t>es and expressions such as: </a:t>
            </a:r>
            <a:r>
              <a:rPr lang="en-GB" sz="1700" i="1" dirty="0" smtClean="0">
                <a:solidFill>
                  <a:schemeClr val="bg1"/>
                </a:solidFill>
              </a:rPr>
              <a:t>This/It is the first/second time </a:t>
            </a:r>
            <a:r>
              <a:rPr lang="en-GB" sz="1700" dirty="0" smtClean="0">
                <a:solidFill>
                  <a:schemeClr val="bg1"/>
                </a:solidFill>
              </a:rPr>
              <a:t>etc.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GB" sz="5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None/>
            </a:pPr>
            <a:r>
              <a:rPr lang="en-GB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Present Perfect Continuous</a:t>
            </a:r>
            <a:endParaRPr lang="it-IT" sz="1700" dirty="0" smtClean="0">
              <a:solidFill>
                <a:schemeClr val="bg1"/>
              </a:solidFill>
            </a:endParaRP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which started in the past and is still going on up to the present .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for an action which finished a short time ago but its results are clearly seen or felt at the moment of speaking Your clothes are dirty. </a:t>
            </a:r>
          </a:p>
          <a:p>
            <a:pPr marL="540000" indent="-252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700" dirty="0" smtClean="0">
                <a:solidFill>
                  <a:schemeClr val="bg1"/>
                </a:solidFill>
              </a:rPr>
              <a:t>to say how long something has been happening.</a:t>
            </a:r>
            <a:endParaRPr lang="it-IT" sz="1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670762 (1)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5616_TF67670762.potx" id="{D5D0ADDD-A8F1-4302-80F9-14EE49A1A795}" vid="{8EB8964E-76C8-471A-8301-62B7AA7F782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tf67670762 (1)</Template>
  <TotalTime>0</TotalTime>
  <Words>2167</Words>
  <Application>Microsoft Office PowerPoint</Application>
  <PresentationFormat>Personalizzato</PresentationFormat>
  <Paragraphs>290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tf67670762 (1)</vt:lpstr>
      <vt:lpstr>ENGLISH GRAMMAR</vt:lpstr>
      <vt:lpstr>ARTICLES</vt:lpstr>
      <vt:lpstr>ARTICLES</vt:lpstr>
      <vt:lpstr>nouns</vt:lpstr>
      <vt:lpstr>nouns</vt:lpstr>
      <vt:lpstr>REPORTED SPEECH</vt:lpstr>
      <vt:lpstr>REPORTED SPEECH</vt:lpstr>
      <vt:lpstr>veRB TENSE</vt:lpstr>
      <vt:lpstr>veRB TENSE</vt:lpstr>
      <vt:lpstr>veRB TENSE</vt:lpstr>
      <vt:lpstr>veRB TENSE</vt:lpstr>
      <vt:lpstr>veRB TENSE</vt:lpstr>
      <vt:lpstr>veRB TENSE</vt:lpstr>
      <vt:lpstr>veRB TENSE</vt:lpstr>
      <vt:lpstr>PASSIVE FORM</vt:lpstr>
      <vt:lpstr>PASSIVE FORM</vt:lpstr>
      <vt:lpstr>connectors</vt:lpstr>
      <vt:lpstr>connectors</vt:lpstr>
      <vt:lpstr>linkers</vt:lpstr>
      <vt:lpstr>linkers</vt:lpstr>
      <vt:lpstr>Definition of Grammar</vt:lpstr>
      <vt:lpstr>How is grammar useful in the real world?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2020-01-05T12:41:08Z</dcterms:created>
  <dcterms:modified xsi:type="dcterms:W3CDTF">2020-01-06T10:42:46Z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