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0ED61-68B2-4959-A758-41C7848A20D4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4D070-7B7C-4C13-9707-40E01B7ED0B9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Mary</a:t>
            </a:r>
            <a:r>
              <a:rPr lang="it-IT" baseline="0" dirty="0"/>
              <a:t> Shelley dice che sposerebbe the </a:t>
            </a:r>
            <a:r>
              <a:rPr lang="it-IT" baseline="0" dirty="0" err="1"/>
              <a:t>contented</a:t>
            </a:r>
            <a:r>
              <a:rPr lang="it-IT" baseline="0" dirty="0"/>
              <a:t> </a:t>
            </a:r>
            <a:r>
              <a:rPr lang="it-IT" baseline="0" dirty="0" err="1"/>
              <a:t>pig</a:t>
            </a:r>
            <a:endParaRPr lang="it-IT" baseline="0" dirty="0"/>
          </a:p>
          <a:p>
            <a:r>
              <a:rPr lang="it-IT" baseline="0" dirty="0"/>
              <a:t>Ron dice che non vorremo indietro tutte le persone che muoiono ogni anno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D070-7B7C-4C13-9707-40E01B7ED0B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1259E8-9B98-4C98-8C9D-78BA14A8D185}" type="datetimeFigureOut">
              <a:rPr lang="en-US" smtClean="0"/>
              <a:pPr/>
              <a:t>1/8/20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E43309-7C6E-48AB-A59E-69574366D608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09326" y="469528"/>
            <a:ext cx="6172200" cy="1894362"/>
          </a:xfrm>
        </p:spPr>
        <p:txBody>
          <a:bodyPr>
            <a:normAutofit/>
          </a:bodyPr>
          <a:lstStyle/>
          <a:p>
            <a:r>
              <a:rPr lang="it-IT" sz="4000" dirty="0" err="1">
                <a:solidFill>
                  <a:schemeClr val="accent1"/>
                </a:solidFill>
              </a:rPr>
              <a:t>Frankisstein</a:t>
            </a:r>
            <a:r>
              <a:rPr lang="it-IT" sz="4000" dirty="0"/>
              <a:t> </a:t>
            </a:r>
            <a:endParaRPr lang="en-GB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4546" y="4572008"/>
            <a:ext cx="6172200" cy="1571636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>
                <a:solidFill>
                  <a:schemeClr val="accent6"/>
                </a:solidFill>
              </a:rPr>
              <a:t>A LOVE STORY</a:t>
            </a:r>
            <a:r>
              <a:rPr lang="it-IT" sz="2400" dirty="0"/>
              <a:t>    </a:t>
            </a:r>
          </a:p>
          <a:p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Jeanette</a:t>
            </a:r>
            <a:r>
              <a:rPr lang="it-IT" dirty="0"/>
              <a:t> </a:t>
            </a:r>
            <a:r>
              <a:rPr lang="it-IT" dirty="0" err="1"/>
              <a:t>Winterson</a:t>
            </a:r>
            <a:r>
              <a:rPr lang="it-IT" dirty="0"/>
              <a:t> </a:t>
            </a:r>
          </a:p>
          <a:p>
            <a:r>
              <a:rPr lang="it-IT" dirty="0"/>
              <a:t>Narrative </a:t>
            </a:r>
            <a:r>
              <a:rPr lang="it-IT" dirty="0" err="1"/>
              <a:t>techniques</a:t>
            </a:r>
            <a:r>
              <a:rPr lang="it-IT" dirty="0"/>
              <a:t> </a:t>
            </a:r>
            <a:r>
              <a:rPr lang="it-IT" dirty="0" err="1"/>
              <a:t>analysis</a:t>
            </a:r>
            <a:endParaRPr lang="it-IT" dirty="0"/>
          </a:p>
          <a:p>
            <a:endParaRPr lang="it-IT" dirty="0"/>
          </a:p>
          <a:p>
            <a:r>
              <a:rPr lang="it-IT" dirty="0"/>
              <a:t>Alice Santoro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Message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 Everything you know is in your </a:t>
            </a:r>
            <a:r>
              <a:rPr lang="it-IT" dirty="0" err="1"/>
              <a:t>mind</a:t>
            </a:r>
            <a:r>
              <a:rPr lang="it-IT" dirty="0"/>
              <a:t> </a:t>
            </a:r>
            <a:r>
              <a:rPr lang="it-IT"/>
              <a:t>-&gt; reality </a:t>
            </a:r>
            <a:r>
              <a:rPr lang="it-IT" dirty="0"/>
              <a:t>is an </a:t>
            </a:r>
            <a:r>
              <a:rPr lang="it-IT" dirty="0" err="1"/>
              <a:t>invention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     </a:t>
            </a:r>
          </a:p>
          <a:p>
            <a:endParaRPr lang="it-IT" dirty="0"/>
          </a:p>
          <a:p>
            <a:endParaRPr lang="en-GB" dirty="0"/>
          </a:p>
        </p:txBody>
      </p:sp>
      <p:sp>
        <p:nvSpPr>
          <p:cNvPr id="4" name="Rettangolo 3"/>
          <p:cNvSpPr/>
          <p:nvPr/>
        </p:nvSpPr>
        <p:spPr>
          <a:xfrm>
            <a:off x="0" y="2786058"/>
            <a:ext cx="84296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REALITY IS WATER SOLUBLE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3495676" cy="654032"/>
          </a:xfrm>
        </p:spPr>
        <p:txBody>
          <a:bodyPr/>
          <a:lstStyle/>
          <a:p>
            <a:r>
              <a:rPr lang="it-IT" dirty="0"/>
              <a:t>cover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270248" y="1071546"/>
            <a:ext cx="4016528" cy="5500726"/>
          </a:xfrm>
        </p:spPr>
        <p:txBody>
          <a:bodyPr/>
          <a:lstStyle/>
          <a:p>
            <a:pPr marL="457200" indent="-457200">
              <a:buNone/>
            </a:pP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colours</a:t>
            </a:r>
            <a:r>
              <a:rPr lang="it-IT" dirty="0"/>
              <a:t>:</a:t>
            </a:r>
          </a:p>
          <a:p>
            <a:r>
              <a:rPr lang="it-IT" dirty="0" err="1">
                <a:solidFill>
                  <a:schemeClr val="accent6"/>
                </a:solidFill>
              </a:rPr>
              <a:t>Blue</a:t>
            </a:r>
            <a:r>
              <a:rPr lang="it-IT" dirty="0"/>
              <a:t> → male gender</a:t>
            </a:r>
          </a:p>
          <a:p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Neon </a:t>
            </a:r>
            <a:r>
              <a:rPr lang="it-IT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pink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/>
              <a:t>→ </a:t>
            </a:r>
            <a:r>
              <a:rPr lang="it-IT" dirty="0" err="1"/>
              <a:t>female</a:t>
            </a:r>
            <a:r>
              <a:rPr lang="it-IT" dirty="0"/>
              <a:t> gender</a:t>
            </a:r>
          </a:p>
          <a:p>
            <a:r>
              <a:rPr lang="it-IT" dirty="0">
                <a:solidFill>
                  <a:srgbClr val="FF0000"/>
                </a:solidFill>
              </a:rPr>
              <a:t>Red</a:t>
            </a:r>
            <a:r>
              <a:rPr lang="it-IT" dirty="0"/>
              <a:t> → “ A LOVE STORY”</a:t>
            </a:r>
          </a:p>
          <a:p>
            <a:pPr>
              <a:buNone/>
            </a:pPr>
            <a:r>
              <a:rPr lang="it-IT" dirty="0" err="1"/>
              <a:t>Image</a:t>
            </a:r>
            <a:r>
              <a:rPr lang="it-IT" dirty="0"/>
              <a:t>: </a:t>
            </a:r>
          </a:p>
          <a:p>
            <a:r>
              <a:rPr lang="it-IT" dirty="0" err="1"/>
              <a:t>Wound</a:t>
            </a:r>
            <a:r>
              <a:rPr lang="it-IT" dirty="0"/>
              <a:t> and “x” </a:t>
            </a:r>
            <a:r>
              <a:rPr lang="it-IT" dirty="0" err="1"/>
              <a:t>stitches</a:t>
            </a:r>
            <a:r>
              <a:rPr lang="it-IT" dirty="0"/>
              <a:t> → </a:t>
            </a:r>
            <a:r>
              <a:rPr lang="it-IT" dirty="0" err="1"/>
              <a:t>reference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Frankestein</a:t>
            </a:r>
            <a:r>
              <a:rPr lang="it-IT" dirty="0"/>
              <a:t>’s </a:t>
            </a:r>
            <a:r>
              <a:rPr lang="it-IT" dirty="0" err="1"/>
              <a:t>wound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5405" t="12861" r="8108" b="18942"/>
          <a:stretch>
            <a:fillRect/>
          </a:stretch>
        </p:blipFill>
        <p:spPr bwMode="auto">
          <a:xfrm>
            <a:off x="4714876" y="5286388"/>
            <a:ext cx="271464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Immagine 10" descr="frankisste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42852"/>
            <a:ext cx="4083351" cy="650085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7429520" y="1071546"/>
            <a:ext cx="1500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Perpetua"/>
              </a:rPr>
              <a:t> </a:t>
            </a:r>
            <a:r>
              <a:rPr lang="en-GB" sz="4800" dirty="0">
                <a:latin typeface="Perpetua"/>
              </a:rPr>
              <a:t>}</a:t>
            </a:r>
            <a:r>
              <a:rPr lang="en-GB" sz="2000" dirty="0" err="1">
                <a:latin typeface="Perpetua"/>
              </a:rPr>
              <a:t>doubleness</a:t>
            </a: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err="1"/>
              <a:t>title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z="4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FRANKISSSTEIN</a:t>
            </a:r>
          </a:p>
          <a:p>
            <a:pPr>
              <a:buNone/>
            </a:pPr>
            <a:r>
              <a:rPr lang="it-IT" dirty="0"/>
              <a:t>         FRANKESTEIN         </a:t>
            </a:r>
            <a:r>
              <a:rPr lang="it-IT" sz="4000" dirty="0"/>
              <a:t> +      </a:t>
            </a:r>
            <a:r>
              <a:rPr lang="it-IT" dirty="0"/>
              <a:t>KISS</a:t>
            </a:r>
          </a:p>
          <a:p>
            <a:pPr>
              <a:buNone/>
            </a:pPr>
            <a:r>
              <a:rPr lang="it-IT" dirty="0"/>
              <a:t>        </a:t>
            </a:r>
            <a:r>
              <a:rPr lang="it-IT" dirty="0" err="1"/>
              <a:t>by</a:t>
            </a:r>
            <a:r>
              <a:rPr lang="it-IT" dirty="0"/>
              <a:t> Mary Shelley                             ↓</a:t>
            </a:r>
          </a:p>
          <a:p>
            <a:pPr>
              <a:buNone/>
            </a:pPr>
            <a:r>
              <a:rPr lang="it-IT" dirty="0"/>
              <a:t>                                                      </a:t>
            </a:r>
            <a:r>
              <a:rPr lang="it-IT" sz="2000" dirty="0"/>
              <a:t>A LOVE STORY </a:t>
            </a:r>
            <a:endParaRPr lang="en-GB" sz="2000" dirty="0"/>
          </a:p>
        </p:txBody>
      </p:sp>
      <p:pic>
        <p:nvPicPr>
          <p:cNvPr id="2050" name="Picture 2" descr="Risultati immagini per FRANKENSTEIN ORIGINAL 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959060"/>
            <a:ext cx="1428760" cy="2443070"/>
          </a:xfrm>
          <a:prstGeom prst="rect">
            <a:avLst/>
          </a:prstGeom>
          <a:noFill/>
        </p:spPr>
      </p:pic>
      <p:pic>
        <p:nvPicPr>
          <p:cNvPr id="2052" name="Picture 4" descr="Risultati immagini per XX LETTERS K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214818"/>
            <a:ext cx="1910300" cy="2292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UNCONVENTIONAL PLOT</a:t>
            </a:r>
            <a:br>
              <a:rPr lang="it-IT" dirty="0"/>
            </a:br>
            <a:r>
              <a:rPr lang="it-IT" dirty="0"/>
              <a:t>two </a:t>
            </a:r>
            <a:r>
              <a:rPr lang="it-IT" dirty="0" err="1"/>
              <a:t>parallel</a:t>
            </a:r>
            <a:r>
              <a:rPr lang="it-IT" dirty="0"/>
              <a:t> </a:t>
            </a:r>
            <a:r>
              <a:rPr lang="it-IT" dirty="0" err="1"/>
              <a:t>plots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/>
              <a:t>Switzerland</a:t>
            </a:r>
            <a:r>
              <a:rPr lang="it-IT" dirty="0"/>
              <a:t> ,1816 </a:t>
            </a:r>
          </a:p>
          <a:p>
            <a:pPr>
              <a:buNone/>
            </a:pPr>
            <a:r>
              <a:rPr lang="it-IT" dirty="0"/>
              <a:t>How Mary Shelley </a:t>
            </a:r>
            <a:r>
              <a:rPr lang="it-IT" dirty="0" err="1"/>
              <a:t>wrote</a:t>
            </a:r>
            <a:r>
              <a:rPr lang="it-IT" dirty="0"/>
              <a:t> </a:t>
            </a:r>
            <a:r>
              <a:rPr lang="it-IT" dirty="0" err="1"/>
              <a:t>Frankestein</a:t>
            </a:r>
            <a:r>
              <a:rPr lang="it-IT" dirty="0"/>
              <a:t> + her life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writing</a:t>
            </a:r>
            <a:r>
              <a:rPr lang="it-IT" dirty="0"/>
              <a:t> the book </a:t>
            </a:r>
          </a:p>
          <a:p>
            <a:pPr>
              <a:buNone/>
            </a:pPr>
            <a:r>
              <a:rPr lang="it-IT" dirty="0" err="1"/>
              <a:t>Bedlam</a:t>
            </a:r>
            <a:r>
              <a:rPr lang="it-IT" dirty="0"/>
              <a:t> (</a:t>
            </a:r>
            <a:r>
              <a:rPr lang="it-IT" dirty="0" err="1"/>
              <a:t>asylum</a:t>
            </a:r>
            <a:r>
              <a:rPr lang="it-IT" dirty="0"/>
              <a:t>)</a:t>
            </a:r>
          </a:p>
          <a:p>
            <a:pPr>
              <a:buNone/>
            </a:pPr>
            <a:r>
              <a:rPr lang="it-IT" dirty="0"/>
              <a:t>Mary Shelley </a:t>
            </a:r>
            <a:r>
              <a:rPr lang="it-IT" dirty="0" err="1"/>
              <a:t>meets</a:t>
            </a:r>
            <a:r>
              <a:rPr lang="it-IT" dirty="0"/>
              <a:t> </a:t>
            </a:r>
            <a:r>
              <a:rPr lang="it-IT" dirty="0" err="1"/>
              <a:t>her</a:t>
            </a:r>
            <a:r>
              <a:rPr lang="it-IT" dirty="0"/>
              <a:t> creature Victor </a:t>
            </a:r>
            <a:r>
              <a:rPr lang="it-IT" dirty="0" err="1"/>
              <a:t>Frankestein</a:t>
            </a:r>
            <a:r>
              <a:rPr lang="it-IT" dirty="0"/>
              <a:t>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/>
              <a:t>Manchester, Memphis, Phoenix, 21° </a:t>
            </a:r>
            <a:r>
              <a:rPr lang="it-IT" dirty="0" err="1"/>
              <a:t>century</a:t>
            </a:r>
            <a:endParaRPr lang="it-IT" dirty="0"/>
          </a:p>
          <a:p>
            <a:pPr>
              <a:buNone/>
            </a:pPr>
            <a:r>
              <a:rPr lang="it-IT" dirty="0" err="1"/>
              <a:t>Postmodern</a:t>
            </a:r>
            <a:r>
              <a:rPr lang="it-IT" dirty="0"/>
              <a:t> update of </a:t>
            </a:r>
            <a:r>
              <a:rPr lang="it-IT" dirty="0" err="1"/>
              <a:t>Frankestein</a:t>
            </a:r>
            <a:r>
              <a:rPr lang="it-IT" dirty="0"/>
              <a:t> </a:t>
            </a:r>
            <a:r>
              <a:rPr lang="it-IT" dirty="0" err="1"/>
              <a:t>stories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/>
          <a:lstStyle/>
          <a:p>
            <a:r>
              <a:rPr lang="it-IT" dirty="0" err="1"/>
              <a:t>characters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2"/>
          </p:nvPr>
        </p:nvSpPr>
        <p:spPr>
          <a:xfrm>
            <a:off x="285720" y="1857364"/>
            <a:ext cx="3657600" cy="3886200"/>
          </a:xfrm>
        </p:spPr>
        <p:txBody>
          <a:bodyPr>
            <a:noAutofit/>
          </a:bodyPr>
          <a:lstStyle/>
          <a:p>
            <a:r>
              <a:rPr lang="it-IT" sz="2200" dirty="0"/>
              <a:t> Mary Shelley </a:t>
            </a:r>
          </a:p>
          <a:p>
            <a:pPr>
              <a:buNone/>
            </a:pPr>
            <a:r>
              <a:rPr lang="it-IT" sz="2200" dirty="0"/>
              <a:t>    (</a:t>
            </a:r>
            <a:r>
              <a:rPr lang="it-IT" sz="2200" dirty="0" err="1"/>
              <a:t>writer</a:t>
            </a:r>
            <a:r>
              <a:rPr lang="it-IT" sz="2200" dirty="0"/>
              <a:t>)</a:t>
            </a:r>
          </a:p>
          <a:p>
            <a:r>
              <a:rPr lang="it-IT" sz="2200" dirty="0"/>
              <a:t>Victor </a:t>
            </a:r>
            <a:r>
              <a:rPr lang="it-IT" sz="2200" dirty="0" err="1"/>
              <a:t>Frankestein</a:t>
            </a:r>
            <a:r>
              <a:rPr lang="it-IT" sz="2200" dirty="0"/>
              <a:t> (</a:t>
            </a:r>
            <a:r>
              <a:rPr lang="it-IT" sz="2200" dirty="0" err="1"/>
              <a:t>scientist</a:t>
            </a:r>
            <a:r>
              <a:rPr lang="it-IT" sz="2200" dirty="0"/>
              <a:t>)</a:t>
            </a:r>
          </a:p>
          <a:p>
            <a:r>
              <a:rPr lang="it-IT" sz="2200" dirty="0"/>
              <a:t>Lord Byron</a:t>
            </a:r>
          </a:p>
          <a:p>
            <a:pPr>
              <a:buNone/>
            </a:pPr>
            <a:r>
              <a:rPr lang="it-IT" sz="2200" dirty="0"/>
              <a:t>   (</a:t>
            </a:r>
            <a:r>
              <a:rPr lang="it-IT" sz="2200" dirty="0" err="1"/>
              <a:t>poet</a:t>
            </a:r>
            <a:r>
              <a:rPr lang="it-IT" sz="2200" dirty="0"/>
              <a:t>)</a:t>
            </a:r>
          </a:p>
          <a:p>
            <a:r>
              <a:rPr lang="it-IT" sz="2200" dirty="0" err="1"/>
              <a:t>Polidory</a:t>
            </a:r>
            <a:r>
              <a:rPr lang="it-IT" sz="2200" dirty="0"/>
              <a:t> </a:t>
            </a:r>
          </a:p>
          <a:p>
            <a:pPr>
              <a:buNone/>
            </a:pPr>
            <a:r>
              <a:rPr lang="it-IT" sz="2200" dirty="0"/>
              <a:t>  (</a:t>
            </a:r>
            <a:r>
              <a:rPr lang="it-IT" sz="2200" dirty="0" err="1"/>
              <a:t>physician</a:t>
            </a:r>
            <a:r>
              <a:rPr lang="en-GB" sz="2200" dirty="0"/>
              <a:t>)</a:t>
            </a:r>
          </a:p>
          <a:p>
            <a:r>
              <a:rPr lang="it-IT" sz="2200" dirty="0"/>
              <a:t>Claire </a:t>
            </a:r>
            <a:r>
              <a:rPr lang="it-IT" sz="2200" dirty="0" err="1"/>
              <a:t>Clairmont</a:t>
            </a:r>
            <a:r>
              <a:rPr lang="it-IT" sz="2200" dirty="0"/>
              <a:t> (Mary’s </a:t>
            </a:r>
            <a:r>
              <a:rPr lang="it-IT" sz="2200" dirty="0" err="1"/>
              <a:t>stepsister</a:t>
            </a:r>
            <a:r>
              <a:rPr lang="it-IT" sz="2200" dirty="0"/>
              <a:t>)</a:t>
            </a:r>
          </a:p>
          <a:p>
            <a:r>
              <a:rPr lang="it-IT" sz="2200" dirty="0"/>
              <a:t>Ada </a:t>
            </a:r>
            <a:r>
              <a:rPr lang="it-IT" sz="2200" dirty="0" err="1"/>
              <a:t>Lovelace</a:t>
            </a:r>
            <a:r>
              <a:rPr lang="it-IT" sz="2200" dirty="0"/>
              <a:t> (</a:t>
            </a:r>
            <a:r>
              <a:rPr lang="it-IT" sz="2200" dirty="0" err="1"/>
              <a:t>mathematician</a:t>
            </a:r>
            <a:r>
              <a:rPr lang="it-IT" sz="2200" dirty="0"/>
              <a:t>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>
          <a:xfrm>
            <a:off x="4286248" y="1785926"/>
            <a:ext cx="3657600" cy="3886200"/>
          </a:xfrm>
        </p:spPr>
        <p:txBody>
          <a:bodyPr>
            <a:noAutofit/>
          </a:bodyPr>
          <a:lstStyle/>
          <a:p>
            <a:r>
              <a:rPr lang="it-IT" sz="2200" dirty="0" err="1"/>
              <a:t>Ry</a:t>
            </a:r>
            <a:r>
              <a:rPr lang="it-IT" sz="2200" dirty="0"/>
              <a:t> Shelley (</a:t>
            </a:r>
            <a:r>
              <a:rPr lang="it-IT" sz="2200" dirty="0" err="1"/>
              <a:t>transgender</a:t>
            </a:r>
            <a:r>
              <a:rPr lang="it-IT" sz="2200" dirty="0"/>
              <a:t> </a:t>
            </a:r>
            <a:r>
              <a:rPr lang="it-IT" sz="2200" dirty="0" err="1"/>
              <a:t>doctor</a:t>
            </a:r>
            <a:r>
              <a:rPr lang="it-IT" sz="2200" dirty="0"/>
              <a:t>)</a:t>
            </a:r>
          </a:p>
          <a:p>
            <a:r>
              <a:rPr lang="it-IT" sz="2200" dirty="0"/>
              <a:t>Victor Stein</a:t>
            </a:r>
          </a:p>
          <a:p>
            <a:pPr>
              <a:buNone/>
            </a:pPr>
            <a:r>
              <a:rPr lang="it-IT" sz="2200" dirty="0"/>
              <a:t>    (professor)</a:t>
            </a:r>
          </a:p>
          <a:p>
            <a:r>
              <a:rPr lang="it-IT" sz="2200" dirty="0"/>
              <a:t>Ron Lord</a:t>
            </a:r>
          </a:p>
          <a:p>
            <a:pPr>
              <a:buNone/>
            </a:pPr>
            <a:r>
              <a:rPr lang="it-IT" sz="2200" dirty="0"/>
              <a:t>   (creator </a:t>
            </a:r>
            <a:r>
              <a:rPr lang="it-IT" sz="2200" dirty="0" err="1"/>
              <a:t>of</a:t>
            </a:r>
            <a:r>
              <a:rPr lang="it-IT" sz="2200" dirty="0"/>
              <a:t> sex </a:t>
            </a:r>
            <a:r>
              <a:rPr lang="it-IT" sz="2200" dirty="0" err="1"/>
              <a:t>bots</a:t>
            </a:r>
            <a:r>
              <a:rPr lang="it-IT" sz="2200" dirty="0"/>
              <a:t>)</a:t>
            </a:r>
          </a:p>
          <a:p>
            <a:r>
              <a:rPr lang="it-IT" sz="2200" dirty="0" err="1"/>
              <a:t>Polly</a:t>
            </a:r>
            <a:r>
              <a:rPr lang="it-IT" sz="2200" dirty="0"/>
              <a:t> D</a:t>
            </a:r>
          </a:p>
          <a:p>
            <a:pPr>
              <a:buNone/>
            </a:pPr>
            <a:r>
              <a:rPr lang="it-IT" sz="2200" dirty="0"/>
              <a:t>   (</a:t>
            </a:r>
            <a:r>
              <a:rPr lang="it-IT" sz="2200" dirty="0" err="1"/>
              <a:t>Vanity</a:t>
            </a:r>
            <a:r>
              <a:rPr lang="it-IT" sz="2200" dirty="0"/>
              <a:t> Fair </a:t>
            </a:r>
            <a:r>
              <a:rPr lang="it-IT" sz="2200" dirty="0" err="1"/>
              <a:t>journalist</a:t>
            </a:r>
            <a:r>
              <a:rPr lang="it-IT" sz="2200" dirty="0"/>
              <a:t>)</a:t>
            </a:r>
          </a:p>
          <a:p>
            <a:r>
              <a:rPr lang="it-IT" sz="2200" dirty="0"/>
              <a:t>Claire  (</a:t>
            </a:r>
            <a:r>
              <a:rPr lang="it-IT" sz="2200" dirty="0" err="1"/>
              <a:t>Ry</a:t>
            </a:r>
            <a:r>
              <a:rPr lang="it-IT" sz="2200" dirty="0"/>
              <a:t>’s </a:t>
            </a:r>
            <a:r>
              <a:rPr lang="it-IT" sz="2200" dirty="0" err="1"/>
              <a:t>point</a:t>
            </a:r>
            <a:r>
              <a:rPr lang="it-IT" sz="2200" dirty="0"/>
              <a:t> </a:t>
            </a:r>
            <a:r>
              <a:rPr lang="it-IT" sz="2200" dirty="0" err="1"/>
              <a:t>of</a:t>
            </a:r>
            <a:r>
              <a:rPr lang="it-IT" sz="2200" dirty="0"/>
              <a:t> </a:t>
            </a:r>
            <a:r>
              <a:rPr lang="it-IT" sz="2200" dirty="0" err="1"/>
              <a:t>contact</a:t>
            </a:r>
            <a:r>
              <a:rPr lang="it-IT" sz="2200" dirty="0"/>
              <a:t> in Memphis)</a:t>
            </a:r>
          </a:p>
          <a:p>
            <a:endParaRPr lang="en-GB" sz="22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>
          <a:xfrm>
            <a:off x="357158" y="1000108"/>
            <a:ext cx="3657600" cy="658368"/>
          </a:xfrm>
        </p:spPr>
        <p:txBody>
          <a:bodyPr/>
          <a:lstStyle/>
          <a:p>
            <a:r>
              <a:rPr lang="it-IT" dirty="0"/>
              <a:t>1816</a:t>
            </a:r>
            <a:endParaRPr lang="en-GB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286248" y="1000108"/>
            <a:ext cx="3657600" cy="658368"/>
          </a:xfrm>
        </p:spPr>
        <p:txBody>
          <a:bodyPr/>
          <a:lstStyle/>
          <a:p>
            <a:r>
              <a:rPr lang="it-IT" dirty="0"/>
              <a:t>21° </a:t>
            </a:r>
            <a:r>
              <a:rPr lang="it-IT" dirty="0" err="1"/>
              <a:t>century</a:t>
            </a:r>
            <a:endParaRPr lang="en-GB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2928926" y="207167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3428992" y="285749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2714612" y="3643314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571736" y="435769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3214678" y="528638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it-IT" dirty="0" err="1"/>
              <a:t>How</a:t>
            </a:r>
            <a:r>
              <a:rPr lang="it-IT" dirty="0"/>
              <a:t> are the </a:t>
            </a:r>
            <a:r>
              <a:rPr lang="it-IT" dirty="0" err="1"/>
              <a:t>plots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?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401080" cy="5259530"/>
          </a:xfrm>
        </p:spPr>
        <p:txBody>
          <a:bodyPr/>
          <a:lstStyle/>
          <a:p>
            <a:r>
              <a:rPr lang="it-IT" dirty="0" err="1"/>
              <a:t>Characters</a:t>
            </a:r>
            <a:r>
              <a:rPr lang="it-IT" dirty="0"/>
              <a:t> </a:t>
            </a:r>
            <a:r>
              <a:rPr lang="it-IT" dirty="0" err="1"/>
              <a:t>correspondance</a:t>
            </a:r>
            <a:endParaRPr lang="it-IT" dirty="0"/>
          </a:p>
          <a:p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themes</a:t>
            </a:r>
            <a:r>
              <a:rPr lang="it-IT" dirty="0"/>
              <a:t>: </a:t>
            </a:r>
            <a:r>
              <a:rPr lang="it-IT" dirty="0" err="1"/>
              <a:t>artificial</a:t>
            </a:r>
            <a:r>
              <a:rPr lang="it-IT" dirty="0"/>
              <a:t> life       </a:t>
            </a:r>
            <a:r>
              <a:rPr lang="it-IT" dirty="0" err="1"/>
              <a:t>artificial</a:t>
            </a:r>
            <a:r>
              <a:rPr lang="it-IT" dirty="0"/>
              <a:t> intelligence</a:t>
            </a:r>
          </a:p>
          <a:p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quotations</a:t>
            </a:r>
            <a:r>
              <a:rPr lang="it-IT" dirty="0"/>
              <a:t>: ex pp.14, 30, 61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 es. </a:t>
            </a:r>
            <a:r>
              <a:rPr lang="it-IT" dirty="0" err="1"/>
              <a:t>Vitruvian</a:t>
            </a:r>
            <a:r>
              <a:rPr lang="it-IT" dirty="0"/>
              <a:t> man pp. 73, 191</a:t>
            </a:r>
          </a:p>
          <a:p>
            <a:r>
              <a:rPr lang="it-IT" dirty="0" err="1"/>
              <a:t>Continuous</a:t>
            </a:r>
            <a:r>
              <a:rPr lang="it-IT" dirty="0"/>
              <a:t> </a:t>
            </a:r>
            <a:r>
              <a:rPr lang="it-IT" dirty="0" err="1"/>
              <a:t>references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Frankestein</a:t>
            </a:r>
            <a:endParaRPr lang="it-IT" dirty="0"/>
          </a:p>
          <a:p>
            <a:pPr>
              <a:buNone/>
            </a:pPr>
            <a:r>
              <a:rPr lang="it-IT" dirty="0"/>
              <a:t>    ex p.96    “The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1816”</a:t>
            </a:r>
          </a:p>
          <a:p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ending</a:t>
            </a:r>
            <a:endParaRPr lang="it-IT" dirty="0"/>
          </a:p>
          <a:p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4714876" y="192880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9644098" y="164305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26" name="AutoShape 2" descr="blob:https://web.whatsapp.com/1e2332ca-eb6c-4114-bfb5-8b84ae1a804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blob:https://web.whatsapp.com/1e2332ca-eb6c-4114-bfb5-8b84ae1a804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Immagine 10" descr="frase 1.jpeg"/>
          <p:cNvPicPr>
            <a:picLocks noChangeAspect="1"/>
          </p:cNvPicPr>
          <p:nvPr/>
        </p:nvPicPr>
        <p:blipFill>
          <a:blip r:embed="rId2"/>
          <a:srcRect l="4688" t="18265" r="6249" b="19634"/>
          <a:stretch>
            <a:fillRect/>
          </a:stretch>
        </p:blipFill>
        <p:spPr>
          <a:xfrm>
            <a:off x="500034" y="2643182"/>
            <a:ext cx="7715304" cy="1150532"/>
          </a:xfrm>
          <a:prstGeom prst="rect">
            <a:avLst/>
          </a:prstGeom>
        </p:spPr>
      </p:pic>
      <p:pic>
        <p:nvPicPr>
          <p:cNvPr id="1032" name="Picture 8" descr="Risultati immagini per vitruvian man 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1865294" cy="206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Speaking</a:t>
            </a:r>
            <a:r>
              <a:rPr lang="it-IT" dirty="0"/>
              <a:t> voice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First </a:t>
            </a:r>
            <a:r>
              <a:rPr lang="it-IT" dirty="0" err="1"/>
              <a:t>person</a:t>
            </a:r>
            <a:r>
              <a:rPr lang="it-IT" dirty="0"/>
              <a:t> </a:t>
            </a:r>
            <a:r>
              <a:rPr lang="it-IT" dirty="0" err="1"/>
              <a:t>narrator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/>
              <a:t>  Mary Shelley          </a:t>
            </a:r>
            <a:r>
              <a:rPr lang="it-IT" dirty="0" err="1"/>
              <a:t>Ry</a:t>
            </a:r>
            <a:r>
              <a:rPr lang="it-IT" dirty="0"/>
              <a:t> Shelley</a:t>
            </a:r>
          </a:p>
          <a:p>
            <a:r>
              <a:rPr lang="it-IT" dirty="0" err="1"/>
              <a:t>Inner</a:t>
            </a:r>
            <a:r>
              <a:rPr lang="it-IT" dirty="0"/>
              <a:t> </a:t>
            </a:r>
            <a:r>
              <a:rPr lang="it-IT" dirty="0" err="1"/>
              <a:t>thaughts</a:t>
            </a:r>
            <a:r>
              <a:rPr lang="it-IT" dirty="0"/>
              <a:t>       </a:t>
            </a:r>
            <a:r>
              <a:rPr lang="it-IT" dirty="0" err="1"/>
              <a:t>examples</a:t>
            </a:r>
            <a:r>
              <a:rPr lang="it-IT" dirty="0"/>
              <a:t>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                  </a:t>
            </a:r>
          </a:p>
          <a:p>
            <a:pPr>
              <a:buNone/>
            </a:pPr>
            <a:r>
              <a:rPr lang="it-IT" dirty="0"/>
              <a:t>  p.234        p. 112   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en-GB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714612" y="228599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AutoShape 2" descr="blob:https://web.whatsapp.com/25017f65-ae6e-480c-83e2-33747b7fa33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Immagine 7" descr="image 3.jpeg"/>
          <p:cNvPicPr>
            <a:picLocks noChangeAspect="1"/>
          </p:cNvPicPr>
          <p:nvPr/>
        </p:nvPicPr>
        <p:blipFill>
          <a:blip r:embed="rId2"/>
          <a:srcRect l="5468" t="10153" r="9375" b="7088"/>
          <a:stretch>
            <a:fillRect/>
          </a:stretch>
        </p:blipFill>
        <p:spPr>
          <a:xfrm>
            <a:off x="571472" y="3000372"/>
            <a:ext cx="7786742" cy="1928826"/>
          </a:xfrm>
          <a:prstGeom prst="rect">
            <a:avLst/>
          </a:prstGeom>
        </p:spPr>
      </p:pic>
      <p:pic>
        <p:nvPicPr>
          <p:cNvPr id="9" name="Immagine 8" descr="frase 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5214950"/>
            <a:ext cx="4572032" cy="995667"/>
          </a:xfrm>
          <a:prstGeom prst="rect">
            <a:avLst/>
          </a:prstGeom>
        </p:spPr>
      </p:pic>
      <p:cxnSp>
        <p:nvCxnSpPr>
          <p:cNvPr id="13" name="Connettore 2 12"/>
          <p:cNvCxnSpPr/>
          <p:nvPr/>
        </p:nvCxnSpPr>
        <p:spPr>
          <a:xfrm>
            <a:off x="3071802" y="585789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rot="5400000" flipH="1" flipV="1">
            <a:off x="964381" y="532210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dirty="0" err="1"/>
              <a:t>visible</a:t>
            </a:r>
            <a:r>
              <a:rPr lang="it-IT" dirty="0"/>
              <a:t> </a:t>
            </a:r>
            <a:r>
              <a:rPr lang="it-IT" dirty="0" err="1"/>
              <a:t>presence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author</a:t>
            </a:r>
            <a:r>
              <a:rPr lang="it-IT" dirty="0"/>
              <a:t>: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p.133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p.226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Immagine 3" descr="author's note 1.jpeg"/>
          <p:cNvPicPr>
            <a:picLocks noChangeAspect="1"/>
          </p:cNvPicPr>
          <p:nvPr/>
        </p:nvPicPr>
        <p:blipFill>
          <a:blip r:embed="rId3"/>
          <a:srcRect l="3125" t="9058" r="3906" b="13949"/>
          <a:stretch>
            <a:fillRect/>
          </a:stretch>
        </p:blipFill>
        <p:spPr>
          <a:xfrm>
            <a:off x="214282" y="1928802"/>
            <a:ext cx="8501122" cy="1214446"/>
          </a:xfrm>
          <a:prstGeom prst="rect">
            <a:avLst/>
          </a:prstGeom>
        </p:spPr>
      </p:pic>
      <p:pic>
        <p:nvPicPr>
          <p:cNvPr id="5" name="Immagine 4" descr="author's note 2.jpeg"/>
          <p:cNvPicPr>
            <a:picLocks noChangeAspect="1"/>
          </p:cNvPicPr>
          <p:nvPr/>
        </p:nvPicPr>
        <p:blipFill>
          <a:blip r:embed="rId4"/>
          <a:srcRect l="3124" t="12121" r="5468" b="7386"/>
          <a:stretch>
            <a:fillRect/>
          </a:stretch>
        </p:blipFill>
        <p:spPr>
          <a:xfrm>
            <a:off x="214282" y="4286256"/>
            <a:ext cx="8358246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Postmodern</a:t>
            </a:r>
            <a:r>
              <a:rPr lang="it-IT" dirty="0"/>
              <a:t> </a:t>
            </a:r>
            <a:r>
              <a:rPr lang="it-IT" dirty="0" err="1"/>
              <a:t>themes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err="1"/>
              <a:t>Quotations</a:t>
            </a:r>
            <a:r>
              <a:rPr lang="it-IT" dirty="0"/>
              <a:t> at the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beginning</a:t>
            </a:r>
            <a:r>
              <a:rPr lang="it-IT" dirty="0"/>
              <a:t> and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chapter</a:t>
            </a:r>
            <a:endParaRPr lang="it-IT" dirty="0"/>
          </a:p>
          <a:p>
            <a:r>
              <a:rPr lang="it-IT" dirty="0"/>
              <a:t>We live by </a:t>
            </a:r>
            <a:r>
              <a:rPr lang="it-IT" dirty="0" err="1"/>
              <a:t>language</a:t>
            </a:r>
            <a:r>
              <a:rPr lang="it-IT" dirty="0"/>
              <a:t> p.62</a:t>
            </a:r>
          </a:p>
          <a:p>
            <a:r>
              <a:rPr lang="it-IT" dirty="0"/>
              <a:t>p. 65/68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production (</a:t>
            </a:r>
            <a:r>
              <a:rPr lang="it-IT" dirty="0" err="1"/>
              <a:t>stories</a:t>
            </a:r>
            <a:r>
              <a:rPr lang="it-IT" dirty="0"/>
              <a:t> </a:t>
            </a:r>
            <a:r>
              <a:rPr lang="it-IT" dirty="0" err="1"/>
              <a:t>made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stories</a:t>
            </a:r>
            <a:r>
              <a:rPr lang="it-IT" dirty="0"/>
              <a:t>)</a:t>
            </a:r>
          </a:p>
          <a:p>
            <a:r>
              <a:rPr lang="it-IT" dirty="0" err="1"/>
              <a:t>Temporal</a:t>
            </a:r>
            <a:r>
              <a:rPr lang="it-IT" dirty="0"/>
              <a:t> </a:t>
            </a:r>
            <a:r>
              <a:rPr lang="it-IT" dirty="0" err="1"/>
              <a:t>distortion</a:t>
            </a:r>
            <a:r>
              <a:rPr lang="it-IT" dirty="0"/>
              <a:t> p.108 “The </a:t>
            </a:r>
            <a:r>
              <a:rPr lang="it-IT" dirty="0" err="1"/>
              <a:t>fututre</a:t>
            </a:r>
            <a:r>
              <a:rPr lang="it-IT" dirty="0"/>
              <a:t>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carries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the </a:t>
            </a:r>
            <a:r>
              <a:rPr lang="it-IT" dirty="0" err="1"/>
              <a:t>past</a:t>
            </a:r>
            <a:r>
              <a:rPr lang="it-IT" dirty="0"/>
              <a:t>”</a:t>
            </a:r>
          </a:p>
          <a:p>
            <a:r>
              <a:rPr lang="it-IT" dirty="0"/>
              <a:t> </a:t>
            </a:r>
            <a:r>
              <a:rPr lang="it-IT" dirty="0" err="1"/>
              <a:t>intertextuality</a:t>
            </a:r>
            <a:endParaRPr lang="it-IT" dirty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1570</TotalTime>
  <Words>338</Words>
  <Application>Microsoft Office PowerPoint</Application>
  <PresentationFormat>Presentazione su schermo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Frankisstein </vt:lpstr>
      <vt:lpstr>cover</vt:lpstr>
      <vt:lpstr> title</vt:lpstr>
      <vt:lpstr>UNCONVENTIONAL PLOT two parallel plots</vt:lpstr>
      <vt:lpstr>characters</vt:lpstr>
      <vt:lpstr>How are the plots related?</vt:lpstr>
      <vt:lpstr>Speaking voice</vt:lpstr>
      <vt:lpstr>Presentazione standard di PowerPoint</vt:lpstr>
      <vt:lpstr>Postmodern themes</vt:lpstr>
      <vt:lpstr>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Frankisstein</dc:title>
  <dc:creator>Alice</dc:creator>
  <cp:lastModifiedBy>VASSALLO GIACOMO [IN0500761]</cp:lastModifiedBy>
  <cp:revision>31</cp:revision>
  <dcterms:created xsi:type="dcterms:W3CDTF">2020-01-06T09:20:38Z</dcterms:created>
  <dcterms:modified xsi:type="dcterms:W3CDTF">2020-01-08T19:52:48Z</dcterms:modified>
</cp:coreProperties>
</file>