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375889"/>
              <a:satOff val="-9195"/>
              <a:lumOff val="-14901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9C3BA">
              <a:alpha val="7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39D60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hueOff val="708446"/>
              <a:satOff val="-4821"/>
              <a:lumOff val="-1425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1">
              <a:hueOff val="-113918"/>
              <a:satOff val="19024"/>
              <a:lumOff val="19749"/>
              <a:alpha val="35000"/>
            </a:scheme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38AA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6"/>
              <a:satOff val="13972"/>
              <a:lumOff val="-24493"/>
            </a:schemeClr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4"/>
              <a:satOff val="6343"/>
              <a:lumOff val="-13963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rgbClr val="C9C3BA"/>
              </a:solidFill>
              <a:prstDash val="solid"/>
              <a:miter lim="400000"/>
            </a:ln>
          </a:left>
          <a:right>
            <a:ln w="12700" cap="flat">
              <a:solidFill>
                <a:srgbClr val="C9C3BA"/>
              </a:solidFill>
              <a:prstDash val="solid"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solidFill>
                <a:srgbClr val="C9C3B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6635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9C3BA">
              <a:alpha val="3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1" name="Shape 13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a"/>
          <p:cNvSpPr/>
          <p:nvPr/>
        </p:nvSpPr>
        <p:spPr>
          <a:xfrm>
            <a:off x="508000" y="6591300"/>
            <a:ext cx="11999453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" name="Linea"/>
          <p:cNvSpPr/>
          <p:nvPr/>
        </p:nvSpPr>
        <p:spPr>
          <a:xfrm>
            <a:off x="508000" y="4089400"/>
            <a:ext cx="12000019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" name="Linea"/>
          <p:cNvSpPr/>
          <p:nvPr/>
        </p:nvSpPr>
        <p:spPr>
          <a:xfrm flipV="1">
            <a:off x="7994302" y="4526255"/>
            <a:ext cx="1" cy="1642759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" name="Lorem Ipsum Dolor"/>
          <p:cNvSpPr txBox="1"/>
          <p:nvPr>
            <p:ph type="body" sz="quarter" idx="13"/>
          </p:nvPr>
        </p:nvSpPr>
        <p:spPr>
          <a:xfrm>
            <a:off x="508000" y="3505200"/>
            <a:ext cx="7200900" cy="508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i="1" sz="2400"/>
            </a:lvl1pPr>
          </a:lstStyle>
          <a:p>
            <a:pPr/>
            <a:r>
              <a:t>Lorem Ipsum Dolor</a:t>
            </a:r>
          </a:p>
        </p:txBody>
      </p:sp>
      <p:sp>
        <p:nvSpPr>
          <p:cNvPr id="17" name="Testo titolo"/>
          <p:cNvSpPr txBox="1"/>
          <p:nvPr>
            <p:ph type="title"/>
          </p:nvPr>
        </p:nvSpPr>
        <p:spPr>
          <a:xfrm>
            <a:off x="508000" y="4140200"/>
            <a:ext cx="7200900" cy="2413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Testo titolo</a:t>
            </a:r>
          </a:p>
        </p:txBody>
      </p:sp>
      <p:sp>
        <p:nvSpPr>
          <p:cNvPr id="18" name="Corpo livello uno…"/>
          <p:cNvSpPr txBox="1"/>
          <p:nvPr>
            <p:ph type="body" sz="quarter" idx="1"/>
          </p:nvPr>
        </p:nvSpPr>
        <p:spPr>
          <a:xfrm>
            <a:off x="8280400" y="4140200"/>
            <a:ext cx="4241800" cy="241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9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–Giovanni Mela"/>
          <p:cNvSpPr txBox="1"/>
          <p:nvPr>
            <p:ph type="body" sz="quarter" idx="13"/>
          </p:nvPr>
        </p:nvSpPr>
        <p:spPr>
          <a:xfrm>
            <a:off x="533400" y="5969000"/>
            <a:ext cx="11938000" cy="6096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1200"/>
              </a:spcBef>
              <a:buClrTx/>
              <a:buSzTx/>
              <a:buFontTx/>
              <a:buNone/>
              <a:defRPr i="1" sz="3000"/>
            </a:lvl1pPr>
          </a:lstStyle>
          <a:p>
            <a:pPr/>
            <a:r>
              <a:t>–Giovanni Mela</a:t>
            </a:r>
          </a:p>
        </p:txBody>
      </p:sp>
      <p:sp>
        <p:nvSpPr>
          <p:cNvPr id="108" name="“Inserisci qui una citazione”."/>
          <p:cNvSpPr txBox="1"/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FontTx/>
              <a:buNone/>
            </a:lvl1pPr>
          </a:lstStyle>
          <a:p>
            <a:pPr/>
            <a:r>
              <a:t>“Inserisci qui una citazione”. </a:t>
            </a:r>
          </a:p>
        </p:txBody>
      </p:sp>
      <p:sp>
        <p:nvSpPr>
          <p:cNvPr id="109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Immagine"/>
          <p:cNvSpPr/>
          <p:nvPr>
            <p:ph type="pic" idx="13"/>
          </p:nvPr>
        </p:nvSpPr>
        <p:spPr>
          <a:xfrm>
            <a:off x="-901700" y="-127000"/>
            <a:ext cx="14211300" cy="999725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17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a"/>
          <p:cNvSpPr/>
          <p:nvPr/>
        </p:nvSpPr>
        <p:spPr>
          <a:xfrm flipV="1">
            <a:off x="7994302" y="7053555"/>
            <a:ext cx="1" cy="1642759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" name="Linea"/>
          <p:cNvSpPr/>
          <p:nvPr/>
        </p:nvSpPr>
        <p:spPr>
          <a:xfrm>
            <a:off x="508000" y="9131300"/>
            <a:ext cx="11999453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8" name="Linea"/>
          <p:cNvSpPr/>
          <p:nvPr/>
        </p:nvSpPr>
        <p:spPr>
          <a:xfrm>
            <a:off x="508000" y="6629400"/>
            <a:ext cx="12000019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" name="Linea"/>
          <p:cNvSpPr/>
          <p:nvPr/>
        </p:nvSpPr>
        <p:spPr>
          <a:xfrm flipV="1">
            <a:off x="7994302" y="7053555"/>
            <a:ext cx="1" cy="1642759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" name="Lorem Ipsum Dolor"/>
          <p:cNvSpPr txBox="1"/>
          <p:nvPr>
            <p:ph type="body" sz="quarter" idx="13"/>
          </p:nvPr>
        </p:nvSpPr>
        <p:spPr>
          <a:xfrm>
            <a:off x="508000" y="6096000"/>
            <a:ext cx="7200900" cy="508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i="1" sz="2400"/>
            </a:lvl1pPr>
          </a:lstStyle>
          <a:p>
            <a:pPr/>
            <a:r>
              <a:t>Lorem Ipsum Dolor</a:t>
            </a:r>
          </a:p>
        </p:txBody>
      </p:sp>
      <p:sp>
        <p:nvSpPr>
          <p:cNvPr id="31" name="Immagine"/>
          <p:cNvSpPr/>
          <p:nvPr>
            <p:ph type="pic" idx="14"/>
          </p:nvPr>
        </p:nvSpPr>
        <p:spPr>
          <a:xfrm>
            <a:off x="584200" y="558800"/>
            <a:ext cx="11823700" cy="70866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2" name="Testo titolo"/>
          <p:cNvSpPr txBox="1"/>
          <p:nvPr>
            <p:ph type="title"/>
          </p:nvPr>
        </p:nvSpPr>
        <p:spPr>
          <a:xfrm>
            <a:off x="508000" y="6680200"/>
            <a:ext cx="7200900" cy="2413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Testo titolo</a:t>
            </a:r>
          </a:p>
        </p:txBody>
      </p:sp>
      <p:sp>
        <p:nvSpPr>
          <p:cNvPr id="33" name="Corpo livello uno…"/>
          <p:cNvSpPr txBox="1"/>
          <p:nvPr>
            <p:ph type="body" sz="quarter" idx="1"/>
          </p:nvPr>
        </p:nvSpPr>
        <p:spPr>
          <a:xfrm>
            <a:off x="8280400" y="6680200"/>
            <a:ext cx="4241800" cy="241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sto titolo"/>
          <p:cNvSpPr txBox="1"/>
          <p:nvPr>
            <p:ph type="title"/>
          </p:nvPr>
        </p:nvSpPr>
        <p:spPr>
          <a:xfrm>
            <a:off x="508000" y="3670300"/>
            <a:ext cx="11988800" cy="2413000"/>
          </a:xfrm>
          <a:prstGeom prst="rect">
            <a:avLst/>
          </a:prstGeom>
        </p:spPr>
        <p:txBody>
          <a:bodyPr/>
          <a:lstStyle/>
          <a:p>
            <a:pPr/>
            <a:r>
              <a:t>Testo titolo</a:t>
            </a:r>
          </a:p>
        </p:txBody>
      </p:sp>
      <p:sp>
        <p:nvSpPr>
          <p:cNvPr id="4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a"/>
          <p:cNvSpPr/>
          <p:nvPr/>
        </p:nvSpPr>
        <p:spPr>
          <a:xfrm>
            <a:off x="508000" y="4876800"/>
            <a:ext cx="5676374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0" name="Linea"/>
          <p:cNvSpPr/>
          <p:nvPr/>
        </p:nvSpPr>
        <p:spPr>
          <a:xfrm>
            <a:off x="508000" y="2768600"/>
            <a:ext cx="5676316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1" name="Lorem Ipsum Dolor"/>
          <p:cNvSpPr txBox="1"/>
          <p:nvPr>
            <p:ph type="body" sz="quarter" idx="13"/>
          </p:nvPr>
        </p:nvSpPr>
        <p:spPr>
          <a:xfrm>
            <a:off x="508000" y="2171700"/>
            <a:ext cx="5676900" cy="508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i="1" sz="2400"/>
            </a:lvl1pPr>
          </a:lstStyle>
          <a:p>
            <a:pPr/>
            <a:r>
              <a:t>Lorem Ipsum Dolor</a:t>
            </a:r>
          </a:p>
        </p:txBody>
      </p:sp>
      <p:sp>
        <p:nvSpPr>
          <p:cNvPr id="52" name="Immagine"/>
          <p:cNvSpPr/>
          <p:nvPr>
            <p:ph type="pic" sz="half" idx="14"/>
          </p:nvPr>
        </p:nvSpPr>
        <p:spPr>
          <a:xfrm>
            <a:off x="6704698" y="590550"/>
            <a:ext cx="5806884" cy="8509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53" name="Testo titolo"/>
          <p:cNvSpPr txBox="1"/>
          <p:nvPr>
            <p:ph type="title"/>
          </p:nvPr>
        </p:nvSpPr>
        <p:spPr>
          <a:xfrm>
            <a:off x="508000" y="2806700"/>
            <a:ext cx="5676900" cy="2032000"/>
          </a:xfrm>
          <a:prstGeom prst="rect">
            <a:avLst/>
          </a:prstGeom>
        </p:spPr>
        <p:txBody>
          <a:bodyPr/>
          <a:lstStyle>
            <a:lvl1pPr algn="l">
              <a:defRPr sz="5600"/>
            </a:lvl1pPr>
          </a:lstStyle>
          <a:p>
            <a:pPr/>
            <a:r>
              <a:t>Testo titolo</a:t>
            </a:r>
          </a:p>
        </p:txBody>
      </p:sp>
      <p:sp>
        <p:nvSpPr>
          <p:cNvPr id="54" name="Corpo livello uno…"/>
          <p:cNvSpPr txBox="1"/>
          <p:nvPr>
            <p:ph type="body" sz="quarter" idx="1"/>
          </p:nvPr>
        </p:nvSpPr>
        <p:spPr>
          <a:xfrm>
            <a:off x="508000" y="5029200"/>
            <a:ext cx="5676900" cy="40132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sto tito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Testo titolo</a:t>
            </a:r>
          </a:p>
        </p:txBody>
      </p:sp>
      <p:sp>
        <p:nvSpPr>
          <p:cNvPr id="6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sto tito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Testo titolo</a:t>
            </a:r>
          </a:p>
        </p:txBody>
      </p:sp>
      <p:sp>
        <p:nvSpPr>
          <p:cNvPr id="71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Immagine"/>
          <p:cNvSpPr/>
          <p:nvPr>
            <p:ph type="pic" sz="half" idx="13"/>
          </p:nvPr>
        </p:nvSpPr>
        <p:spPr>
          <a:xfrm>
            <a:off x="6819900" y="1739900"/>
            <a:ext cx="5575300" cy="8169655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0" name="Testo tito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Testo titolo</a:t>
            </a:r>
          </a:p>
        </p:txBody>
      </p:sp>
      <p:sp>
        <p:nvSpPr>
          <p:cNvPr id="81" name="Corpo livello uno…"/>
          <p:cNvSpPr txBox="1"/>
          <p:nvPr>
            <p:ph type="body" sz="half" idx="1"/>
          </p:nvPr>
        </p:nvSpPr>
        <p:spPr>
          <a:xfrm>
            <a:off x="508000" y="2730500"/>
            <a:ext cx="5816600" cy="6350000"/>
          </a:xfrm>
          <a:prstGeom prst="rect">
            <a:avLst/>
          </a:prstGeom>
        </p:spPr>
        <p:txBody>
          <a:bodyPr/>
          <a:lstStyle>
            <a:lvl1pPr marL="393700" indent="-393700">
              <a:spcBef>
                <a:spcPts val="1800"/>
              </a:spcBef>
              <a:buSzPct val="65000"/>
              <a:defRPr sz="3000"/>
            </a:lvl1pPr>
            <a:lvl2pPr marL="787400" indent="-393700">
              <a:spcBef>
                <a:spcPts val="1800"/>
              </a:spcBef>
              <a:buSzPct val="65000"/>
              <a:defRPr sz="3000"/>
            </a:lvl2pPr>
            <a:lvl3pPr marL="1181100" indent="-393700">
              <a:spcBef>
                <a:spcPts val="1800"/>
              </a:spcBef>
              <a:buSzPct val="65000"/>
              <a:defRPr sz="3000"/>
            </a:lvl3pPr>
            <a:lvl4pPr marL="1574800" indent="-393700">
              <a:spcBef>
                <a:spcPts val="1800"/>
              </a:spcBef>
              <a:buSzPct val="65000"/>
              <a:defRPr sz="3000"/>
            </a:lvl4pPr>
            <a:lvl5pPr marL="1968500" indent="-393700">
              <a:spcBef>
                <a:spcPts val="1800"/>
              </a:spcBef>
              <a:buSzPct val="65000"/>
              <a:defRPr sz="30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orpo livello uno…"/>
          <p:cNvSpPr txBox="1"/>
          <p:nvPr>
            <p:ph type="body" idx="1"/>
          </p:nvPr>
        </p:nvSpPr>
        <p:spPr>
          <a:xfrm>
            <a:off x="508000" y="1270000"/>
            <a:ext cx="11988800" cy="7213600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mmagine"/>
          <p:cNvSpPr/>
          <p:nvPr>
            <p:ph type="pic" sz="half" idx="13"/>
          </p:nvPr>
        </p:nvSpPr>
        <p:spPr>
          <a:xfrm>
            <a:off x="6260986" y="4406900"/>
            <a:ext cx="6697779" cy="47117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8" name="Immagine"/>
          <p:cNvSpPr/>
          <p:nvPr>
            <p:ph type="pic" sz="quarter" idx="14"/>
          </p:nvPr>
        </p:nvSpPr>
        <p:spPr>
          <a:xfrm>
            <a:off x="6680200" y="635000"/>
            <a:ext cx="5829301" cy="35179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9" name="Immagine"/>
          <p:cNvSpPr/>
          <p:nvPr>
            <p:ph type="pic" sz="half" idx="15"/>
          </p:nvPr>
        </p:nvSpPr>
        <p:spPr>
          <a:xfrm>
            <a:off x="482600" y="609600"/>
            <a:ext cx="5728881" cy="83947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a"/>
          <p:cNvSpPr/>
          <p:nvPr/>
        </p:nvSpPr>
        <p:spPr>
          <a:xfrm>
            <a:off x="508000" y="21717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Linea"/>
          <p:cNvSpPr/>
          <p:nvPr/>
        </p:nvSpPr>
        <p:spPr>
          <a:xfrm>
            <a:off x="508000" y="6350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" name="Testo titolo"/>
          <p:cNvSpPr txBox="1"/>
          <p:nvPr>
            <p:ph type="title"/>
          </p:nvPr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Testo titolo</a:t>
            </a:r>
          </a:p>
        </p:txBody>
      </p:sp>
      <p:sp>
        <p:nvSpPr>
          <p:cNvPr id="5" name="Corpo livello uno…"/>
          <p:cNvSpPr txBox="1"/>
          <p:nvPr>
            <p:ph type="body" idx="1"/>
          </p:nvPr>
        </p:nvSpPr>
        <p:spPr>
          <a:xfrm>
            <a:off x="508000" y="2628900"/>
            <a:ext cx="11988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" name="Numero diapositiva"/>
          <p:cNvSpPr txBox="1"/>
          <p:nvPr>
            <p:ph type="sldNum" sz="quarter" idx="2"/>
          </p:nvPr>
        </p:nvSpPr>
        <p:spPr>
          <a:xfrm>
            <a:off x="6324599" y="9258300"/>
            <a:ext cx="342901" cy="4064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4C4946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1pPr>
      <a:lvl2pPr marL="0" marR="0" indent="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2pPr>
      <a:lvl3pPr marL="0" marR="0" indent="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3pPr>
      <a:lvl4pPr marL="0" marR="0" indent="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4pPr>
      <a:lvl5pPr marL="0" marR="0" indent="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5pPr>
      <a:lvl6pPr marL="0" marR="0" indent="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6pPr>
      <a:lvl7pPr marL="0" marR="0" indent="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7pPr>
      <a:lvl8pPr marL="0" marR="0" indent="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8pPr>
      <a:lvl9pPr marL="0" marR="0" indent="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b="0" baseline="0" cap="none" i="0" spc="0" strike="noStrike" sz="3600" u="none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1pPr>
      <a:lvl2pPr marL="9398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b="0" baseline="0" cap="none" i="0" spc="0" strike="noStrike" sz="3600" u="none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2pPr>
      <a:lvl3pPr marL="14097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b="0" baseline="0" cap="none" i="0" spc="0" strike="noStrike" sz="3600" u="none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3pPr>
      <a:lvl4pPr marL="18796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b="0" baseline="0" cap="none" i="0" spc="0" strike="noStrike" sz="3600" u="none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4pPr>
      <a:lvl5pPr marL="23495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b="0" baseline="0" cap="none" i="0" spc="0" strike="noStrike" sz="3600" u="none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5pPr>
      <a:lvl6pPr marL="28194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b="0" baseline="0" cap="none" i="0" spc="0" strike="noStrike" sz="3600" u="none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6pPr>
      <a:lvl7pPr marL="32893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b="0" baseline="0" cap="none" i="0" spc="0" strike="noStrike" sz="3600" u="none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7pPr>
      <a:lvl8pPr marL="37592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b="0" baseline="0" cap="none" i="0" spc="0" strike="noStrike" sz="3600" u="none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8pPr>
      <a:lvl9pPr marL="42291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b="0" baseline="0" cap="none" i="0" spc="0" strike="noStrike" sz="3600" u="none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Analysis by Alice Santoro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Analysis by Alice Santoro</a:t>
            </a:r>
          </a:p>
        </p:txBody>
      </p:sp>
      <p:sp>
        <p:nvSpPr>
          <p:cNvPr id="134" name="The Dead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/>
            <a:r>
              <a:t>The Dead</a:t>
            </a:r>
          </a:p>
        </p:txBody>
      </p:sp>
      <p:sp>
        <p:nvSpPr>
          <p:cNvPr id="135" name="James Joyce, 1914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James Joyce, 1914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Main characters and character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566674">
              <a:spcBef>
                <a:spcPts val="1500"/>
              </a:spcBef>
              <a:defRPr sz="6790"/>
            </a:pPr>
            <a:r>
              <a:t>Main characters and </a:t>
            </a:r>
            <a:r>
              <a:rPr>
                <a:solidFill>
                  <a:srgbClr val="FF6A00"/>
                </a:solidFill>
              </a:rPr>
              <a:t>characterization</a:t>
            </a:r>
            <a:r>
              <a:t> </a:t>
            </a:r>
          </a:p>
        </p:txBody>
      </p:sp>
      <p:graphicFrame>
        <p:nvGraphicFramePr>
          <p:cNvPr id="138" name="Tabella"/>
          <p:cNvGraphicFramePr/>
          <p:nvPr/>
        </p:nvGraphicFramePr>
        <p:xfrm>
          <a:off x="607928" y="2628900"/>
          <a:ext cx="11788944" cy="6096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{C7B018BB-80A7-4F77-B60F-C8B233D01FF8}</a:tableStyleId>
              </a:tblPr>
              <a:tblGrid>
                <a:gridCol w="5894471"/>
                <a:gridCol w="5894471"/>
              </a:tblGrid>
              <a:tr h="3048000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r>
                        <a:rPr>
                          <a:solidFill>
                            <a:srgbClr val="E22400"/>
                          </a:solidFill>
                        </a:rPr>
                        <a:t>Gabriel Conroy</a:t>
                      </a:r>
                      <a:r>
                        <a:t> (protagonist, university teacher and writer)</a:t>
                      </a:r>
                    </a:p>
                    <a:p>
                      <a:pPr defTabSz="914400">
                        <a:defRPr sz="2600"/>
                      </a:pPr>
                    </a:p>
                    <a:p>
                      <a:pPr defTabSz="914400">
                        <a:defRPr sz="2600"/>
                      </a:pPr>
                      <a:r>
                        <a:t>Characterized by the other’s expectations, body language , physical appearance and inner thoughts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9C3BA"/>
                      </a:solidFill>
                      <a:miter lim="400000"/>
                    </a:lnL>
                    <a:lnT w="12700">
                      <a:solidFill>
                        <a:srgbClr val="C9C3BA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r>
                        <a:rPr>
                          <a:solidFill>
                            <a:srgbClr val="FF4015"/>
                          </a:solidFill>
                        </a:rPr>
                        <a:t>Gretta Conroy</a:t>
                      </a:r>
                      <a:r>
                        <a:t> (Gabriel’s wife)</a:t>
                      </a:r>
                    </a:p>
                    <a:p>
                      <a:pPr defTabSz="914400">
                        <a:defRPr sz="2600"/>
                      </a:pPr>
                      <a:r>
                        <a:t>Showing, opposition with Gabriel 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C9C3BA"/>
                      </a:solidFill>
                      <a:miter lim="400000"/>
                    </a:lnR>
                    <a:lnT w="12700">
                      <a:solidFill>
                        <a:srgbClr val="C9C3BA"/>
                      </a:solidFill>
                      <a:miter lim="400000"/>
                    </a:lnT>
                  </a:tcPr>
                </a:tc>
              </a:tr>
              <a:tr h="3048000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r>
                        <a:rPr>
                          <a:solidFill>
                            <a:srgbClr val="FF4015"/>
                          </a:solidFill>
                        </a:rPr>
                        <a:t>Lily</a:t>
                      </a:r>
                      <a:r>
                        <a:t> (housemaid)</a:t>
                      </a:r>
                    </a:p>
                    <a:p>
                      <a:pPr defTabSz="914400">
                        <a:defRPr sz="2600"/>
                      </a:pPr>
                    </a:p>
                    <a:p>
                      <a:pPr defTabSz="914400">
                        <a:defRPr sz="2600"/>
                      </a:pPr>
                      <a:r>
                        <a:t> description of her humble and fast-paced job, incorrect language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9C3BA"/>
                      </a:solidFill>
                      <a:miter lim="400000"/>
                    </a:lnL>
                    <a:lnB w="12700">
                      <a:solidFill>
                        <a:srgbClr val="C9C3BA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r>
                        <a:t> </a:t>
                      </a:r>
                      <a:r>
                        <a:rPr>
                          <a:solidFill>
                            <a:srgbClr val="E22400"/>
                          </a:solidFill>
                        </a:rPr>
                        <a:t>Misses Morkan </a:t>
                      </a:r>
                      <a:r>
                        <a:rPr>
                          <a:solidFill>
                            <a:srgbClr val="000000"/>
                          </a:solidFill>
                        </a:rPr>
                        <a:t>(Gabriel’s aunts)</a:t>
                      </a:r>
                      <a:endParaRPr>
                        <a:solidFill>
                          <a:srgbClr val="000000"/>
                        </a:solidFill>
                      </a:endParaRPr>
                    </a:p>
                    <a:p>
                      <a:pPr defTabSz="914400">
                        <a:defRPr sz="2600"/>
                      </a:pPr>
                      <a:r>
                        <a:rPr>
                          <a:solidFill>
                            <a:srgbClr val="000000"/>
                          </a:solidFill>
                        </a:rPr>
                        <a:t>Physical appearance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C9C3BA"/>
                      </a:solidFill>
                      <a:miter lim="400000"/>
                    </a:lnR>
                    <a:lnB w="12700">
                      <a:solidFill>
                        <a:srgbClr val="C9C3BA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39" name="Numero diapositiva"/>
          <p:cNvSpPr txBox="1"/>
          <p:nvPr>
            <p:ph type="sldNum" sz="quarter" idx="4294967295"/>
          </p:nvPr>
        </p:nvSpPr>
        <p:spPr>
          <a:xfrm>
            <a:off x="6381749" y="9258300"/>
            <a:ext cx="228601" cy="406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More about the main charact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More about the main characters</a:t>
            </a:r>
          </a:p>
        </p:txBody>
      </p:sp>
      <p:sp>
        <p:nvSpPr>
          <p:cNvPr id="142" name="Gabriel is a round and dynamic character: his personality and feelings are slowly reveal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Gabriel is a </a:t>
            </a:r>
            <a:r>
              <a:rPr>
                <a:solidFill>
                  <a:srgbClr val="FF6A00"/>
                </a:solidFill>
              </a:rPr>
              <a:t>round</a:t>
            </a:r>
            <a:r>
              <a:t> and </a:t>
            </a:r>
            <a:r>
              <a:rPr>
                <a:solidFill>
                  <a:srgbClr val="FF6A00"/>
                </a:solidFill>
              </a:rPr>
              <a:t>dynamic</a:t>
            </a:r>
            <a:r>
              <a:t> character: his personality and feelings are slowly revealed</a:t>
            </a:r>
          </a:p>
          <a:p>
            <a:pPr lvl="1"/>
            <a:r>
              <a:t>Gretta is a </a:t>
            </a:r>
            <a:r>
              <a:rPr>
                <a:solidFill>
                  <a:srgbClr val="FF8648"/>
                </a:solidFill>
              </a:rPr>
              <a:t>round</a:t>
            </a:r>
            <a:r>
              <a:t> character too because her emotions are revealed going on with the story</a:t>
            </a:r>
          </a:p>
          <a:p>
            <a:pPr lvl="1"/>
            <a:r>
              <a:t>Lily is </a:t>
            </a:r>
            <a:r>
              <a:rPr>
                <a:solidFill>
                  <a:srgbClr val="FF6A00"/>
                </a:solidFill>
              </a:rPr>
              <a:t>flat</a:t>
            </a:r>
            <a:r>
              <a:t> and </a:t>
            </a:r>
            <a:r>
              <a:rPr>
                <a:solidFill>
                  <a:srgbClr val="FF6A00"/>
                </a:solidFill>
              </a:rPr>
              <a:t>static</a:t>
            </a:r>
            <a:r>
              <a:t> because she is never fully developed</a:t>
            </a:r>
          </a:p>
          <a:p>
            <a:pPr lvl="1"/>
            <a:r>
              <a:t>Gabriel’s aunts are </a:t>
            </a:r>
            <a:r>
              <a:rPr>
                <a:solidFill>
                  <a:srgbClr val="FF6A00"/>
                </a:solidFill>
              </a:rPr>
              <a:t>flat</a:t>
            </a:r>
            <a:r>
              <a:t> characters -&gt; they never progress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et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Setting</a:t>
            </a:r>
          </a:p>
        </p:txBody>
      </p:sp>
      <p:sp>
        <p:nvSpPr>
          <p:cNvPr id="145" name="Dublin, Irela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Dublin, Ireland</a:t>
            </a:r>
          </a:p>
          <a:p>
            <a:pPr/>
            <a:r>
              <a:t>Early 20th century</a:t>
            </a:r>
          </a:p>
          <a:p>
            <a:pPr/>
            <a:r>
              <a:t>Misses Morkan’s home, hotel’s bedroom</a:t>
            </a:r>
          </a:p>
          <a:p>
            <a:pPr/>
            <a:r>
              <a:t>Cab ride through the snow</a:t>
            </a:r>
          </a:p>
          <a:p>
            <a:pPr/>
            <a:r>
              <a:t>Hotel room</a:t>
            </a:r>
          </a:p>
        </p:txBody>
      </p:sp>
      <p:sp>
        <p:nvSpPr>
          <p:cNvPr id="146" name="Numero diapositiva"/>
          <p:cNvSpPr txBox="1"/>
          <p:nvPr>
            <p:ph type="sldNum" sz="quarter" idx="4294967295"/>
          </p:nvPr>
        </p:nvSpPr>
        <p:spPr>
          <a:xfrm>
            <a:off x="6381749" y="9258300"/>
            <a:ext cx="228601" cy="406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Languag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Language</a:t>
            </a:r>
          </a:p>
        </p:txBody>
      </p:sp>
      <p:sp>
        <p:nvSpPr>
          <p:cNvPr id="149" name="Varied linguistic register according to the character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FontTx/>
              <a:buNone/>
            </a:pPr>
            <a:r>
              <a:t>Varied linguistic register according to the characters:</a:t>
            </a:r>
          </a:p>
          <a:p>
            <a:pPr/>
            <a:r>
              <a:t>Gabriel’s language is well elaborated</a:t>
            </a:r>
          </a:p>
          <a:p>
            <a:pPr/>
            <a:r>
              <a:t>Lily’s language is incorrect</a:t>
            </a:r>
          </a:p>
          <a:p>
            <a:pPr/>
            <a:r>
              <a:t>The conversations between the guests are trivial</a:t>
            </a:r>
          </a:p>
        </p:txBody>
      </p:sp>
      <p:sp>
        <p:nvSpPr>
          <p:cNvPr id="150" name="Numero diapositiva"/>
          <p:cNvSpPr txBox="1"/>
          <p:nvPr>
            <p:ph type="sldNum" sz="quarter" idx="4294967295"/>
          </p:nvPr>
        </p:nvSpPr>
        <p:spPr>
          <a:xfrm>
            <a:off x="6381749" y="9258300"/>
            <a:ext cx="228601" cy="406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Narrative techniq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Narrative techniques</a:t>
            </a:r>
          </a:p>
        </p:txBody>
      </p:sp>
      <p:sp>
        <p:nvSpPr>
          <p:cNvPr id="153" name="Telling and show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Telling and showing</a:t>
            </a:r>
          </a:p>
          <a:p>
            <a:pPr/>
            <a:r>
              <a:t>From free speech to free thoughts</a:t>
            </a:r>
          </a:p>
          <a:p>
            <a:pPr/>
            <a:r>
              <a:t>Varied linguistic register</a:t>
            </a:r>
          </a:p>
          <a:p>
            <a:pPr/>
            <a:r>
              <a:t>Epiphany (sudden spiritual manifestation caused by a revealing object)</a:t>
            </a:r>
          </a:p>
        </p:txBody>
      </p:sp>
      <p:sp>
        <p:nvSpPr>
          <p:cNvPr id="154" name="Numero diapositiva"/>
          <p:cNvSpPr txBox="1"/>
          <p:nvPr>
            <p:ph type="sldNum" sz="quarter" idx="4294967295"/>
          </p:nvPr>
        </p:nvSpPr>
        <p:spPr>
          <a:xfrm>
            <a:off x="6381749" y="9258300"/>
            <a:ext cx="228601" cy="406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ome symbols"/>
          <p:cNvSpPr txBox="1"/>
          <p:nvPr>
            <p:ph type="title"/>
          </p:nvPr>
        </p:nvSpPr>
        <p:spPr>
          <a:xfrm>
            <a:off x="508000" y="689398"/>
            <a:ext cx="11988800" cy="1219201"/>
          </a:xfrm>
          <a:prstGeom prst="rect">
            <a:avLst/>
          </a:prstGeom>
        </p:spPr>
        <p:txBody>
          <a:bodyPr/>
          <a:lstStyle/>
          <a:p>
            <a:pPr/>
            <a:r>
              <a:t>Some symbols</a:t>
            </a:r>
          </a:p>
        </p:txBody>
      </p:sp>
      <p:graphicFrame>
        <p:nvGraphicFramePr>
          <p:cNvPr id="157" name="Tabella"/>
          <p:cNvGraphicFramePr/>
          <p:nvPr/>
        </p:nvGraphicFramePr>
        <p:xfrm>
          <a:off x="1369703" y="2750325"/>
          <a:ext cx="9687588" cy="60960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{C7B018BB-80A7-4F77-B60F-C8B233D01FF8}</a:tableStyleId>
              </a:tblPr>
              <a:tblGrid>
                <a:gridCol w="4843793"/>
                <a:gridCol w="4843793"/>
              </a:tblGrid>
              <a:tr h="3048000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r>
                        <a:rPr>
                          <a:solidFill>
                            <a:srgbClr val="FF6A00"/>
                          </a:solidFill>
                        </a:rPr>
                        <a:t>Snow</a:t>
                      </a:r>
                      <a:r>
                        <a:t>: sterility, paralization, fragility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r>
                        <a:rPr>
                          <a:solidFill>
                            <a:srgbClr val="FF6A00"/>
                          </a:solidFill>
                        </a:rPr>
                        <a:t>Galoches</a:t>
                      </a:r>
                      <a:r>
                        <a:t>: since they are from the continent they rapresent Gabriel’s alienation from Ireland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  <a:lnT w="12700">
                      <a:miter lim="400000"/>
                    </a:lnT>
                  </a:tcPr>
                </a:tc>
              </a:tr>
              <a:tr h="3048000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r>
                        <a:rPr>
                          <a:solidFill>
                            <a:srgbClr val="FF6A00"/>
                          </a:solidFill>
                        </a:rPr>
                        <a:t>Windows</a:t>
                      </a:r>
                      <a:r>
                        <a:t>: separation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r>
                        <a:t>The </a:t>
                      </a:r>
                      <a:r>
                        <a:rPr>
                          <a:solidFill>
                            <a:srgbClr val="FF6A00"/>
                          </a:solidFill>
                        </a:rPr>
                        <a:t>coin</a:t>
                      </a:r>
                      <a:r>
                        <a:t> Gabriel gives to Lily: social divide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58" name="Numero diapositiva"/>
          <p:cNvSpPr txBox="1"/>
          <p:nvPr>
            <p:ph type="sldNum" sz="quarter" idx="4294967295"/>
          </p:nvPr>
        </p:nvSpPr>
        <p:spPr>
          <a:xfrm>
            <a:off x="6381749" y="9258300"/>
            <a:ext cx="228601" cy="406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MESSAG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MESSAGE</a:t>
            </a:r>
          </a:p>
        </p:txBody>
      </p:sp>
      <p:sp>
        <p:nvSpPr>
          <p:cNvPr id="161" name="Those who are dead can still be alive in your memo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Those who are dead can still be alive in your memory</a:t>
            </a:r>
          </a:p>
          <a:p>
            <a:pPr/>
            <a:r>
              <a:t>Those who are alive can be emotionally dead</a:t>
            </a:r>
          </a:p>
        </p:txBody>
      </p:sp>
      <p:sp>
        <p:nvSpPr>
          <p:cNvPr id="162" name="Numero diapositiva"/>
          <p:cNvSpPr txBox="1"/>
          <p:nvPr>
            <p:ph type="sldNum" sz="quarter" idx="4294967295"/>
          </p:nvPr>
        </p:nvSpPr>
        <p:spPr>
          <a:xfrm>
            <a:off x="6381749" y="9258300"/>
            <a:ext cx="228601" cy="406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ersonal consid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Personal considerations</a:t>
            </a:r>
          </a:p>
        </p:txBody>
      </p:sp>
      <p:sp>
        <p:nvSpPr>
          <p:cNvPr id="165" name="After a superficial reading the story is apparently trivial, but with an accurate analysis you can discover that it hides deeper existencial significan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After a superficial reading the story is apparently trivial, but with an accurate analysis you can discover that it hides deeper existencial significances</a:t>
            </a:r>
          </a:p>
          <a:p>
            <a:pPr/>
            <a:r>
              <a:t>After reading the very first part I thought Lily was the protagonist, but going on I realized that Gabriel was</a:t>
            </a:r>
          </a:p>
        </p:txBody>
      </p:sp>
      <p:sp>
        <p:nvSpPr>
          <p:cNvPr id="166" name="Numero diapositiva"/>
          <p:cNvSpPr txBox="1"/>
          <p:nvPr>
            <p:ph type="sldNum" sz="quarter" idx="4294967295"/>
          </p:nvPr>
        </p:nvSpPr>
        <p:spPr>
          <a:xfrm>
            <a:off x="6381749" y="9258300"/>
            <a:ext cx="228601" cy="406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New_Template4">
  <a:themeElements>
    <a:clrScheme name="New_Template4">
      <a:dk1>
        <a:srgbClr val="414141"/>
      </a:dk1>
      <a:lt1>
        <a:srgbClr val="004141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Bodoni SvtyTwo ITC TT-Book"/>
        <a:ea typeface="Bodoni SvtyTwo ITC TT-Book"/>
        <a:cs typeface="Bodoni SvtyTwo ITC TT-Book"/>
      </a:majorFont>
      <a:minorFont>
        <a:latin typeface="Bodoni SvtyTwo ITC TT-Book"/>
        <a:ea typeface="Bodoni SvtyTwo ITC TT-Book"/>
        <a:cs typeface="Bodoni SvtyTwo ITC TT-Book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33948" dir="270000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4">
  <a:themeElements>
    <a:clrScheme name="New_Template4">
      <a:dk1>
        <a:srgbClr val="000000"/>
      </a:dk1>
      <a:lt1>
        <a:srgbClr val="FFFFFF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Bodoni SvtyTwo ITC TT-Book"/>
        <a:ea typeface="Bodoni SvtyTwo ITC TT-Book"/>
        <a:cs typeface="Bodoni SvtyTwo ITC TT-Book"/>
      </a:majorFont>
      <a:minorFont>
        <a:latin typeface="Bodoni SvtyTwo ITC TT-Book"/>
        <a:ea typeface="Bodoni SvtyTwo ITC TT-Book"/>
        <a:cs typeface="Bodoni SvtyTwo ITC TT-Book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33948" dir="270000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