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2" d="100"/>
          <a:sy n="62" d="100"/>
        </p:scale>
        <p:origin x="82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1/6/2020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google.com/url?sa=i&amp;source=images&amp;cd=&amp;ved=2ahUKEwiz8srK_O7mAhWFzaQKHQzFDegQjRx6BAgBEAQ&amp;url=https%3A%2F%2Fclipartix.com%2Fcheck-mark-clip-art-image-14914%2F&amp;psig=AOvVaw3ZL4gQl3UcnYsirYQFqJIl&amp;ust=1578399943179100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230986-D2E0-4A74-BB04-F5D43236E1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How to </a:t>
            </a:r>
            <a:r>
              <a:rPr lang="it-IT" dirty="0" err="1"/>
              <a:t>write</a:t>
            </a:r>
            <a:r>
              <a:rPr lang="it-IT" dirty="0"/>
              <a:t> an </a:t>
            </a:r>
            <a:r>
              <a:rPr lang="it-IT" dirty="0" err="1"/>
              <a:t>argumentative</a:t>
            </a:r>
            <a:r>
              <a:rPr lang="it-IT" dirty="0"/>
              <a:t> text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22DD37D-35E7-429F-86AA-CB300D18E9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By Chiara De Simone</a:t>
            </a:r>
          </a:p>
        </p:txBody>
      </p:sp>
    </p:spTree>
    <p:extLst>
      <p:ext uri="{BB962C8B-B14F-4D97-AF65-F5344CB8AC3E}">
        <p14:creationId xmlns:p14="http://schemas.microsoft.com/office/powerpoint/2010/main" val="1812230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6FE68F-7E3A-4CD6-B5A4-FE07F0AD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Models of </a:t>
            </a:r>
            <a:r>
              <a:rPr lang="it-IT" dirty="0" err="1"/>
              <a:t>essay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DF6769-1BB2-421C-A7DC-95E4BD304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905" y="2511826"/>
            <a:ext cx="10058400" cy="32108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FIVE-PARAGRAPH ESSAY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LONGER ARGUMENTATIVE ESSAY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D4BBF36-3B5F-4CB3-B2A9-F5137C572909}"/>
              </a:ext>
            </a:extLst>
          </p:cNvPr>
          <p:cNvSpPr txBox="1"/>
          <p:nvPr/>
        </p:nvSpPr>
        <p:spPr>
          <a:xfrm>
            <a:off x="5037761" y="2590308"/>
            <a:ext cx="51131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sz="2000" dirty="0"/>
              <a:t>introductory paragraph</a:t>
            </a:r>
          </a:p>
          <a:p>
            <a:pPr marL="342900" indent="-342900">
              <a:buAutoNum type="alphaLcParenR"/>
            </a:pPr>
            <a:r>
              <a:rPr lang="en-GB" sz="2000" dirty="0"/>
              <a:t>three evidentiary body paragraphs</a:t>
            </a:r>
          </a:p>
          <a:p>
            <a:pPr marL="342900" indent="-342900">
              <a:buAutoNum type="alphaLcParenR"/>
            </a:pPr>
            <a:r>
              <a:rPr lang="en-GB" sz="2000" dirty="0"/>
              <a:t>conclusion</a:t>
            </a:r>
            <a:endParaRPr lang="it-IT" sz="2000" dirty="0"/>
          </a:p>
        </p:txBody>
      </p:sp>
      <p:sp>
        <p:nvSpPr>
          <p:cNvPr id="7" name="Parentesi graffa aperta 6">
            <a:extLst>
              <a:ext uri="{FF2B5EF4-FFF2-40B4-BE49-F238E27FC236}">
                <a16:creationId xmlns:a16="http://schemas.microsoft.com/office/drawing/2014/main" id="{522BD491-9871-4F2B-B9CB-A02FD66BD479}"/>
              </a:ext>
            </a:extLst>
          </p:cNvPr>
          <p:cNvSpPr/>
          <p:nvPr/>
        </p:nvSpPr>
        <p:spPr>
          <a:xfrm>
            <a:off x="4832278" y="2511126"/>
            <a:ext cx="205483" cy="1174028"/>
          </a:xfrm>
          <a:prstGeom prst="lef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090983C-7B51-40BB-9C52-98795BCA4E96}"/>
              </a:ext>
            </a:extLst>
          </p:cNvPr>
          <p:cNvSpPr txBox="1"/>
          <p:nvPr/>
        </p:nvSpPr>
        <p:spPr>
          <a:xfrm>
            <a:off x="5904216" y="4117266"/>
            <a:ext cx="54418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Complex issues and detailed research </a:t>
            </a:r>
          </a:p>
          <a:p>
            <a:r>
              <a:rPr lang="en-GB" sz="2000" dirty="0"/>
              <a:t>Context surrounding the topic</a:t>
            </a:r>
          </a:p>
          <a:p>
            <a:r>
              <a:rPr lang="en-GB" sz="2000" dirty="0"/>
              <a:t>Sources of information and their credibility</a:t>
            </a:r>
          </a:p>
          <a:p>
            <a:r>
              <a:rPr lang="en-GB" sz="2000" dirty="0"/>
              <a:t>Number of different opinions on the issue</a:t>
            </a:r>
            <a:endParaRPr lang="it-IT" sz="2000" dirty="0"/>
          </a:p>
        </p:txBody>
      </p:sp>
      <p:sp>
        <p:nvSpPr>
          <p:cNvPr id="10" name="Parentesi graffa aperta 9">
            <a:extLst>
              <a:ext uri="{FF2B5EF4-FFF2-40B4-BE49-F238E27FC236}">
                <a16:creationId xmlns:a16="http://schemas.microsoft.com/office/drawing/2014/main" id="{160E7275-9F99-4F2A-8004-E95A34B002D5}"/>
              </a:ext>
            </a:extLst>
          </p:cNvPr>
          <p:cNvSpPr/>
          <p:nvPr/>
        </p:nvSpPr>
        <p:spPr>
          <a:xfrm>
            <a:off x="5638799" y="4031437"/>
            <a:ext cx="236306" cy="1489753"/>
          </a:xfrm>
          <a:prstGeom prst="lef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728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8D17FA-A68C-48D1-B90E-E8D621A41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err="1"/>
              <a:t>Argumenttive</a:t>
            </a:r>
            <a:r>
              <a:rPr lang="it-IT" sz="4800" dirty="0"/>
              <a:t> </a:t>
            </a:r>
            <a:r>
              <a:rPr lang="it-IT" sz="4800" dirty="0" err="1"/>
              <a:t>essay</a:t>
            </a:r>
            <a:r>
              <a:rPr lang="it-IT" sz="4800" dirty="0"/>
              <a:t> vs </a:t>
            </a:r>
            <a:r>
              <a:rPr lang="it-IT" sz="4800" dirty="0" err="1"/>
              <a:t>expository</a:t>
            </a:r>
            <a:r>
              <a:rPr lang="it-IT" sz="4800" dirty="0"/>
              <a:t> </a:t>
            </a:r>
            <a:r>
              <a:rPr lang="it-IT" sz="4800" dirty="0" err="1"/>
              <a:t>essay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22E529-81CC-43A6-8526-257ED8A8255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it-IT" sz="2800" dirty="0" err="1"/>
              <a:t>Lenghty</a:t>
            </a:r>
            <a:endParaRPr lang="it-IT" sz="2800" dirty="0"/>
          </a:p>
          <a:p>
            <a:pPr>
              <a:lnSpc>
                <a:spcPct val="200000"/>
              </a:lnSpc>
            </a:pPr>
            <a:r>
              <a:rPr lang="it-IT" sz="2800" dirty="0" err="1"/>
              <a:t>Detailed</a:t>
            </a:r>
            <a:r>
              <a:rPr lang="it-IT" sz="2800" dirty="0"/>
              <a:t> </a:t>
            </a:r>
            <a:r>
              <a:rPr lang="it-IT" sz="2800" dirty="0" err="1"/>
              <a:t>research</a:t>
            </a:r>
            <a:endParaRPr lang="it-IT" sz="2800" dirty="0"/>
          </a:p>
          <a:p>
            <a:pPr>
              <a:lnSpc>
                <a:spcPct val="200000"/>
              </a:lnSpc>
            </a:pPr>
            <a:r>
              <a:rPr lang="it-IT" sz="2800" dirty="0" err="1"/>
              <a:t>Final</a:t>
            </a:r>
            <a:r>
              <a:rPr lang="it-IT" sz="2800" dirty="0"/>
              <a:t> project</a:t>
            </a:r>
          </a:p>
          <a:p>
            <a:pPr>
              <a:lnSpc>
                <a:spcPct val="200000"/>
              </a:lnSpc>
            </a:pPr>
            <a:r>
              <a:rPr lang="it-IT" sz="2800" dirty="0" err="1"/>
              <a:t>Capstone</a:t>
            </a:r>
            <a:endParaRPr lang="it-IT" sz="2800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BF35A1-E653-4DD4-B128-7C2B4A44C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4223" y="2194560"/>
            <a:ext cx="5358589" cy="3977640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it-IT" sz="2800" dirty="0" err="1"/>
              <a:t>Less</a:t>
            </a:r>
            <a:r>
              <a:rPr lang="it-IT" sz="2800" dirty="0"/>
              <a:t> </a:t>
            </a:r>
            <a:r>
              <a:rPr lang="it-IT" sz="2800" dirty="0" err="1"/>
              <a:t>research</a:t>
            </a:r>
            <a:endParaRPr lang="it-IT" sz="2800" dirty="0"/>
          </a:p>
          <a:p>
            <a:pPr>
              <a:lnSpc>
                <a:spcPct val="250000"/>
              </a:lnSpc>
            </a:pPr>
            <a:r>
              <a:rPr lang="it-IT" sz="2800" dirty="0" err="1"/>
              <a:t>Shorter</a:t>
            </a:r>
            <a:r>
              <a:rPr lang="it-IT" sz="2800" dirty="0"/>
              <a:t> in </a:t>
            </a:r>
            <a:r>
              <a:rPr lang="it-IT" sz="2800" dirty="0" err="1"/>
              <a:t>lenght</a:t>
            </a:r>
            <a:endParaRPr lang="it-IT" sz="2800" dirty="0"/>
          </a:p>
          <a:p>
            <a:pPr>
              <a:lnSpc>
                <a:spcPct val="250000"/>
              </a:lnSpc>
            </a:pPr>
            <a:r>
              <a:rPr lang="it-IT" sz="2800" dirty="0"/>
              <a:t>In-class writing </a:t>
            </a:r>
            <a:r>
              <a:rPr lang="it-IT" sz="2800" dirty="0" err="1"/>
              <a:t>execises</a:t>
            </a:r>
            <a:r>
              <a:rPr lang="it-IT" sz="2800" dirty="0"/>
              <a:t>/</a:t>
            </a:r>
            <a:r>
              <a:rPr lang="it-IT" sz="2800" dirty="0" err="1"/>
              <a:t>tests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001089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D0C1F0-0FC3-4614-8F9C-4D4FD93D8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err="1"/>
              <a:t>requirements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F7C7E5-3CCF-42C5-91D5-0D0F2F89A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2016349"/>
            <a:ext cx="10058400" cy="1472024"/>
          </a:xfrm>
        </p:spPr>
        <p:txBody>
          <a:bodyPr>
            <a:normAutofit/>
          </a:bodyPr>
          <a:lstStyle/>
          <a:p>
            <a:r>
              <a:rPr lang="it-IT" sz="2400" dirty="0" err="1"/>
              <a:t>Empirical</a:t>
            </a:r>
            <a:r>
              <a:rPr lang="it-IT" sz="2400" dirty="0"/>
              <a:t> </a:t>
            </a:r>
            <a:r>
              <a:rPr lang="it-IT" sz="2400" dirty="0" err="1"/>
              <a:t>research</a:t>
            </a:r>
            <a:endParaRPr lang="it-IT" sz="2400" dirty="0"/>
          </a:p>
          <a:p>
            <a:r>
              <a:rPr lang="it-IT" sz="2400" dirty="0"/>
              <a:t>Data </a:t>
            </a:r>
            <a:r>
              <a:rPr lang="it-IT" sz="2400" dirty="0" err="1"/>
              <a:t>collecting</a:t>
            </a:r>
            <a:endParaRPr lang="it-IT" sz="2400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C72A3B20-A4FD-4838-9061-90B944AC1A33}"/>
              </a:ext>
            </a:extLst>
          </p:cNvPr>
          <p:cNvSpPr txBox="1">
            <a:spLocks/>
          </p:cNvSpPr>
          <p:nvPr/>
        </p:nvSpPr>
        <p:spPr>
          <a:xfrm>
            <a:off x="1063752" y="4626705"/>
            <a:ext cx="10058400" cy="1472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To </a:t>
            </a:r>
            <a:r>
              <a:rPr lang="it-IT" sz="2400" dirty="0" err="1"/>
              <a:t>learn</a:t>
            </a:r>
            <a:r>
              <a:rPr lang="it-IT" sz="2400" dirty="0"/>
              <a:t> </a:t>
            </a:r>
            <a:r>
              <a:rPr lang="it-IT" sz="2400" dirty="0" err="1"/>
              <a:t>about</a:t>
            </a:r>
            <a:r>
              <a:rPr lang="it-IT" sz="2400" dirty="0"/>
              <a:t> the </a:t>
            </a:r>
            <a:r>
              <a:rPr lang="it-IT" sz="2400" dirty="0" err="1"/>
              <a:t>topic</a:t>
            </a:r>
            <a:endParaRPr lang="it-IT" sz="2400" dirty="0"/>
          </a:p>
          <a:p>
            <a:r>
              <a:rPr lang="it-IT" sz="2400" dirty="0"/>
              <a:t>To </a:t>
            </a:r>
            <a:r>
              <a:rPr lang="it-IT" sz="2400" dirty="0" err="1"/>
              <a:t>understand</a:t>
            </a:r>
            <a:r>
              <a:rPr lang="it-IT" sz="2400" dirty="0"/>
              <a:t> </a:t>
            </a:r>
            <a:r>
              <a:rPr lang="it-IT" sz="2400" dirty="0" err="1"/>
              <a:t>different</a:t>
            </a:r>
            <a:r>
              <a:rPr lang="it-IT" sz="2400" dirty="0"/>
              <a:t> points of </a:t>
            </a:r>
            <a:r>
              <a:rPr lang="it-IT" sz="2400" dirty="0" err="1"/>
              <a:t>view</a:t>
            </a:r>
            <a:endParaRPr lang="it-IT" sz="2400" dirty="0"/>
          </a:p>
          <a:p>
            <a:r>
              <a:rPr lang="it-IT" sz="2400" dirty="0" err="1"/>
              <a:t>Ability</a:t>
            </a:r>
            <a:r>
              <a:rPr lang="it-IT" sz="2400" dirty="0"/>
              <a:t> to </a:t>
            </a:r>
            <a:r>
              <a:rPr lang="it-IT" sz="2400" dirty="0" err="1"/>
              <a:t>choose</a:t>
            </a:r>
            <a:r>
              <a:rPr lang="it-IT" sz="2400" dirty="0"/>
              <a:t> a position </a:t>
            </a:r>
            <a:r>
              <a:rPr lang="it-IT" sz="2400" dirty="0" err="1"/>
              <a:t>about</a:t>
            </a:r>
            <a:r>
              <a:rPr lang="it-IT" sz="2400" dirty="0"/>
              <a:t> the </a:t>
            </a:r>
            <a:r>
              <a:rPr lang="it-IT" sz="2400" dirty="0" err="1"/>
              <a:t>topic</a:t>
            </a:r>
            <a:r>
              <a:rPr lang="it-IT" sz="2400" dirty="0"/>
              <a:t> and support </a:t>
            </a:r>
            <a:r>
              <a:rPr lang="it-IT" sz="2400" dirty="0" err="1"/>
              <a:t>it</a:t>
            </a:r>
            <a:endParaRPr lang="it-IT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606CFC45-D699-4009-ADA3-BB1D7F29412D}"/>
              </a:ext>
            </a:extLst>
          </p:cNvPr>
          <p:cNvSpPr txBox="1">
            <a:spLocks/>
          </p:cNvSpPr>
          <p:nvPr/>
        </p:nvSpPr>
        <p:spPr>
          <a:xfrm>
            <a:off x="1063752" y="3154681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dirty="0" err="1"/>
              <a:t>Purpose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3011049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447BFD-1CB1-4462-9EA7-BC22A808D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Structure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2C5E76-3003-4E7C-AAC2-E0D290BDF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it-IT" sz="4000" dirty="0" err="1"/>
              <a:t>Introduction</a:t>
            </a:r>
            <a:endParaRPr lang="it-IT" sz="4000" dirty="0"/>
          </a:p>
          <a:p>
            <a:pPr>
              <a:lnSpc>
                <a:spcPct val="200000"/>
              </a:lnSpc>
            </a:pPr>
            <a:r>
              <a:rPr lang="it-IT" sz="4000" dirty="0" err="1"/>
              <a:t>Main</a:t>
            </a:r>
            <a:r>
              <a:rPr lang="it-IT" sz="4000" dirty="0"/>
              <a:t> body</a:t>
            </a:r>
          </a:p>
          <a:p>
            <a:pPr>
              <a:lnSpc>
                <a:spcPct val="200000"/>
              </a:lnSpc>
            </a:pPr>
            <a:r>
              <a:rPr lang="it-IT" sz="4000" dirty="0" err="1"/>
              <a:t>Conclusion</a:t>
            </a:r>
            <a:endParaRPr lang="it-IT" sz="4000" dirty="0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F18419B9-3811-41CB-88B5-22A42D75BED9}"/>
              </a:ext>
            </a:extLst>
          </p:cNvPr>
          <p:cNvSpPr/>
          <p:nvPr/>
        </p:nvSpPr>
        <p:spPr>
          <a:xfrm>
            <a:off x="5414481" y="1304818"/>
            <a:ext cx="3226085" cy="212418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Lead-in to the topic / question</a:t>
            </a:r>
            <a:endParaRPr lang="it-IT" sz="2000" dirty="0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BC139D19-6D20-4629-984A-C36BA0AC885F}"/>
              </a:ext>
            </a:extLst>
          </p:cNvPr>
          <p:cNvSpPr/>
          <p:nvPr/>
        </p:nvSpPr>
        <p:spPr>
          <a:xfrm>
            <a:off x="7755277" y="2783440"/>
            <a:ext cx="3864795" cy="2620768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AutoNum type="alphaLcParenR"/>
            </a:pPr>
            <a:r>
              <a:rPr lang="en-US" sz="2000" dirty="0">
                <a:solidFill>
                  <a:schemeClr val="tx1"/>
                </a:solidFill>
              </a:rPr>
              <a:t>Pros + examples or explanation;</a:t>
            </a:r>
          </a:p>
          <a:p>
            <a:pPr marL="457200" indent="-457200" algn="ctr">
              <a:buAutoNum type="alphaLcParenR"/>
            </a:pPr>
            <a:r>
              <a:rPr lang="en-US" sz="2000" dirty="0">
                <a:solidFill>
                  <a:schemeClr val="tx1"/>
                </a:solidFill>
              </a:rPr>
              <a:t>Cons + examples or explanations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0D75A142-EBDB-49CC-B137-16642D135827}"/>
              </a:ext>
            </a:extLst>
          </p:cNvPr>
          <p:cNvSpPr/>
          <p:nvPr/>
        </p:nvSpPr>
        <p:spPr>
          <a:xfrm>
            <a:off x="4971837" y="4491091"/>
            <a:ext cx="3226085" cy="212418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Rounding off with your personal opinion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51081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32F3E7-1369-49F0-9E5C-764473CF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introduction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A0A2F2-B69A-48DA-AB60-C36985908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/>
              <a:t>Make the reader curious and interested in the topic </a:t>
            </a:r>
          </a:p>
          <a:p>
            <a:pPr>
              <a:lnSpc>
                <a:spcPct val="200000"/>
              </a:lnSpc>
            </a:pPr>
            <a:r>
              <a:rPr lang="en-US" sz="2800" dirty="0"/>
              <a:t>State the topic under discussion and establish its importance and relevance</a:t>
            </a:r>
          </a:p>
          <a:p>
            <a:pPr>
              <a:lnSpc>
                <a:spcPct val="200000"/>
              </a:lnSpc>
            </a:pPr>
            <a:r>
              <a:rPr lang="en-US" sz="2800" dirty="0"/>
              <a:t>Give a spontaneous personal reaction to the topic</a:t>
            </a:r>
            <a:endParaRPr lang="it-IT" sz="2800" dirty="0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AFFC6FFD-C7E4-4EE0-94C3-9B769A497EDF}"/>
              </a:ext>
            </a:extLst>
          </p:cNvPr>
          <p:cNvSpPr/>
          <p:nvPr/>
        </p:nvSpPr>
        <p:spPr>
          <a:xfrm>
            <a:off x="7613151" y="-1456448"/>
            <a:ext cx="5650785" cy="389014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583E119-24B2-4037-BB9D-F6E882452255}"/>
              </a:ext>
            </a:extLst>
          </p:cNvPr>
          <p:cNvSpPr txBox="1"/>
          <p:nvPr/>
        </p:nvSpPr>
        <p:spPr>
          <a:xfrm>
            <a:off x="8224461" y="226032"/>
            <a:ext cx="3667874" cy="1698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Almost every day you hear …</a:t>
            </a:r>
          </a:p>
          <a:p>
            <a:pPr algn="r"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</a:rPr>
              <a:t>Some experts say that …</a:t>
            </a:r>
          </a:p>
          <a:p>
            <a:pPr algn="r"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</a:rPr>
              <a:t>When discussing… I remember..</a:t>
            </a:r>
          </a:p>
        </p:txBody>
      </p:sp>
    </p:spTree>
    <p:extLst>
      <p:ext uri="{BB962C8B-B14F-4D97-AF65-F5344CB8AC3E}">
        <p14:creationId xmlns:p14="http://schemas.microsoft.com/office/powerpoint/2010/main" val="4142308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515EBD-4939-4876-ACED-418369A4F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12705"/>
            <a:ext cx="10058400" cy="503259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it-IT" sz="2800" dirty="0"/>
              <a:t>General review of the </a:t>
            </a:r>
            <a:r>
              <a:rPr lang="it-IT" sz="2800" dirty="0" err="1"/>
              <a:t>topic</a:t>
            </a:r>
            <a:endParaRPr lang="it-IT" sz="2800" dirty="0"/>
          </a:p>
          <a:p>
            <a:pPr>
              <a:lnSpc>
                <a:spcPct val="200000"/>
              </a:lnSpc>
            </a:pPr>
            <a:r>
              <a:rPr lang="en-US" sz="2800" dirty="0"/>
              <a:t>Explanation about the reason why the topic is important or why reader should care about the issue</a:t>
            </a:r>
            <a:endParaRPr lang="it-IT" sz="2800" dirty="0"/>
          </a:p>
          <a:p>
            <a:pPr>
              <a:lnSpc>
                <a:spcPct val="200000"/>
              </a:lnSpc>
            </a:pPr>
            <a:r>
              <a:rPr lang="en-GB" sz="2800" dirty="0"/>
              <a:t>A clear, concise, and defined thesis statement that occurs in the first paragraph of the essay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7475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A10175-2C39-4701-85EE-24F7AB81B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Transition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512721-F906-4C9F-A81A-92C441F53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800" dirty="0"/>
              <a:t>Glue holding the foundation of the essay together</a:t>
            </a:r>
          </a:p>
          <a:p>
            <a:pPr>
              <a:lnSpc>
                <a:spcPct val="150000"/>
              </a:lnSpc>
            </a:pPr>
            <a:r>
              <a:rPr lang="en-GB" sz="2800" dirty="0"/>
              <a:t>Logical progression of thought</a:t>
            </a:r>
          </a:p>
          <a:p>
            <a:pPr>
              <a:lnSpc>
                <a:spcPct val="150000"/>
              </a:lnSpc>
            </a:pPr>
            <a:r>
              <a:rPr lang="en-GB" sz="2800" dirty="0"/>
              <a:t>To allow the reader to follow argument of the essay</a:t>
            </a:r>
          </a:p>
          <a:p>
            <a:pPr>
              <a:lnSpc>
                <a:spcPct val="150000"/>
              </a:lnSpc>
            </a:pPr>
            <a:r>
              <a:rPr lang="en-GB" sz="2800" dirty="0"/>
              <a:t>To conclude the idea from the previous section</a:t>
            </a:r>
          </a:p>
          <a:p>
            <a:pPr>
              <a:lnSpc>
                <a:spcPct val="150000"/>
              </a:lnSpc>
            </a:pPr>
            <a:r>
              <a:rPr lang="en-GB" sz="2800" dirty="0"/>
              <a:t>To introduce the idea that is to follow in the next section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890331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27F066-61EA-4E90-BCC5-44936AB17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Body </a:t>
            </a:r>
            <a:r>
              <a:rPr lang="it-IT" dirty="0" err="1"/>
              <a:t>paragraph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D6322D-9E82-497A-8615-8CBD08A00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276909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/>
              <a:t>One general idea for each paragraph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Logical connection between each paragraph and the thesis statement</a:t>
            </a:r>
          </a:p>
          <a:p>
            <a:pPr>
              <a:lnSpc>
                <a:spcPct val="200000"/>
              </a:lnSpc>
            </a:pPr>
            <a:r>
              <a:rPr lang="en-GB" sz="2400" dirty="0"/>
              <a:t>Consideration and explanation of differing points of view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39F1306E-B1C6-45C5-B95D-C23D4B44A02C}"/>
              </a:ext>
            </a:extLst>
          </p:cNvPr>
          <p:cNvSpPr/>
          <p:nvPr/>
        </p:nvSpPr>
        <p:spPr>
          <a:xfrm>
            <a:off x="7569965" y="767195"/>
            <a:ext cx="2837757" cy="90412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It allows for clarity and direction throughout the essay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D9DB9923-FE0A-4A3A-A96B-6C7DE555206A}"/>
              </a:ext>
            </a:extLst>
          </p:cNvPr>
          <p:cNvSpPr/>
          <p:nvPr/>
        </p:nvSpPr>
        <p:spPr>
          <a:xfrm>
            <a:off x="8753535" y="1953883"/>
            <a:ext cx="2837757" cy="90412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Conciseness creates an ease of readability for one’s audience</a:t>
            </a:r>
          </a:p>
        </p:txBody>
      </p:sp>
      <p:sp>
        <p:nvSpPr>
          <p:cNvPr id="10" name="Freccia destra con strisce 9">
            <a:extLst>
              <a:ext uri="{FF2B5EF4-FFF2-40B4-BE49-F238E27FC236}">
                <a16:creationId xmlns:a16="http://schemas.microsoft.com/office/drawing/2014/main" id="{FFA6DE6E-F24F-415B-93D3-B8E8B4CB7C35}"/>
              </a:ext>
            </a:extLst>
          </p:cNvPr>
          <p:cNvSpPr/>
          <p:nvPr/>
        </p:nvSpPr>
        <p:spPr>
          <a:xfrm rot="19074430">
            <a:off x="6658989" y="1950795"/>
            <a:ext cx="904126" cy="282562"/>
          </a:xfrm>
          <a:prstGeom prst="striped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destra con strisce 13">
            <a:extLst>
              <a:ext uri="{FF2B5EF4-FFF2-40B4-BE49-F238E27FC236}">
                <a16:creationId xmlns:a16="http://schemas.microsoft.com/office/drawing/2014/main" id="{1E70E325-E7D1-4294-BAEE-4FFEB3B84D31}"/>
              </a:ext>
            </a:extLst>
          </p:cNvPr>
          <p:cNvSpPr/>
          <p:nvPr/>
        </p:nvSpPr>
        <p:spPr>
          <a:xfrm rot="21150634">
            <a:off x="6982609" y="2356110"/>
            <a:ext cx="1469205" cy="287676"/>
          </a:xfrm>
          <a:prstGeom prst="strip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125513D2-E063-4E23-994B-E7E319E91B3F}"/>
              </a:ext>
            </a:extLst>
          </p:cNvPr>
          <p:cNvSpPr/>
          <p:nvPr/>
        </p:nvSpPr>
        <p:spPr>
          <a:xfrm>
            <a:off x="1069848" y="5053187"/>
            <a:ext cx="3924729" cy="1318483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One or two paragraphs to discuss conflicting opinions on the topic</a:t>
            </a:r>
            <a:endParaRPr lang="it-IT" dirty="0"/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2C789D0B-9B9C-441E-90E1-94A0E8B125BE}"/>
              </a:ext>
            </a:extLst>
          </p:cNvPr>
          <p:cNvSpPr/>
          <p:nvPr/>
        </p:nvSpPr>
        <p:spPr>
          <a:xfrm>
            <a:off x="5886149" y="4736384"/>
            <a:ext cx="5156293" cy="195209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GB" dirty="0"/>
              <a:t>Explaining how these differing opinions are wrong outright</a:t>
            </a:r>
          </a:p>
          <a:p>
            <a:pPr lvl="2"/>
            <a:r>
              <a:rPr lang="en-GB" dirty="0"/>
              <a:t>Noting how opinions that do not align with their thesis might not be well informed or how they might be out of date.</a:t>
            </a:r>
          </a:p>
        </p:txBody>
      </p:sp>
      <p:sp>
        <p:nvSpPr>
          <p:cNvPr id="19" name="Segno di moltiplicazione 18">
            <a:extLst>
              <a:ext uri="{FF2B5EF4-FFF2-40B4-BE49-F238E27FC236}">
                <a16:creationId xmlns:a16="http://schemas.microsoft.com/office/drawing/2014/main" id="{BF0379D8-412C-4205-BC03-FC9A9554685E}"/>
              </a:ext>
            </a:extLst>
          </p:cNvPr>
          <p:cNvSpPr/>
          <p:nvPr/>
        </p:nvSpPr>
        <p:spPr>
          <a:xfrm>
            <a:off x="6185043" y="4890498"/>
            <a:ext cx="616449" cy="595901"/>
          </a:xfrm>
          <a:prstGeom prst="mathMultipl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>
              <a:rot lat="0" lon="0" rev="1800000"/>
            </a:lightRig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32" name="Picture 8" descr="Immagine correlata">
            <a:hlinkClick r:id="rId2"/>
            <a:extLst>
              <a:ext uri="{FF2B5EF4-FFF2-40B4-BE49-F238E27FC236}">
                <a16:creationId xmlns:a16="http://schemas.microsoft.com/office/drawing/2014/main" id="{8D417E0C-B859-4E17-8753-840E1F940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7556" y1="60889" x2="38222" y2="61778"/>
                        <a14:foregroundMark x1="38222" y1="61778" x2="46222" y2="72000"/>
                        <a14:foregroundMark x1="46222" y1="72000" x2="74222" y2="28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666" y="5414481"/>
            <a:ext cx="890461" cy="89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71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E37D41-1B25-4E78-BF7E-957AF5F45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conclusion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D82159-9BE2-4B0C-B21B-D29204C31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Thesis readdressed in light of the evidence provided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Effective and logical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None introduction of new information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Summary of the information presented in the body of the essay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Restatement of the reason why the topic is important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Review the main points and the thesis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94234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275</TotalTime>
  <Words>384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Rockwell</vt:lpstr>
      <vt:lpstr>Rockwell Condensed</vt:lpstr>
      <vt:lpstr>Wingdings</vt:lpstr>
      <vt:lpstr>Legno</vt:lpstr>
      <vt:lpstr>How to write an argumentative text</vt:lpstr>
      <vt:lpstr>Argumenttive essay vs expository essay</vt:lpstr>
      <vt:lpstr>requirements</vt:lpstr>
      <vt:lpstr>Structure</vt:lpstr>
      <vt:lpstr>introduction</vt:lpstr>
      <vt:lpstr>Presentazione standard di PowerPoint</vt:lpstr>
      <vt:lpstr>Transition</vt:lpstr>
      <vt:lpstr>Body paragraph</vt:lpstr>
      <vt:lpstr>conclusion</vt:lpstr>
      <vt:lpstr>Models of essay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an argumentative text</dc:title>
  <dc:creator>Chiara De Simone</dc:creator>
  <cp:lastModifiedBy>Chiara De Simone</cp:lastModifiedBy>
  <cp:revision>18</cp:revision>
  <dcterms:created xsi:type="dcterms:W3CDTF">2020-01-06T10:48:33Z</dcterms:created>
  <dcterms:modified xsi:type="dcterms:W3CDTF">2020-01-06T15:41:35Z</dcterms:modified>
</cp:coreProperties>
</file>