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F5F47D07-CEA4-4A1C-9A63-0E9E85E0A62D}">
          <p14:sldIdLst>
            <p14:sldId id="256"/>
          </p14:sldIdLst>
        </p14:section>
        <p14:section name="Sezione senza titolo" id="{CC5AA17D-D512-4E9B-BCDC-424D98F187BE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5BC0E-9615-460F-981E-22514CBF90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Normal</a:t>
            </a:r>
            <a:r>
              <a:rPr lang="it-IT" dirty="0"/>
              <a:t> people</a:t>
            </a:r>
            <a:br>
              <a:rPr lang="it-IT" dirty="0"/>
            </a:br>
            <a:r>
              <a:rPr lang="it-IT" dirty="0"/>
              <a:t>by </a:t>
            </a:r>
            <a:r>
              <a:rPr lang="it-IT" dirty="0" err="1"/>
              <a:t>sally</a:t>
            </a:r>
            <a:r>
              <a:rPr lang="it-IT" dirty="0"/>
              <a:t> </a:t>
            </a:r>
            <a:r>
              <a:rPr lang="it-IT" dirty="0" err="1"/>
              <a:t>rooney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AE9D45F-39A7-47FE-BB33-A5CFF175D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By Chiara De Simone</a:t>
            </a:r>
          </a:p>
        </p:txBody>
      </p:sp>
    </p:spTree>
    <p:extLst>
      <p:ext uri="{BB962C8B-B14F-4D97-AF65-F5344CB8AC3E}">
        <p14:creationId xmlns:p14="http://schemas.microsoft.com/office/powerpoint/2010/main" val="4117415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CD5476-A9D7-4A6F-846B-F560BF987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months later (April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8302D1-510D-4030-8247-554202084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051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test </a:t>
            </a:r>
            <a:r>
              <a:rPr lang="en-US" dirty="0" err="1"/>
              <a:t>marion's</a:t>
            </a:r>
            <a:r>
              <a:rPr lang="en-US" dirty="0"/>
              <a:t> reaction on how they would react knowing they're not a secret anymore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understand more about her family relations and how she doesn‘t feel at ease in her own home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show the importance of family in on</a:t>
            </a:r>
            <a:r>
              <a:rPr lang="it-IT" dirty="0" err="1"/>
              <a:t>e’s</a:t>
            </a:r>
            <a:r>
              <a:rPr lang="it-IT" dirty="0"/>
              <a:t> </a:t>
            </a:r>
            <a:r>
              <a:rPr lang="en-US" dirty="0"/>
              <a:t>identity </a:t>
            </a:r>
          </a:p>
          <a:p>
            <a:pPr>
              <a:lnSpc>
                <a:spcPct val="150000"/>
              </a:lnSpc>
            </a:pPr>
            <a:r>
              <a:rPr lang="en-US" dirty="0"/>
              <a:t>Connell’s disorientation (his feeling for Marianne)</a:t>
            </a:r>
          </a:p>
          <a:p>
            <a:pPr>
              <a:lnSpc>
                <a:spcPct val="150000"/>
              </a:lnSpc>
            </a:pPr>
            <a:r>
              <a:rPr lang="en-US" dirty="0"/>
              <a:t>To underline the changes in the two protagonists</a:t>
            </a:r>
            <a:r>
              <a:rPr lang="it-IT" dirty="0"/>
              <a:t>’</a:t>
            </a:r>
            <a:r>
              <a:rPr lang="en-US" dirty="0"/>
              <a:t> relationship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547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D4E8BE-E7F9-44BC-BACC-4D7D3EE15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months later (July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C52FF6-AFB1-427B-BA8D-FA5A3ED26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make the reader curious about what happened before so he</a:t>
            </a:r>
            <a:r>
              <a:rPr lang="it-IT" dirty="0"/>
              <a:t>/</a:t>
            </a:r>
            <a:r>
              <a:rPr lang="en-US" dirty="0"/>
              <a:t>she wants to know more</a:t>
            </a:r>
          </a:p>
          <a:p>
            <a:pPr>
              <a:lnSpc>
                <a:spcPct val="150000"/>
              </a:lnSpc>
            </a:pPr>
            <a:r>
              <a:rPr lang="en-US" dirty="0"/>
              <a:t>To disorient the reader at first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Comparison between Marianne‘s everyday energy and how she feels when she is with Jamie (carcass)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push the two protagonists closer through her father's anniversary Mass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2223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55BCE7-3CCC-4F77-84D4-FDFC9F0FD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weeks later (September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7C15D5-C79F-4E04-ABA5-2B44A1D75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clarify Marianne and Connell’s previous breakup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explain the two points of view about what happened </a:t>
            </a:r>
          </a:p>
          <a:p>
            <a:pPr>
              <a:lnSpc>
                <a:spcPct val="150000"/>
              </a:lnSpc>
            </a:pPr>
            <a:r>
              <a:rPr lang="en-US" dirty="0"/>
              <a:t>To test their new friendship through a conversation about Marianne's new boyfriend </a:t>
            </a:r>
          </a:p>
          <a:p>
            <a:pPr>
              <a:lnSpc>
                <a:spcPct val="150000"/>
              </a:lnSpc>
            </a:pPr>
            <a:r>
              <a:rPr lang="en-US" dirty="0"/>
              <a:t>To underline once more the importance of the theme of violence and how it affects Marianne’s life </a:t>
            </a:r>
          </a:p>
          <a:p>
            <a:pPr>
              <a:lnSpc>
                <a:spcPct val="150000"/>
              </a:lnSpc>
            </a:pPr>
            <a:r>
              <a:rPr lang="en-US" dirty="0"/>
              <a:t>To underline Connell’s disorientation and insecurities now that he is out of his comfortable zone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5994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AB7212-F9EF-443C-B3B7-A57EC4BE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months later (January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5CDD33-E3D5-4748-84B2-9D0FF7A38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To show how the two protagonists’ relationship is solid also if it is not visible </a:t>
            </a:r>
          </a:p>
          <a:p>
            <a:pPr>
              <a:lnSpc>
                <a:spcPct val="200000"/>
              </a:lnSpc>
            </a:pPr>
            <a:r>
              <a:rPr lang="en-US" dirty="0"/>
              <a:t>To show how little Marianne’s interesting in money</a:t>
            </a:r>
          </a:p>
          <a:p>
            <a:pPr>
              <a:lnSpc>
                <a:spcPct val="200000"/>
              </a:lnSpc>
            </a:pPr>
            <a:r>
              <a:rPr lang="en-US" dirty="0"/>
              <a:t>Peak of violence from her brother, her mother and her boyfriend</a:t>
            </a:r>
          </a:p>
          <a:p>
            <a:pPr>
              <a:lnSpc>
                <a:spcPct val="200000"/>
              </a:lnSpc>
            </a:pPr>
            <a:r>
              <a:rPr lang="en-US" dirty="0"/>
              <a:t>To show how Marianne deals with difficulties by</a:t>
            </a:r>
            <a:r>
              <a:rPr lang="it-IT" dirty="0"/>
              <a:t> </a:t>
            </a:r>
            <a:r>
              <a:rPr lang="en-US" dirty="0"/>
              <a:t>taking distance from everybody </a:t>
            </a:r>
            <a:r>
              <a:rPr lang="it-IT" dirty="0"/>
              <a:t>a</a:t>
            </a:r>
            <a:r>
              <a:rPr lang="en-US" dirty="0" err="1"/>
              <a:t>nd</a:t>
            </a:r>
            <a:r>
              <a:rPr lang="en-US" dirty="0"/>
              <a:t>  everything  </a:t>
            </a:r>
          </a:p>
        </p:txBody>
      </p:sp>
    </p:spTree>
    <p:extLst>
      <p:ext uri="{BB962C8B-B14F-4D97-AF65-F5344CB8AC3E}">
        <p14:creationId xmlns:p14="http://schemas.microsoft.com/office/powerpoint/2010/main" val="2425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0BCE0-19A0-45AF-894D-CD2C29CC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months later (July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4C08B5-1AA4-430C-8DE4-D5F126767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To</a:t>
            </a:r>
            <a:r>
              <a:rPr lang="it-IT" dirty="0"/>
              <a:t> </a:t>
            </a:r>
            <a:r>
              <a:rPr lang="en-US" dirty="0"/>
              <a:t>tease the reader's mind through putting all the characters together in one place waiting for something to happen </a:t>
            </a:r>
            <a:endParaRPr lang="it-IT" dirty="0"/>
          </a:p>
          <a:p>
            <a:pPr>
              <a:lnSpc>
                <a:spcPct val="250000"/>
              </a:lnSpc>
            </a:pPr>
            <a:r>
              <a:rPr lang="en-US" dirty="0"/>
              <a:t>To show </a:t>
            </a:r>
            <a:r>
              <a:rPr lang="it-IT" dirty="0" err="1"/>
              <a:t>Connell’s</a:t>
            </a:r>
            <a:r>
              <a:rPr lang="en-US" dirty="0"/>
              <a:t> growth 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676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28B0B1-6BE7-4F0C-AB3F-384CD8E1B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months later (December 2013)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D2A3D8-CB96-43B6-AE1B-542213B2A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show how the theme of violins follows Marianne wherever she goes </a:t>
            </a:r>
            <a:r>
              <a:rPr lang="it-IT" dirty="0"/>
              <a:t>due </a:t>
            </a:r>
            <a:r>
              <a:rPr lang="en-US" dirty="0"/>
              <a:t>to her childhood </a:t>
            </a:r>
          </a:p>
          <a:p>
            <a:pPr>
              <a:lnSpc>
                <a:spcPct val="150000"/>
              </a:lnSpc>
            </a:pPr>
            <a:r>
              <a:rPr lang="en-US" dirty="0"/>
              <a:t>To introduce a new secondary character </a:t>
            </a:r>
            <a:r>
              <a:rPr lang="it-IT" dirty="0"/>
              <a:t>(Lukas)</a:t>
            </a:r>
          </a:p>
          <a:p>
            <a:pPr>
              <a:lnSpc>
                <a:spcPct val="150000"/>
              </a:lnSpc>
            </a:pPr>
            <a:r>
              <a:rPr lang="en-US" dirty="0"/>
              <a:t>Mar</a:t>
            </a:r>
            <a:r>
              <a:rPr lang="it-IT" dirty="0" err="1"/>
              <a:t>ia</a:t>
            </a:r>
            <a:r>
              <a:rPr lang="en-US" dirty="0"/>
              <a:t>n</a:t>
            </a:r>
            <a:r>
              <a:rPr lang="it-IT" dirty="0"/>
              <a:t>ne</a:t>
            </a:r>
            <a:r>
              <a:rPr lang="en-US" dirty="0"/>
              <a:t>'s inner thoughts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Marianne's disorientation </a:t>
            </a:r>
          </a:p>
          <a:p>
            <a:pPr>
              <a:lnSpc>
                <a:spcPct val="150000"/>
              </a:lnSpc>
            </a:pPr>
            <a:r>
              <a:rPr lang="en-US" dirty="0"/>
              <a:t>To compare Sweden‘s weather and culture to Marianne’s emotions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6974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1EAF86-4DE8-4112-9A01-E4FBB194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months later (Mach 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AA5024-F91B-4207-8816-ADC08C75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To show Connors growth and new awareness in trying to get help </a:t>
            </a:r>
          </a:p>
          <a:p>
            <a:pPr>
              <a:lnSpc>
                <a:spcPct val="250000"/>
              </a:lnSpc>
            </a:pPr>
            <a:r>
              <a:rPr lang="en-US" dirty="0"/>
              <a:t>To show how Moran will always have it rather than roll in Connell’s life </a:t>
            </a:r>
          </a:p>
          <a:p>
            <a:pPr>
              <a:lnSpc>
                <a:spcPct val="250000"/>
              </a:lnSpc>
            </a:pPr>
            <a:r>
              <a:rPr lang="en-US" dirty="0"/>
              <a:t>To fuse past, present and future (memories, the instantaneous moment and expectations)</a:t>
            </a:r>
          </a:p>
        </p:txBody>
      </p:sp>
    </p:spTree>
    <p:extLst>
      <p:ext uri="{BB962C8B-B14F-4D97-AF65-F5344CB8AC3E}">
        <p14:creationId xmlns:p14="http://schemas.microsoft.com/office/powerpoint/2010/main" val="97945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D749C-1900-4D48-A199-F1C2FDBC1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months later (July 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BB6D7A-CBA5-423A-8F81-8AAA4D46D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it-IT" dirty="0"/>
              <a:t>T</a:t>
            </a:r>
            <a:r>
              <a:rPr lang="en-US" dirty="0"/>
              <a:t>o show how different men and women are from each other</a:t>
            </a:r>
            <a:r>
              <a:rPr lang="it-IT" dirty="0"/>
              <a:t>s</a:t>
            </a:r>
          </a:p>
          <a:p>
            <a:pPr>
              <a:lnSpc>
                <a:spcPct val="300000"/>
              </a:lnSpc>
            </a:pPr>
            <a:r>
              <a:rPr lang="it-IT" dirty="0" err="1"/>
              <a:t>Connell</a:t>
            </a:r>
            <a:r>
              <a:rPr lang="en-US" dirty="0"/>
              <a:t> an</a:t>
            </a:r>
            <a:r>
              <a:rPr lang="it-IT" dirty="0"/>
              <a:t>d </a:t>
            </a:r>
            <a:r>
              <a:rPr lang="it-IT" dirty="0" err="1"/>
              <a:t>Marianne’s</a:t>
            </a:r>
            <a:r>
              <a:rPr lang="en-US" dirty="0"/>
              <a:t> relationship </a:t>
            </a:r>
            <a:r>
              <a:rPr lang="en-US" dirty="0" err="1"/>
              <a:t>overcomed</a:t>
            </a:r>
            <a:r>
              <a:rPr lang="en-US" dirty="0"/>
              <a:t> all the </a:t>
            </a:r>
            <a:r>
              <a:rPr lang="it-IT" dirty="0" err="1"/>
              <a:t>barrier</a:t>
            </a:r>
            <a:r>
              <a:rPr lang="en-US" dirty="0"/>
              <a:t>s</a:t>
            </a:r>
          </a:p>
          <a:p>
            <a:pPr>
              <a:lnSpc>
                <a:spcPct val="300000"/>
              </a:lnSpc>
            </a:pPr>
            <a:r>
              <a:rPr lang="en-US" dirty="0"/>
              <a:t>To underlying once more how domestic violence affected Marianne's life </a:t>
            </a:r>
          </a:p>
        </p:txBody>
      </p:sp>
    </p:spTree>
    <p:extLst>
      <p:ext uri="{BB962C8B-B14F-4D97-AF65-F5344CB8AC3E}">
        <p14:creationId xmlns:p14="http://schemas.microsoft.com/office/powerpoint/2010/main" val="213930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37D0D-453C-4A6E-A78F-DAC198E8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minutes later (July 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A53C76-7938-4DE7-B6C1-8EBEAAC3B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US" dirty="0"/>
              <a:t>To underline the consequences family can bring</a:t>
            </a:r>
          </a:p>
          <a:p>
            <a:pPr>
              <a:lnSpc>
                <a:spcPct val="300000"/>
              </a:lnSpc>
            </a:pPr>
            <a:r>
              <a:rPr lang="en-US" dirty="0"/>
              <a:t>To underlying the importance of the way family members </a:t>
            </a:r>
            <a:r>
              <a:rPr lang="en-US" dirty="0" err="1"/>
              <a:t>relat</a:t>
            </a:r>
            <a:r>
              <a:rPr lang="en-US" dirty="0"/>
              <a:t> to each others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788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11E98-6EDE-414F-823D-FA8C12931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months later (February 2015)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237479-20A6-469F-83FD-3C95D21CC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it-IT" dirty="0"/>
              <a:t>Marianne and </a:t>
            </a:r>
            <a:r>
              <a:rPr lang="it-IT" dirty="0" err="1"/>
              <a:t>Connell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a </a:t>
            </a:r>
            <a:r>
              <a:rPr lang="it-IT" dirty="0" err="1"/>
              <a:t>temporary</a:t>
            </a:r>
            <a:r>
              <a:rPr lang="it-IT" dirty="0"/>
              <a:t> </a:t>
            </a:r>
            <a:r>
              <a:rPr lang="it-IT" dirty="0" err="1"/>
              <a:t>stability</a:t>
            </a:r>
            <a:endParaRPr lang="it-IT" dirty="0"/>
          </a:p>
          <a:p>
            <a:pPr>
              <a:lnSpc>
                <a:spcPct val="250000"/>
              </a:lnSpc>
            </a:pPr>
            <a:r>
              <a:rPr lang="it-IT" dirty="0"/>
              <a:t>To show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rlatioship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unstable</a:t>
            </a:r>
            <a:r>
              <a:rPr lang="it-IT" dirty="0"/>
              <a:t> </a:t>
            </a:r>
            <a:r>
              <a:rPr lang="it-IT" dirty="0" err="1"/>
              <a:t>since</a:t>
            </a:r>
            <a:r>
              <a:rPr lang="it-IT" dirty="0"/>
              <a:t> the </a:t>
            </a:r>
            <a:r>
              <a:rPr lang="it-IT" dirty="0" err="1"/>
              <a:t>beginnin</a:t>
            </a:r>
            <a:endParaRPr lang="it-IT" dirty="0"/>
          </a:p>
          <a:p>
            <a:pPr>
              <a:lnSpc>
                <a:spcPct val="250000"/>
              </a:lnSpc>
            </a:pPr>
            <a:r>
              <a:rPr lang="it-IT" dirty="0"/>
              <a:t>To </a:t>
            </a:r>
            <a:r>
              <a:rPr lang="it-IT" dirty="0" err="1"/>
              <a:t>give</a:t>
            </a:r>
            <a:r>
              <a:rPr lang="it-IT" dirty="0"/>
              <a:t> the reader </a:t>
            </a:r>
            <a:r>
              <a:rPr lang="it-IT" dirty="0" err="1"/>
              <a:t>th</a:t>
            </a:r>
            <a:r>
              <a:rPr lang="it-IT" dirty="0"/>
              <a:t> </a:t>
            </a:r>
            <a:r>
              <a:rPr lang="it-IT" dirty="0" err="1"/>
              <a:t>opportunity</a:t>
            </a:r>
            <a:r>
              <a:rPr lang="it-IT" dirty="0"/>
              <a:t> to </a:t>
            </a:r>
            <a:r>
              <a:rPr lang="it-IT" dirty="0" err="1"/>
              <a:t>choose</a:t>
            </a:r>
            <a:r>
              <a:rPr lang="it-IT" dirty="0"/>
              <a:t> </a:t>
            </a:r>
            <a:r>
              <a:rPr lang="it-IT" dirty="0" err="1"/>
              <a:t>his</a:t>
            </a:r>
            <a:r>
              <a:rPr lang="it-IT" dirty="0"/>
              <a:t>/</a:t>
            </a:r>
            <a:r>
              <a:rPr lang="it-IT" dirty="0" err="1"/>
              <a:t>her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the end</a:t>
            </a:r>
          </a:p>
          <a:p>
            <a:pPr>
              <a:lnSpc>
                <a:spcPct val="250000"/>
              </a:lnSpc>
            </a:pPr>
            <a:r>
              <a:rPr lang="it-IT" dirty="0"/>
              <a:t>To make the reader </a:t>
            </a:r>
            <a:r>
              <a:rPr lang="it-IT" dirty="0" err="1"/>
              <a:t>understand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ever</a:t>
            </a:r>
            <a:r>
              <a:rPr lang="it-IT" dirty="0"/>
              <a:t> be </a:t>
            </a:r>
            <a:r>
              <a:rPr lang="it-IT" dirty="0" err="1"/>
              <a:t>stable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014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1F2316-6CEA-42CE-BD7A-65E7888E9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January</a:t>
            </a:r>
            <a:r>
              <a:rPr lang="it-IT" dirty="0"/>
              <a:t> 2011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6E72E6-B8A7-4841-AEF8-90955F397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30303"/>
          </a:xfrm>
        </p:spPr>
        <p:txBody>
          <a:bodyPr>
            <a:normAutofit/>
          </a:bodyPr>
          <a:lstStyle/>
          <a:p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 settings the </a:t>
            </a:r>
            <a:r>
              <a:rPr lang="it-IT" dirty="0" err="1"/>
              <a:t>novel</a:t>
            </a:r>
            <a:r>
              <a:rPr lang="it-IT" dirty="0"/>
              <a:t> takes place in the first part</a:t>
            </a:r>
          </a:p>
          <a:p>
            <a:pPr>
              <a:lnSpc>
                <a:spcPct val="150000"/>
              </a:lnSpc>
            </a:pPr>
            <a:r>
              <a:rPr lang="en-US" dirty="0"/>
              <a:t>Overall view of the two main characters of the novel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Presentation of a secondary character who influences a lot one of the two protagonists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Description o</a:t>
            </a:r>
            <a:r>
              <a:rPr lang="it-IT" dirty="0"/>
              <a:t>f </a:t>
            </a:r>
            <a:r>
              <a:rPr lang="it-IT" dirty="0" err="1"/>
              <a:t>Connell</a:t>
            </a:r>
            <a:r>
              <a:rPr lang="it-IT" dirty="0"/>
              <a:t> and </a:t>
            </a:r>
            <a:r>
              <a:rPr lang="it-IT" dirty="0" err="1"/>
              <a:t>Marianne’s</a:t>
            </a:r>
            <a:r>
              <a:rPr lang="it-IT" dirty="0"/>
              <a:t> social and </a:t>
            </a:r>
            <a:r>
              <a:rPr lang="it-IT" dirty="0" err="1"/>
              <a:t>economic</a:t>
            </a:r>
            <a:r>
              <a:rPr lang="it-IT" dirty="0"/>
              <a:t> status</a:t>
            </a:r>
          </a:p>
          <a:p>
            <a:pPr>
              <a:lnSpc>
                <a:spcPct val="150000"/>
              </a:lnSpc>
            </a:pPr>
            <a:r>
              <a:rPr lang="en-US" dirty="0"/>
              <a:t>To make the </a:t>
            </a:r>
            <a:r>
              <a:rPr lang="en-US" dirty="0" err="1"/>
              <a:t>reade</a:t>
            </a:r>
            <a:r>
              <a:rPr lang="it-IT" dirty="0"/>
              <a:t>r </a:t>
            </a:r>
            <a:r>
              <a:rPr lang="en-US" dirty="0"/>
              <a:t>comfortable in the reading of the novel</a:t>
            </a:r>
          </a:p>
          <a:p>
            <a:pPr>
              <a:lnSpc>
                <a:spcPct val="150000"/>
              </a:lnSpc>
            </a:pPr>
            <a:r>
              <a:rPr lang="en-US" dirty="0"/>
              <a:t>Technique of telling and showing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488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4A294-0DA5-4963-8A13-6BEFBB9E4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Stylistic</a:t>
            </a:r>
            <a:r>
              <a:rPr lang="it-IT" dirty="0"/>
              <a:t> devices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FBF2C2-DBD6-45CA-B042-B50FADE1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dirty="0"/>
              <a:t>Telling and </a:t>
            </a:r>
            <a:r>
              <a:rPr lang="it-IT" dirty="0" err="1"/>
              <a:t>showing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Shift of point of </a:t>
            </a:r>
            <a:r>
              <a:rPr lang="it-IT" dirty="0" err="1"/>
              <a:t>view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characters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err="1"/>
              <a:t>Invisible</a:t>
            </a:r>
            <a:r>
              <a:rPr lang="it-IT" dirty="0"/>
              <a:t> </a:t>
            </a:r>
            <a:r>
              <a:rPr lang="it-IT" dirty="0" err="1"/>
              <a:t>author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Body </a:t>
            </a:r>
            <a:r>
              <a:rPr lang="it-IT" dirty="0" err="1"/>
              <a:t>language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/>
              <a:t>Inner </a:t>
            </a:r>
            <a:r>
              <a:rPr lang="it-IT" dirty="0" err="1"/>
              <a:t>thoughts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it-IT" dirty="0" err="1"/>
              <a:t>Comparison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people or a </a:t>
            </a:r>
            <a:r>
              <a:rPr lang="it-IT" dirty="0" err="1"/>
              <a:t>person</a:t>
            </a:r>
            <a:r>
              <a:rPr lang="it-IT" dirty="0"/>
              <a:t> and the </a:t>
            </a:r>
            <a:r>
              <a:rPr lang="it-IT" dirty="0" err="1"/>
              <a:t>weather</a:t>
            </a:r>
            <a:r>
              <a:rPr lang="it-IT" dirty="0"/>
              <a:t>/culture/</a:t>
            </a:r>
            <a:r>
              <a:rPr lang="it-IT" dirty="0" err="1"/>
              <a:t>object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308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C5C9C-24EB-40A5-8AA2-ADF33244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weeks later (February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7F9DE6-7826-440F-B836-B62F6F3D9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71053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Presentation of a secondary character </a:t>
            </a:r>
            <a:r>
              <a:rPr lang="it-IT" dirty="0"/>
              <a:t>(Alan)</a:t>
            </a:r>
          </a:p>
          <a:p>
            <a:pPr>
              <a:lnSpc>
                <a:spcPct val="160000"/>
              </a:lnSpc>
            </a:pPr>
            <a:r>
              <a:rPr lang="en-US" dirty="0"/>
              <a:t>To make the reader curious to learn more about the</a:t>
            </a:r>
            <a:r>
              <a:rPr lang="it-IT" dirty="0"/>
              <a:t> </a:t>
            </a:r>
            <a:r>
              <a:rPr lang="en-US" dirty="0"/>
              <a:t>future relationship between Marianne and Connell</a:t>
            </a:r>
            <a:endParaRPr lang="it-IT" dirty="0"/>
          </a:p>
          <a:p>
            <a:pPr>
              <a:lnSpc>
                <a:spcPct val="160000"/>
              </a:lnSpc>
            </a:pPr>
            <a:r>
              <a:rPr lang="en-US" dirty="0"/>
              <a:t>To introduce the theme of domestic violence</a:t>
            </a:r>
            <a:endParaRPr lang="it-IT" dirty="0"/>
          </a:p>
          <a:p>
            <a:pPr>
              <a:lnSpc>
                <a:spcPct val="160000"/>
              </a:lnSpc>
            </a:pPr>
            <a:r>
              <a:rPr lang="it-IT" dirty="0"/>
              <a:t>To take </a:t>
            </a:r>
            <a:r>
              <a:rPr lang="en-US" dirty="0"/>
              <a:t>distance from what is thought is right </a:t>
            </a:r>
            <a:r>
              <a:rPr lang="it-IT" dirty="0"/>
              <a:t>(</a:t>
            </a:r>
            <a:r>
              <a:rPr lang="it-IT" dirty="0" err="1"/>
              <a:t>strict</a:t>
            </a:r>
            <a:r>
              <a:rPr lang="it-IT" dirty="0"/>
              <a:t> </a:t>
            </a:r>
            <a:r>
              <a:rPr lang="en-US" dirty="0"/>
              <a:t>school’s rules</a:t>
            </a:r>
            <a:r>
              <a:rPr lang="it-IT" dirty="0"/>
              <a:t>) </a:t>
            </a:r>
            <a:r>
              <a:rPr lang="it-IT" dirty="0">
                <a:sym typeface="Wingdings" panose="05000000000000000000" pitchFamily="2" charset="2"/>
              </a:rPr>
              <a:t> «</a:t>
            </a:r>
            <a:r>
              <a:rPr lang="it-IT" dirty="0" err="1">
                <a:sym typeface="Wingdings" panose="05000000000000000000" pitchFamily="2" charset="2"/>
              </a:rPr>
              <a:t>questioning</a:t>
            </a:r>
            <a:r>
              <a:rPr lang="it-IT" dirty="0">
                <a:sym typeface="Wingdings" panose="05000000000000000000" pitchFamily="2" charset="2"/>
              </a:rPr>
              <a:t> of </a:t>
            </a:r>
            <a:r>
              <a:rPr lang="it-IT" dirty="0" err="1">
                <a:sym typeface="Wingdings" panose="05000000000000000000" pitchFamily="2" charset="2"/>
              </a:rPr>
              <a:t>grand</a:t>
            </a:r>
            <a:r>
              <a:rPr lang="it-IT" dirty="0">
                <a:sym typeface="Wingdings" panose="05000000000000000000" pitchFamily="2" charset="2"/>
              </a:rPr>
              <a:t> </a:t>
            </a:r>
            <a:r>
              <a:rPr lang="it-IT" dirty="0" err="1">
                <a:sym typeface="Wingdings" panose="05000000000000000000" pitchFamily="2" charset="2"/>
              </a:rPr>
              <a:t>narratives</a:t>
            </a:r>
            <a:r>
              <a:rPr lang="it-IT" dirty="0">
                <a:sym typeface="Wingdings" panose="05000000000000000000" pitchFamily="2" charset="2"/>
              </a:rPr>
              <a:t>»</a:t>
            </a:r>
            <a:endParaRPr lang="it-IT" dirty="0"/>
          </a:p>
          <a:p>
            <a:pPr>
              <a:lnSpc>
                <a:spcPct val="160000"/>
              </a:lnSpc>
            </a:pPr>
            <a:r>
              <a:rPr lang="en-US" dirty="0"/>
              <a:t>Inner thoughts</a:t>
            </a:r>
          </a:p>
        </p:txBody>
      </p:sp>
    </p:spTree>
    <p:extLst>
      <p:ext uri="{BB962C8B-B14F-4D97-AF65-F5344CB8AC3E}">
        <p14:creationId xmlns:p14="http://schemas.microsoft.com/office/powerpoint/2010/main" val="416552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D3339C-A36F-419D-903C-6EBFFBEE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month later (March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08DEAC-54A5-4E3F-B620-A404DAD5B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/>
              <a:t>To weight people</a:t>
            </a:r>
            <a:r>
              <a:rPr lang="it-IT" dirty="0"/>
              <a:t>’</a:t>
            </a:r>
            <a:r>
              <a:rPr lang="en-US" dirty="0"/>
              <a:t>s opinions</a:t>
            </a:r>
          </a:p>
          <a:p>
            <a:pPr>
              <a:lnSpc>
                <a:spcPct val="250000"/>
              </a:lnSpc>
            </a:pPr>
            <a:r>
              <a:rPr lang="en-US" dirty="0"/>
              <a:t>Presence of the lost of faith in Connell’s mind about his future and his identity </a:t>
            </a:r>
          </a:p>
          <a:p>
            <a:pPr>
              <a:lnSpc>
                <a:spcPct val="250000"/>
              </a:lnSpc>
            </a:pPr>
            <a:r>
              <a:rPr lang="en-US" dirty="0"/>
              <a:t>To understand the consequences of prejudice on people’s lives</a:t>
            </a:r>
          </a:p>
          <a:p>
            <a:pPr>
              <a:lnSpc>
                <a:spcPct val="250000"/>
              </a:lnSpc>
            </a:pPr>
            <a:r>
              <a:rPr lang="en-US" dirty="0"/>
              <a:t>To </a:t>
            </a:r>
            <a:r>
              <a:rPr lang="en-US" dirty="0" err="1"/>
              <a:t>sympathiz</a:t>
            </a:r>
            <a:r>
              <a:rPr lang="it-IT" dirty="0"/>
              <a:t>e </a:t>
            </a:r>
            <a:r>
              <a:rPr lang="en-US" dirty="0"/>
              <a:t>with Connell’s character through his insecurity and interior conflict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25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99D96-AD30-43BD-9B4F-7C8EB7BC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weeks later (April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5D109E-E9D6-472F-92FB-F1A368A3F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introduce Marianne into high school hierarchy to see how she reacts or might change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introduce the theme of bulling</a:t>
            </a:r>
          </a:p>
          <a:p>
            <a:pPr>
              <a:lnSpc>
                <a:spcPct val="150000"/>
              </a:lnSpc>
            </a:pPr>
            <a:r>
              <a:rPr lang="en-US" dirty="0"/>
              <a:t>To develop the theme of</a:t>
            </a:r>
            <a:r>
              <a:rPr lang="it-IT" dirty="0"/>
              <a:t> </a:t>
            </a:r>
            <a:r>
              <a:rPr lang="en-US" dirty="0"/>
              <a:t>physical and psychological violence at a deeper level </a:t>
            </a:r>
          </a:p>
          <a:p>
            <a:pPr>
              <a:lnSpc>
                <a:spcPct val="150000"/>
              </a:lnSpc>
            </a:pPr>
            <a:r>
              <a:rPr lang="en-US" dirty="0"/>
              <a:t>To give hope to the two protagonists’ relationship through Connell’s intervention in helping Marianne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6406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471D05-85E4-4526-A318-948083219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days later (April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379712-423E-4698-B517-1444396A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169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To see clearly the breakdown between high and low cultural forms through the description of the multiple differences of status between the two protagonists’ families</a:t>
            </a:r>
          </a:p>
          <a:p>
            <a:pPr>
              <a:lnSpc>
                <a:spcPct val="150000"/>
              </a:lnSpc>
            </a:pPr>
            <a:r>
              <a:rPr lang="en-US" dirty="0"/>
              <a:t>Connell’s disorientation (his feeling for Marianne)</a:t>
            </a:r>
          </a:p>
          <a:p>
            <a:pPr>
              <a:lnSpc>
                <a:spcPct val="150000"/>
              </a:lnSpc>
            </a:pPr>
            <a:r>
              <a:rPr lang="en-US" dirty="0"/>
              <a:t>To show how prejudice</a:t>
            </a:r>
            <a:r>
              <a:rPr lang="it-IT" dirty="0"/>
              <a:t>s </a:t>
            </a:r>
            <a:r>
              <a:rPr lang="en-US" dirty="0"/>
              <a:t>determine people</a:t>
            </a:r>
            <a:r>
              <a:rPr lang="it-IT" dirty="0"/>
              <a:t>’</a:t>
            </a:r>
            <a:r>
              <a:rPr lang="en-US" dirty="0"/>
              <a:t>s action</a:t>
            </a:r>
            <a:r>
              <a:rPr lang="it-IT" dirty="0"/>
              <a:t>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Body language </a:t>
            </a:r>
          </a:p>
          <a:p>
            <a:pPr>
              <a:lnSpc>
                <a:spcPct val="150000"/>
              </a:lnSpc>
            </a:pPr>
            <a:r>
              <a:rPr lang="en-US" dirty="0"/>
              <a:t>Technique of telling and showing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5515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A0DCC-18D9-4F9E-8F86-1C5D9C41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months later (August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E733E1-385B-4F52-9611-54A77555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To underline the roles of two secondary characters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show how fears could guide people </a:t>
            </a:r>
          </a:p>
          <a:p>
            <a:pPr>
              <a:lnSpc>
                <a:spcPct val="150000"/>
              </a:lnSpc>
            </a:pPr>
            <a:r>
              <a:rPr lang="en-US" dirty="0"/>
              <a:t>To test the two protagonists to see if their relationship could change after </a:t>
            </a:r>
            <a:r>
              <a:rPr lang="it-IT" dirty="0"/>
              <a:t>a break</a:t>
            </a:r>
          </a:p>
          <a:p>
            <a:pPr>
              <a:lnSpc>
                <a:spcPct val="150000"/>
              </a:lnSpc>
            </a:pPr>
            <a:r>
              <a:rPr lang="en-US" dirty="0"/>
              <a:t>To make the reader curious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To show another side of Connell’s personality </a:t>
            </a:r>
            <a:endParaRPr lang="it-IT" dirty="0"/>
          </a:p>
          <a:p>
            <a:pPr>
              <a:lnSpc>
                <a:spcPct val="150000"/>
              </a:lnSpc>
            </a:pPr>
            <a:r>
              <a:rPr lang="en-US" dirty="0"/>
              <a:t>Technique of telling and showing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6078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295B2-6318-4382-8A3B-E5B9A0FF8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months later (November 2011)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0C4973-2E2A-4344-9FB9-660E7E38A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To reunite Marianne and Connell to see what their reactions would have been like after their situations completely turned up-side-down </a:t>
            </a:r>
            <a:endParaRPr lang="it-IT" dirty="0"/>
          </a:p>
          <a:p>
            <a:pPr>
              <a:lnSpc>
                <a:spcPct val="200000"/>
              </a:lnSpc>
            </a:pPr>
            <a:r>
              <a:rPr lang="en-US" dirty="0"/>
              <a:t>To use irony to escape embarrassment and for an excuse to find out something</a:t>
            </a:r>
          </a:p>
          <a:p>
            <a:pPr>
              <a:lnSpc>
                <a:spcPct val="200000"/>
              </a:lnSpc>
            </a:pPr>
            <a:r>
              <a:rPr lang="en-US" dirty="0"/>
              <a:t>To keep up the reader's attention and curiosity</a:t>
            </a:r>
            <a:endParaRPr lang="it-IT" dirty="0"/>
          </a:p>
          <a:p>
            <a:pPr>
              <a:lnSpc>
                <a:spcPct val="200000"/>
              </a:lnSpc>
            </a:pPr>
            <a:r>
              <a:rPr lang="en-US" dirty="0"/>
              <a:t>To make the reader understand how important their relationship was for Connell </a:t>
            </a:r>
          </a:p>
        </p:txBody>
      </p:sp>
    </p:spTree>
    <p:extLst>
      <p:ext uri="{BB962C8B-B14F-4D97-AF65-F5344CB8AC3E}">
        <p14:creationId xmlns:p14="http://schemas.microsoft.com/office/powerpoint/2010/main" val="92881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DBDCAE-E4B3-43D6-AE21-CD5C55BF7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months later (February 2012)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495424-5068-40C9-84CF-4CE488EB8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To introduce two new characters</a:t>
            </a:r>
            <a:endParaRPr lang="it-IT" dirty="0"/>
          </a:p>
          <a:p>
            <a:pPr>
              <a:lnSpc>
                <a:spcPct val="200000"/>
              </a:lnSpc>
            </a:pPr>
            <a:r>
              <a:rPr lang="en-US" dirty="0"/>
              <a:t>To understand more about Marianne’s character through a comparison between her and her friends </a:t>
            </a:r>
            <a:endParaRPr lang="it-IT" dirty="0"/>
          </a:p>
          <a:p>
            <a:pPr>
              <a:lnSpc>
                <a:spcPct val="200000"/>
              </a:lnSpc>
            </a:pPr>
            <a:r>
              <a:rPr lang="en-US" dirty="0"/>
              <a:t>To a better understanding of how Marianne fits in at college </a:t>
            </a:r>
            <a:endParaRPr lang="it-IT" dirty="0"/>
          </a:p>
          <a:p>
            <a:pPr>
              <a:lnSpc>
                <a:spcPct val="200000"/>
              </a:lnSpc>
            </a:pPr>
            <a:r>
              <a:rPr lang="it-IT" dirty="0"/>
              <a:t>To </a:t>
            </a:r>
            <a:r>
              <a:rPr lang="it-IT" dirty="0" err="1"/>
              <a:t>clarify</a:t>
            </a:r>
            <a:r>
              <a:rPr lang="it-IT" dirty="0"/>
              <a:t> </a:t>
            </a:r>
            <a:r>
              <a:rPr lang="it-IT" dirty="0" err="1"/>
              <a:t>Connell’s</a:t>
            </a:r>
            <a:r>
              <a:rPr lang="it-IT" dirty="0"/>
              <a:t> </a:t>
            </a:r>
            <a:r>
              <a:rPr lang="it-IT" dirty="0" err="1"/>
              <a:t>intentions</a:t>
            </a:r>
            <a:r>
              <a:rPr lang="it-IT" dirty="0"/>
              <a:t> the </a:t>
            </a:r>
            <a:r>
              <a:rPr lang="it-IT" dirty="0" err="1"/>
              <a:t>previous</a:t>
            </a:r>
            <a:r>
              <a:rPr lang="it-IT" dirty="0"/>
              <a:t> </a:t>
            </a:r>
            <a:r>
              <a:rPr lang="it-IT" dirty="0" err="1"/>
              <a:t>summer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14448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880</TotalTime>
  <Words>1001</Words>
  <Application>Microsoft Office PowerPoint</Application>
  <PresentationFormat>Widescreen</PresentationFormat>
  <Paragraphs>102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Franklin Gothic Book</vt:lpstr>
      <vt:lpstr>Ritaglio</vt:lpstr>
      <vt:lpstr>Normal people by sally rooney</vt:lpstr>
      <vt:lpstr>January 2011</vt:lpstr>
      <vt:lpstr>Three weeks later (February 2011)</vt:lpstr>
      <vt:lpstr>One month later (March 2011)</vt:lpstr>
      <vt:lpstr>Six weeks later (April 2011)</vt:lpstr>
      <vt:lpstr>Two days later (April 2011)</vt:lpstr>
      <vt:lpstr>Four months later (August 2011)</vt:lpstr>
      <vt:lpstr>Three months later (November 2011)</vt:lpstr>
      <vt:lpstr>Three months later (February 2012)</vt:lpstr>
      <vt:lpstr>Two months later (April 2012)</vt:lpstr>
      <vt:lpstr>Three months later (July 2012)</vt:lpstr>
      <vt:lpstr>Six weeks later (September 2012)</vt:lpstr>
      <vt:lpstr>Four months later (January 2013)</vt:lpstr>
      <vt:lpstr>Six months later (July 2013)</vt:lpstr>
      <vt:lpstr>Five months later (December 2013)</vt:lpstr>
      <vt:lpstr>Three months later (Mach 2014)</vt:lpstr>
      <vt:lpstr>Four months later (July 2014)</vt:lpstr>
      <vt:lpstr>Five minutes later (July 2014)</vt:lpstr>
      <vt:lpstr>Seven months later (February 2015)</vt:lpstr>
      <vt:lpstr>Stylistic devices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 people by sally rooney</dc:title>
  <dc:creator>Chiara De Simone</dc:creator>
  <cp:lastModifiedBy>Chiara De Simone</cp:lastModifiedBy>
  <cp:revision>15</cp:revision>
  <dcterms:created xsi:type="dcterms:W3CDTF">2020-01-07T15:18:10Z</dcterms:created>
  <dcterms:modified xsi:type="dcterms:W3CDTF">2020-01-08T05:58:40Z</dcterms:modified>
</cp:coreProperties>
</file>