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tableStyles" Target="tableStyle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3" Type="http://schemas.microsoft.com/office/2007/relationships/hdphoto" Target="../media/hdphoto2.wdp" /><Relationship Id="rId2" Type="http://schemas.openxmlformats.org/officeDocument/2006/relationships/image" Target="../media/image4.png" /><Relationship Id="rId1" Type="http://schemas.openxmlformats.org/officeDocument/2006/relationships/slideMaster" Target="../slideMasters/slideMaster1.xml" /><Relationship Id="rId5" Type="http://schemas.microsoft.com/office/2007/relationships/hdphoto" Target="../media/hdphoto1.wdp" /><Relationship Id="rId4" Type="http://schemas.openxmlformats.org/officeDocument/2006/relationships/image" Target="../media/image3.png"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3" Type="http://schemas.microsoft.com/office/2007/relationships/hdphoto" Target="../media/hdphoto2.wdp" /><Relationship Id="rId2" Type="http://schemas.openxmlformats.org/officeDocument/2006/relationships/image" Target="../media/image4.png" /><Relationship Id="rId1" Type="http://schemas.openxmlformats.org/officeDocument/2006/relationships/slideMaster" Target="../slideMasters/slideMaster1.xml" /><Relationship Id="rId5" Type="http://schemas.microsoft.com/office/2007/relationships/hdphoto" Target="../media/hdphoto1.wdp" /><Relationship Id="rId4" Type="http://schemas.openxmlformats.org/officeDocument/2006/relationships/image" Target="../media/image3.png"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3" Type="http://schemas.microsoft.com/office/2007/relationships/hdphoto" Target="../media/hdphoto2.wdp" /><Relationship Id="rId2" Type="http://schemas.openxmlformats.org/officeDocument/2006/relationships/image" Target="../media/image4.png" /><Relationship Id="rId1" Type="http://schemas.openxmlformats.org/officeDocument/2006/relationships/slideMaster" Target="../slideMasters/slideMaster1.xml" /><Relationship Id="rId5" Type="http://schemas.microsoft.com/office/2007/relationships/hdphoto" Target="../media/hdphoto1.wdp" /><Relationship Id="rId4" Type="http://schemas.openxmlformats.org/officeDocument/2006/relationships/image" Target="../media/image2.png" /></Relationships>
</file>

<file path=ppt/slideLayouts/_rels/slideLayout9.xml.rels><?xml version="1.0" encoding="UTF-8" standalone="yes"?>
<Relationships xmlns="http://schemas.openxmlformats.org/package/2006/relationships"><Relationship Id="rId3" Type="http://schemas.microsoft.com/office/2007/relationships/hdphoto" Target="../media/hdphoto2.wdp" /><Relationship Id="rId2" Type="http://schemas.openxmlformats.org/officeDocument/2006/relationships/image" Target="../media/image4.png" /><Relationship Id="rId1" Type="http://schemas.openxmlformats.org/officeDocument/2006/relationships/slideMaster" Target="../slideMasters/slideMaster1.xml" /><Relationship Id="rId5" Type="http://schemas.microsoft.com/office/2007/relationships/hdphoto" Target="../media/hdphoto1.wdp" /><Relationship Id="rId4" Type="http://schemas.openxmlformats.org/officeDocument/2006/relationships/image" Target="../media/image2.png"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1/23/2020</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1/23/2020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1/23/2020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1/23/2020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1/23/2020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a:t>Haga clic para modificar el estilo de título del patrón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DA16AA21-1863-4931-97CB-99D0A168701B}" type="datetimeFigureOut">
              <a:rPr lang="en-US" dirty="0"/>
              <a:t>1/23/2020</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3772C379-9A7C-4C87-A116-CBE9F58B04C5}" type="datetimeFigureOut">
              <a:rPr lang="en-US" dirty="0"/>
              <a:t>1/23/2020</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2.pn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image" Target="../media/image3.png"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microsoft.com/office/2007/relationships/hdphoto" Target="../media/hdphoto1.wdp"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1/23/2020</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CF894A-4272-7748-B8EB-DFC469747D45}"/>
              </a:ext>
            </a:extLst>
          </p:cNvPr>
          <p:cNvSpPr>
            <a:spLocks noGrp="1"/>
          </p:cNvSpPr>
          <p:nvPr>
            <p:ph type="ctrTitle"/>
          </p:nvPr>
        </p:nvSpPr>
        <p:spPr>
          <a:xfrm>
            <a:off x="991121" y="1135339"/>
            <a:ext cx="10088358" cy="3035808"/>
          </a:xfrm>
        </p:spPr>
        <p:txBody>
          <a:bodyPr/>
          <a:lstStyle/>
          <a:p>
            <a:pPr algn="ctr"/>
            <a:r>
              <a:rPr lang="it-IT"/>
              <a:t>THE DEAD</a:t>
            </a:r>
            <a:endParaRPr lang="es-US"/>
          </a:p>
        </p:txBody>
      </p:sp>
      <p:sp>
        <p:nvSpPr>
          <p:cNvPr id="3" name="Subtítulo 2">
            <a:extLst>
              <a:ext uri="{FF2B5EF4-FFF2-40B4-BE49-F238E27FC236}">
                <a16:creationId xmlns:a16="http://schemas.microsoft.com/office/drawing/2014/main" id="{8D9BDF79-5FC2-CE4C-BD2F-FCF3EBF58356}"/>
              </a:ext>
            </a:extLst>
          </p:cNvPr>
          <p:cNvSpPr>
            <a:spLocks noGrp="1"/>
          </p:cNvSpPr>
          <p:nvPr>
            <p:ph type="subTitle" idx="1"/>
          </p:nvPr>
        </p:nvSpPr>
        <p:spPr>
          <a:xfrm>
            <a:off x="991121" y="3429000"/>
            <a:ext cx="10209757" cy="742147"/>
          </a:xfrm>
        </p:spPr>
        <p:txBody>
          <a:bodyPr>
            <a:noAutofit/>
          </a:bodyPr>
          <a:lstStyle/>
          <a:p>
            <a:pPr algn="ctr"/>
            <a:r>
              <a:rPr lang="it-IT" sz="3600"/>
              <a:t>A James Joyce’s short story</a:t>
            </a:r>
            <a:endParaRPr lang="es-US" sz="3600"/>
          </a:p>
        </p:txBody>
      </p:sp>
      <p:sp>
        <p:nvSpPr>
          <p:cNvPr id="4" name="CuadroTexto 3">
            <a:extLst>
              <a:ext uri="{FF2B5EF4-FFF2-40B4-BE49-F238E27FC236}">
                <a16:creationId xmlns:a16="http://schemas.microsoft.com/office/drawing/2014/main" id="{F48DC2D6-DBA1-084C-B530-08BD47719123}"/>
              </a:ext>
            </a:extLst>
          </p:cNvPr>
          <p:cNvSpPr txBox="1"/>
          <p:nvPr/>
        </p:nvSpPr>
        <p:spPr>
          <a:xfrm>
            <a:off x="991121" y="5932466"/>
            <a:ext cx="4167223" cy="532341"/>
          </a:xfrm>
          <a:prstGeom prst="rect">
            <a:avLst/>
          </a:prstGeom>
          <a:noFill/>
        </p:spPr>
        <p:txBody>
          <a:bodyPr wrap="square" rtlCol="0">
            <a:spAutoFit/>
          </a:bodyPr>
          <a:lstStyle/>
          <a:p>
            <a:pPr algn="l"/>
            <a:r>
              <a:rPr lang="it-IT" sz="2800"/>
              <a:t>Giorda Elena, 5LSCA</a:t>
            </a:r>
            <a:endParaRPr lang="es-US" sz="2800"/>
          </a:p>
        </p:txBody>
      </p:sp>
      <p:sp>
        <p:nvSpPr>
          <p:cNvPr id="5" name="CuadroTexto 4">
            <a:extLst>
              <a:ext uri="{FF2B5EF4-FFF2-40B4-BE49-F238E27FC236}">
                <a16:creationId xmlns:a16="http://schemas.microsoft.com/office/drawing/2014/main" id="{ED17E37C-02BD-7F42-86DF-CBC4830A9C68}"/>
              </a:ext>
            </a:extLst>
          </p:cNvPr>
          <p:cNvSpPr txBox="1"/>
          <p:nvPr/>
        </p:nvSpPr>
        <p:spPr>
          <a:xfrm>
            <a:off x="8889176" y="5932466"/>
            <a:ext cx="2615043" cy="523220"/>
          </a:xfrm>
          <a:prstGeom prst="rect">
            <a:avLst/>
          </a:prstGeom>
          <a:noFill/>
        </p:spPr>
        <p:txBody>
          <a:bodyPr wrap="square" rtlCol="0">
            <a:spAutoFit/>
          </a:bodyPr>
          <a:lstStyle/>
          <a:p>
            <a:pPr algn="r"/>
            <a:r>
              <a:rPr lang="it-IT" sz="2800"/>
              <a:t>A.S. 2019/2020</a:t>
            </a:r>
            <a:endParaRPr lang="es-US" sz="2800"/>
          </a:p>
        </p:txBody>
      </p:sp>
    </p:spTree>
    <p:extLst>
      <p:ext uri="{BB962C8B-B14F-4D97-AF65-F5344CB8AC3E}">
        <p14:creationId xmlns:p14="http://schemas.microsoft.com/office/powerpoint/2010/main" val="17423725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F66D3DC-0CCB-564C-B129-627984047DB3}"/>
              </a:ext>
            </a:extLst>
          </p:cNvPr>
          <p:cNvSpPr>
            <a:spLocks noGrp="1"/>
          </p:cNvSpPr>
          <p:nvPr>
            <p:ph type="title"/>
          </p:nvPr>
        </p:nvSpPr>
        <p:spPr/>
        <p:txBody>
          <a:bodyPr/>
          <a:lstStyle/>
          <a:p>
            <a:r>
              <a:rPr lang="it-IT"/>
              <a:t>WHY SHOULD ONE READ IT?</a:t>
            </a:r>
            <a:endParaRPr lang="es-US"/>
          </a:p>
        </p:txBody>
      </p:sp>
      <p:sp>
        <p:nvSpPr>
          <p:cNvPr id="3" name="Marcador de contenido 2">
            <a:extLst>
              <a:ext uri="{FF2B5EF4-FFF2-40B4-BE49-F238E27FC236}">
                <a16:creationId xmlns:a16="http://schemas.microsoft.com/office/drawing/2014/main" id="{50A1052D-860F-C34E-9A3C-983543A36E0B}"/>
              </a:ext>
            </a:extLst>
          </p:cNvPr>
          <p:cNvSpPr>
            <a:spLocks noGrp="1"/>
          </p:cNvSpPr>
          <p:nvPr>
            <p:ph idx="1"/>
          </p:nvPr>
        </p:nvSpPr>
        <p:spPr/>
        <p:txBody>
          <a:bodyPr>
            <a:normAutofit/>
          </a:bodyPr>
          <a:lstStyle/>
          <a:p>
            <a:r>
              <a:rPr lang="es-US" sz="2400"/>
              <a:t>To understand we only have one life and our job</a:t>
            </a:r>
            <a:r>
              <a:rPr lang="en-US" sz="2400"/>
              <a:t> </a:t>
            </a:r>
            <a:r>
              <a:rPr lang="es-US" sz="2400"/>
              <a:t>is to make it worth it by living it and not being dead inside.</a:t>
            </a:r>
          </a:p>
          <a:p>
            <a:r>
              <a:rPr lang="es-US" sz="2400"/>
              <a:t>To learn that even if we continue on with our lives our past will always be a part of it.</a:t>
            </a:r>
          </a:p>
          <a:p>
            <a:r>
              <a:rPr lang="it-IT" sz="2400"/>
              <a:t>To acknowledge that if we are trapped in our own ego we may never be able to define what others around us are experiencing. </a:t>
            </a:r>
          </a:p>
          <a:p>
            <a:endParaRPr lang="es-US" sz="2400"/>
          </a:p>
        </p:txBody>
      </p:sp>
    </p:spTree>
    <p:extLst>
      <p:ext uri="{BB962C8B-B14F-4D97-AF65-F5344CB8AC3E}">
        <p14:creationId xmlns:p14="http://schemas.microsoft.com/office/powerpoint/2010/main" val="2549080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162833-BF5B-9E49-8015-384A85F62298}"/>
              </a:ext>
            </a:extLst>
          </p:cNvPr>
          <p:cNvSpPr>
            <a:spLocks noGrp="1"/>
          </p:cNvSpPr>
          <p:nvPr>
            <p:ph type="title"/>
          </p:nvPr>
        </p:nvSpPr>
        <p:spPr/>
        <p:txBody>
          <a:bodyPr/>
          <a:lstStyle/>
          <a:p>
            <a:r>
              <a:rPr lang="it-IT"/>
              <a:t>TITLE AND STRUCTURE</a:t>
            </a:r>
            <a:endParaRPr lang="es-US"/>
          </a:p>
        </p:txBody>
      </p:sp>
      <p:sp>
        <p:nvSpPr>
          <p:cNvPr id="3" name="Marcador de contenido 2">
            <a:extLst>
              <a:ext uri="{FF2B5EF4-FFF2-40B4-BE49-F238E27FC236}">
                <a16:creationId xmlns:a16="http://schemas.microsoft.com/office/drawing/2014/main" id="{F3F0F628-BFED-1143-A42F-2EAD02F17579}"/>
              </a:ext>
            </a:extLst>
          </p:cNvPr>
          <p:cNvSpPr>
            <a:spLocks noGrp="1"/>
          </p:cNvSpPr>
          <p:nvPr>
            <p:ph idx="1"/>
          </p:nvPr>
        </p:nvSpPr>
        <p:spPr>
          <a:xfrm>
            <a:off x="1069848" y="2093976"/>
            <a:ext cx="10058400" cy="4050792"/>
          </a:xfrm>
        </p:spPr>
        <p:txBody>
          <a:bodyPr>
            <a:normAutofit/>
          </a:bodyPr>
          <a:lstStyle/>
          <a:p>
            <a:r>
              <a:rPr lang="en-US" sz="2400"/>
              <a:t>The title:</a:t>
            </a:r>
            <a:r>
              <a:rPr lang="es-US" sz="2400"/>
              <a:t> the short </a:t>
            </a:r>
            <a:r>
              <a:rPr lang="en-US" sz="2400"/>
              <a:t>story could</a:t>
            </a:r>
            <a:r>
              <a:rPr lang="es-US" sz="2400"/>
              <a:t> be about death</a:t>
            </a:r>
            <a:r>
              <a:rPr lang="en-US" sz="2400"/>
              <a:t>.</a:t>
            </a:r>
            <a:endParaRPr lang="es-US" sz="2400"/>
          </a:p>
          <a:p>
            <a:r>
              <a:rPr lang="en-US" sz="2400"/>
              <a:t>Death:</a:t>
            </a:r>
          </a:p>
          <a:p>
            <a:pPr marL="731520" lvl="1" indent="-457200">
              <a:buFont typeface="+mj-lt"/>
              <a:buAutoNum type="arabicPeriod"/>
            </a:pPr>
            <a:r>
              <a:rPr lang="en-US" sz="2200"/>
              <a:t>both past and present, representing our memories and thoughts. </a:t>
            </a:r>
          </a:p>
          <a:p>
            <a:pPr marL="731520" lvl="1" indent="-457200">
              <a:buFont typeface="+mj-lt"/>
              <a:buAutoNum type="arabicPeriod"/>
            </a:pPr>
            <a:r>
              <a:rPr lang="es-US" sz="2200"/>
              <a:t>not only physical but also spiritual</a:t>
            </a:r>
            <a:r>
              <a:rPr lang="en-US" sz="2200"/>
              <a:t>.</a:t>
            </a:r>
            <a:endParaRPr lang="es-US" sz="2200"/>
          </a:p>
          <a:p>
            <a:r>
              <a:rPr lang="en-US" sz="2400"/>
              <a:t>Structure: </a:t>
            </a:r>
            <a:r>
              <a:rPr lang="it-IT" sz="2400"/>
              <a:t>not divided </a:t>
            </a:r>
            <a:r>
              <a:rPr lang="es-US" sz="2400"/>
              <a:t>into</a:t>
            </a:r>
            <a:r>
              <a:rPr lang="it-IT" sz="2400"/>
              <a:t> chapters, but it is structured </a:t>
            </a:r>
            <a:r>
              <a:rPr lang="es-US" sz="2400"/>
              <a:t>in paragraphs.</a:t>
            </a:r>
            <a:endParaRPr lang="it-IT" sz="2400"/>
          </a:p>
        </p:txBody>
      </p:sp>
    </p:spTree>
    <p:extLst>
      <p:ext uri="{BB962C8B-B14F-4D97-AF65-F5344CB8AC3E}">
        <p14:creationId xmlns:p14="http://schemas.microsoft.com/office/powerpoint/2010/main" val="1057852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33E2EB-B09C-F84F-B428-608B9651D15B}"/>
              </a:ext>
            </a:extLst>
          </p:cNvPr>
          <p:cNvSpPr>
            <a:spLocks noGrp="1"/>
          </p:cNvSpPr>
          <p:nvPr>
            <p:ph type="title"/>
          </p:nvPr>
        </p:nvSpPr>
        <p:spPr>
          <a:xfrm>
            <a:off x="1066800" y="132083"/>
            <a:ext cx="10058400" cy="1609344"/>
          </a:xfrm>
        </p:spPr>
        <p:txBody>
          <a:bodyPr/>
          <a:lstStyle/>
          <a:p>
            <a:r>
              <a:rPr lang="it-IT"/>
              <a:t>CHARACTERS</a:t>
            </a:r>
            <a:endParaRPr lang="es-US"/>
          </a:p>
        </p:txBody>
      </p:sp>
      <p:sp>
        <p:nvSpPr>
          <p:cNvPr id="3" name="Marcador de contenido 2">
            <a:extLst>
              <a:ext uri="{FF2B5EF4-FFF2-40B4-BE49-F238E27FC236}">
                <a16:creationId xmlns:a16="http://schemas.microsoft.com/office/drawing/2014/main" id="{4E6F97E6-B326-E646-A21B-A6B75B10DE53}"/>
              </a:ext>
            </a:extLst>
          </p:cNvPr>
          <p:cNvSpPr>
            <a:spLocks noGrp="1"/>
          </p:cNvSpPr>
          <p:nvPr>
            <p:ph idx="1"/>
          </p:nvPr>
        </p:nvSpPr>
        <p:spPr>
          <a:xfrm>
            <a:off x="1066800" y="1574029"/>
            <a:ext cx="10058400" cy="4949977"/>
          </a:xfrm>
        </p:spPr>
        <p:txBody>
          <a:bodyPr>
            <a:normAutofit/>
          </a:bodyPr>
          <a:lstStyle/>
          <a:p>
            <a:r>
              <a:rPr lang="it-IT" sz="2400"/>
              <a:t>Gabriel Conroy: main character, principal point of </a:t>
            </a:r>
            <a:r>
              <a:rPr lang="en-US" sz="2400"/>
              <a:t>view</a:t>
            </a:r>
            <a:r>
              <a:rPr lang="it-IT" sz="2400"/>
              <a:t>; professor and intellectual, suspicious of younger generations.</a:t>
            </a:r>
          </a:p>
          <a:p>
            <a:r>
              <a:rPr lang="it-IT" sz="2400"/>
              <a:t>Gretta Conroy: Gabriel’s wife</a:t>
            </a:r>
            <a:r>
              <a:rPr lang="es-US" sz="2400"/>
              <a:t>; attached to her past.</a:t>
            </a:r>
            <a:endParaRPr lang="it-IT" sz="2400"/>
          </a:p>
          <a:p>
            <a:r>
              <a:rPr lang="it-IT" sz="2400"/>
              <a:t>Kate and Julia Morkan: Gabriel’s aunts and hostesses of the party;</a:t>
            </a:r>
            <a:r>
              <a:rPr lang="en-US" sz="2400"/>
              <a:t> </a:t>
            </a:r>
            <a:r>
              <a:rPr lang="it-IT" sz="2400"/>
              <a:t>caring and lovely women,</a:t>
            </a:r>
            <a:r>
              <a:rPr lang="en-US" sz="2400"/>
              <a:t> attached </a:t>
            </a:r>
            <a:r>
              <a:rPr lang="it-IT" sz="2400"/>
              <a:t>to the traditions.</a:t>
            </a:r>
          </a:p>
          <a:p>
            <a:r>
              <a:rPr lang="it-IT" sz="2400"/>
              <a:t>Michael Furey: does not appear in the story; young in love with Gretta </a:t>
            </a:r>
            <a:r>
              <a:rPr lang="en-US" sz="2400"/>
              <a:t>who </a:t>
            </a:r>
            <a:r>
              <a:rPr lang="it-IT" sz="2400"/>
              <a:t>died</a:t>
            </a:r>
            <a:r>
              <a:rPr lang="en-US" sz="2400"/>
              <a:t> for her</a:t>
            </a:r>
            <a:r>
              <a:rPr lang="it-IT" sz="2400"/>
              <a:t> </a:t>
            </a:r>
            <a:r>
              <a:rPr lang="es-US" sz="2400"/>
              <a:t>at the age of seventeen</a:t>
            </a:r>
            <a:r>
              <a:rPr lang="en-US" sz="2400"/>
              <a:t>.</a:t>
            </a:r>
            <a:endParaRPr lang="es-US" sz="2400"/>
          </a:p>
          <a:p>
            <a:r>
              <a:rPr lang="es-US" sz="2400"/>
              <a:t>Secondary characters: Lily (caretaker’s daughter), Molly Ivors (younger guest, does not get along with Gabriel), Mary Jane (Kate and Julia’s niece), Freddy Malins (Gabriel’s drunk friend), Mr. Browne, Bartel D’Arcy and other secondary characters who mostly come to life through others people’s dialogues.</a:t>
            </a:r>
          </a:p>
        </p:txBody>
      </p:sp>
    </p:spTree>
    <p:extLst>
      <p:ext uri="{BB962C8B-B14F-4D97-AF65-F5344CB8AC3E}">
        <p14:creationId xmlns:p14="http://schemas.microsoft.com/office/powerpoint/2010/main" val="2013697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C9F9E0-99B1-ED40-9470-301FF3A32AC7}"/>
              </a:ext>
            </a:extLst>
          </p:cNvPr>
          <p:cNvSpPr>
            <a:spLocks noGrp="1"/>
          </p:cNvSpPr>
          <p:nvPr>
            <p:ph type="title"/>
          </p:nvPr>
        </p:nvSpPr>
        <p:spPr/>
        <p:txBody>
          <a:bodyPr/>
          <a:lstStyle/>
          <a:p>
            <a:r>
              <a:rPr lang="it-IT"/>
              <a:t>SETTING</a:t>
            </a:r>
            <a:endParaRPr lang="es-US"/>
          </a:p>
        </p:txBody>
      </p:sp>
      <p:sp>
        <p:nvSpPr>
          <p:cNvPr id="3" name="Marcador de contenido 2">
            <a:extLst>
              <a:ext uri="{FF2B5EF4-FFF2-40B4-BE49-F238E27FC236}">
                <a16:creationId xmlns:a16="http://schemas.microsoft.com/office/drawing/2014/main" id="{7E670255-F734-224B-841C-5BA323AEE6DF}"/>
              </a:ext>
            </a:extLst>
          </p:cNvPr>
          <p:cNvSpPr>
            <a:spLocks noGrp="1"/>
          </p:cNvSpPr>
          <p:nvPr>
            <p:ph idx="1"/>
          </p:nvPr>
        </p:nvSpPr>
        <p:spPr>
          <a:xfrm>
            <a:off x="902851" y="2186752"/>
            <a:ext cx="10058400" cy="4050792"/>
          </a:xfrm>
        </p:spPr>
        <p:txBody>
          <a:bodyPr>
            <a:normAutofit/>
          </a:bodyPr>
          <a:lstStyle/>
          <a:p>
            <a:r>
              <a:rPr lang="it-IT" sz="2400"/>
              <a:t>Dublin, Ireland (early 20th century).</a:t>
            </a:r>
          </a:p>
          <a:p>
            <a:r>
              <a:rPr lang="it-IT" sz="2400"/>
              <a:t>Kate and Julia Morkan’s house.</a:t>
            </a:r>
          </a:p>
          <a:p>
            <a:r>
              <a:rPr lang="it-IT" sz="2400"/>
              <a:t>Cab ride.</a:t>
            </a:r>
          </a:p>
          <a:p>
            <a:r>
              <a:rPr lang="it-IT" sz="2400"/>
              <a:t>Gabriel and Gretta Conroy’s hotel room.</a:t>
            </a:r>
            <a:endParaRPr lang="es-US" sz="2400"/>
          </a:p>
          <a:p>
            <a:pPr marL="0" indent="0">
              <a:buNone/>
            </a:pPr>
            <a:endParaRPr lang="it-IT" sz="2400"/>
          </a:p>
          <a:p>
            <a:r>
              <a:rPr lang="it-IT" sz="2400"/>
              <a:t>The story </a:t>
            </a:r>
            <a:r>
              <a:rPr lang="es-US" sz="2400"/>
              <a:t>happens </a:t>
            </a:r>
            <a:r>
              <a:rPr lang="it-IT" sz="2400"/>
              <a:t>i</a:t>
            </a:r>
            <a:r>
              <a:rPr lang="es-US" sz="2400"/>
              <a:t>n</a:t>
            </a:r>
            <a:r>
              <a:rPr lang="it-IT" sz="2400"/>
              <a:t> </a:t>
            </a:r>
            <a:r>
              <a:rPr lang="es-US" sz="2400"/>
              <a:t>one </a:t>
            </a:r>
            <a:r>
              <a:rPr lang="it-IT" sz="2400"/>
              <a:t>night</a:t>
            </a:r>
            <a:r>
              <a:rPr lang="es-US" sz="2400"/>
              <a:t>,</a:t>
            </a:r>
            <a:r>
              <a:rPr lang="it-IT" sz="2400"/>
              <a:t> but it is influenced by people’s past.</a:t>
            </a:r>
          </a:p>
          <a:p>
            <a:endParaRPr lang="es-US" sz="2400"/>
          </a:p>
        </p:txBody>
      </p:sp>
    </p:spTree>
    <p:extLst>
      <p:ext uri="{BB962C8B-B14F-4D97-AF65-F5344CB8AC3E}">
        <p14:creationId xmlns:p14="http://schemas.microsoft.com/office/powerpoint/2010/main" val="2837901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FF313C1-78E5-4149-9794-38CCD797F0A5}"/>
              </a:ext>
            </a:extLst>
          </p:cNvPr>
          <p:cNvSpPr>
            <a:spLocks noGrp="1"/>
          </p:cNvSpPr>
          <p:nvPr>
            <p:ph type="title"/>
          </p:nvPr>
        </p:nvSpPr>
        <p:spPr/>
        <p:txBody>
          <a:bodyPr/>
          <a:lstStyle/>
          <a:p>
            <a:r>
              <a:rPr lang="it-IT"/>
              <a:t>MESSAGE</a:t>
            </a:r>
            <a:endParaRPr lang="es-US"/>
          </a:p>
        </p:txBody>
      </p:sp>
      <p:sp>
        <p:nvSpPr>
          <p:cNvPr id="3" name="Marcador de contenido 2">
            <a:extLst>
              <a:ext uri="{FF2B5EF4-FFF2-40B4-BE49-F238E27FC236}">
                <a16:creationId xmlns:a16="http://schemas.microsoft.com/office/drawing/2014/main" id="{4C96FF41-98D0-4D49-B1E6-A8CCA3CF8500}"/>
              </a:ext>
            </a:extLst>
          </p:cNvPr>
          <p:cNvSpPr>
            <a:spLocks noGrp="1"/>
          </p:cNvSpPr>
          <p:nvPr>
            <p:ph idx="1"/>
          </p:nvPr>
        </p:nvSpPr>
        <p:spPr>
          <a:xfrm>
            <a:off x="1069848" y="2093976"/>
            <a:ext cx="10058400" cy="4050792"/>
          </a:xfrm>
        </p:spPr>
        <p:txBody>
          <a:bodyPr>
            <a:normAutofit/>
          </a:bodyPr>
          <a:lstStyle/>
          <a:p>
            <a:r>
              <a:rPr lang="es-US" sz="2400"/>
              <a:t>People are always influenced by their past, because it builds them as the human beings they are now and will be in the future.</a:t>
            </a:r>
          </a:p>
          <a:p>
            <a:r>
              <a:rPr lang="es-US" sz="2400"/>
              <a:t>Life is one: it is better to feel sad and broken rather than to feel nothing and be dead inside.</a:t>
            </a:r>
            <a:endParaRPr lang="it-IT" sz="2400"/>
          </a:p>
          <a:p>
            <a:r>
              <a:rPr lang="it-IT" sz="2400"/>
              <a:t>One’s ego is a veil that obscure what others around us are experiencing. </a:t>
            </a:r>
          </a:p>
          <a:p>
            <a:endParaRPr lang="it-IT" sz="2400"/>
          </a:p>
        </p:txBody>
      </p:sp>
    </p:spTree>
    <p:extLst>
      <p:ext uri="{BB962C8B-B14F-4D97-AF65-F5344CB8AC3E}">
        <p14:creationId xmlns:p14="http://schemas.microsoft.com/office/powerpoint/2010/main" val="15323012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B79987-E98F-E842-A8F7-66758037B58F}"/>
              </a:ext>
            </a:extLst>
          </p:cNvPr>
          <p:cNvSpPr>
            <a:spLocks noGrp="1"/>
          </p:cNvSpPr>
          <p:nvPr>
            <p:ph type="title"/>
          </p:nvPr>
        </p:nvSpPr>
        <p:spPr/>
        <p:txBody>
          <a:bodyPr/>
          <a:lstStyle/>
          <a:p>
            <a:r>
              <a:rPr lang="it-IT"/>
              <a:t>NARRATIVE TECHNIQUES</a:t>
            </a:r>
            <a:endParaRPr lang="es-US"/>
          </a:p>
        </p:txBody>
      </p:sp>
      <p:sp>
        <p:nvSpPr>
          <p:cNvPr id="3" name="Marcador de contenido 2">
            <a:extLst>
              <a:ext uri="{FF2B5EF4-FFF2-40B4-BE49-F238E27FC236}">
                <a16:creationId xmlns:a16="http://schemas.microsoft.com/office/drawing/2014/main" id="{699B9820-D86F-574D-80B1-335450B4F127}"/>
              </a:ext>
            </a:extLst>
          </p:cNvPr>
          <p:cNvSpPr>
            <a:spLocks noGrp="1"/>
          </p:cNvSpPr>
          <p:nvPr>
            <p:ph idx="1"/>
          </p:nvPr>
        </p:nvSpPr>
        <p:spPr>
          <a:xfrm>
            <a:off x="1066800" y="2093976"/>
            <a:ext cx="10058400" cy="4050792"/>
          </a:xfrm>
        </p:spPr>
        <p:txBody>
          <a:bodyPr>
            <a:normAutofit/>
          </a:bodyPr>
          <a:lstStyle/>
          <a:p>
            <a:r>
              <a:rPr lang="it-IT" sz="2400"/>
              <a:t>Third person narrator: for the first few paragraphs seen by Lily’s point of view; then it changes when Gabriel Conroy is introduced.</a:t>
            </a:r>
          </a:p>
          <a:p>
            <a:r>
              <a:rPr lang="it-IT" sz="2400"/>
              <a:t>Use of descriptions: about places, people’s physical aspect to make the reader imagine the scene.</a:t>
            </a:r>
            <a:endParaRPr lang="es-US" sz="2400"/>
          </a:p>
          <a:p>
            <a:r>
              <a:rPr lang="es-US" sz="2400"/>
              <a:t>Use of telling and showing.</a:t>
            </a:r>
          </a:p>
          <a:p>
            <a:pPr marL="0" indent="0">
              <a:buNone/>
            </a:pPr>
            <a:endParaRPr lang="it-IT" sz="2400"/>
          </a:p>
        </p:txBody>
      </p:sp>
    </p:spTree>
    <p:extLst>
      <p:ext uri="{BB962C8B-B14F-4D97-AF65-F5344CB8AC3E}">
        <p14:creationId xmlns:p14="http://schemas.microsoft.com/office/powerpoint/2010/main" val="4586997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428F0A-535F-0D47-A4F4-8C486F897D7A}"/>
              </a:ext>
            </a:extLst>
          </p:cNvPr>
          <p:cNvSpPr>
            <a:spLocks noGrp="1"/>
          </p:cNvSpPr>
          <p:nvPr>
            <p:ph type="title"/>
          </p:nvPr>
        </p:nvSpPr>
        <p:spPr/>
        <p:txBody>
          <a:bodyPr/>
          <a:lstStyle/>
          <a:p>
            <a:r>
              <a:rPr lang="it-IT"/>
              <a:t>USE OF THE LANGUAGE</a:t>
            </a:r>
            <a:endParaRPr lang="es-US"/>
          </a:p>
        </p:txBody>
      </p:sp>
      <p:sp>
        <p:nvSpPr>
          <p:cNvPr id="3" name="Marcador de contenido 2">
            <a:extLst>
              <a:ext uri="{FF2B5EF4-FFF2-40B4-BE49-F238E27FC236}">
                <a16:creationId xmlns:a16="http://schemas.microsoft.com/office/drawing/2014/main" id="{9EDF9E8B-C1C3-FE41-B848-A876FC0D5022}"/>
              </a:ext>
            </a:extLst>
          </p:cNvPr>
          <p:cNvSpPr>
            <a:spLocks noGrp="1"/>
          </p:cNvSpPr>
          <p:nvPr>
            <p:ph idx="1"/>
          </p:nvPr>
        </p:nvSpPr>
        <p:spPr/>
        <p:txBody>
          <a:bodyPr/>
          <a:lstStyle/>
          <a:p>
            <a:r>
              <a:rPr lang="en-US" sz="2400"/>
              <a:t>W</a:t>
            </a:r>
            <a:r>
              <a:rPr lang="it-IT" sz="2400"/>
              <a:t>ith the shift of point </a:t>
            </a:r>
            <a:r>
              <a:rPr lang="es-US" sz="2400"/>
              <a:t>of</a:t>
            </a:r>
            <a:r>
              <a:rPr lang="it-IT" sz="2400"/>
              <a:t> view there is an alteration of the language</a:t>
            </a:r>
            <a:r>
              <a:rPr lang="en-US" sz="2400"/>
              <a:t>.</a:t>
            </a:r>
            <a:endParaRPr lang="it-IT" sz="2400"/>
          </a:p>
          <a:p>
            <a:r>
              <a:rPr lang="en-US" sz="2400"/>
              <a:t>D</a:t>
            </a:r>
            <a:r>
              <a:rPr lang="it-IT" sz="2400"/>
              <a:t>ialogues</a:t>
            </a:r>
            <a:r>
              <a:rPr lang="en-US" sz="2400"/>
              <a:t>: briefs </a:t>
            </a:r>
            <a:r>
              <a:rPr lang="es-US" sz="2400"/>
              <a:t>and not very deep.</a:t>
            </a:r>
            <a:endParaRPr lang="it-IT" sz="2400"/>
          </a:p>
          <a:p>
            <a:r>
              <a:rPr lang="en-US" sz="2400"/>
              <a:t>D</a:t>
            </a:r>
            <a:r>
              <a:rPr lang="it-IT" sz="2400"/>
              <a:t>irect speeches</a:t>
            </a:r>
            <a:r>
              <a:rPr lang="en-US" sz="2400"/>
              <a:t>:</a:t>
            </a:r>
            <a:r>
              <a:rPr lang="it-IT" sz="2400"/>
              <a:t> more realism in </a:t>
            </a:r>
            <a:r>
              <a:rPr lang="en-US" sz="2400"/>
              <a:t>the story.</a:t>
            </a:r>
            <a:endParaRPr lang="it-IT" sz="2400"/>
          </a:p>
          <a:p>
            <a:r>
              <a:rPr lang="it-IT" sz="2400"/>
              <a:t>The </a:t>
            </a:r>
            <a:r>
              <a:rPr lang="en-US" sz="2400"/>
              <a:t>language:</a:t>
            </a:r>
            <a:r>
              <a:rPr lang="it-IT" sz="2400"/>
              <a:t> changes from character to character (e.g. Gabriel uses a well-elaborated language to impress the audience)</a:t>
            </a:r>
            <a:endParaRPr lang="es-US" sz="2400"/>
          </a:p>
          <a:p>
            <a:r>
              <a:rPr lang="en-US" sz="2400"/>
              <a:t>P</a:t>
            </a:r>
            <a:r>
              <a:rPr lang="es-US" sz="2400"/>
              <a:t>lenty of adjectives</a:t>
            </a:r>
            <a:r>
              <a:rPr lang="en-US" sz="2400"/>
              <a:t>:</a:t>
            </a:r>
            <a:r>
              <a:rPr lang="es-US" sz="2400"/>
              <a:t> much more detailed view of the people and the scenery.</a:t>
            </a:r>
            <a:endParaRPr lang="it-IT" sz="2400"/>
          </a:p>
        </p:txBody>
      </p:sp>
    </p:spTree>
    <p:extLst>
      <p:ext uri="{BB962C8B-B14F-4D97-AF65-F5344CB8AC3E}">
        <p14:creationId xmlns:p14="http://schemas.microsoft.com/office/powerpoint/2010/main" val="2469903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D5E062B-BBE8-1F45-9BAC-EC6B4C654454}"/>
              </a:ext>
            </a:extLst>
          </p:cNvPr>
          <p:cNvSpPr>
            <a:spLocks noGrp="1"/>
          </p:cNvSpPr>
          <p:nvPr>
            <p:ph type="title"/>
          </p:nvPr>
        </p:nvSpPr>
        <p:spPr>
          <a:xfrm>
            <a:off x="1063752" y="0"/>
            <a:ext cx="10058400" cy="1442348"/>
          </a:xfrm>
        </p:spPr>
        <p:txBody>
          <a:bodyPr/>
          <a:lstStyle/>
          <a:p>
            <a:r>
              <a:rPr lang="it-IT"/>
              <a:t>SYMBOLS</a:t>
            </a:r>
            <a:endParaRPr lang="es-US"/>
          </a:p>
        </p:txBody>
      </p:sp>
      <p:sp>
        <p:nvSpPr>
          <p:cNvPr id="3" name="Marcador de contenido 2">
            <a:extLst>
              <a:ext uri="{FF2B5EF4-FFF2-40B4-BE49-F238E27FC236}">
                <a16:creationId xmlns:a16="http://schemas.microsoft.com/office/drawing/2014/main" id="{382BA305-9B7D-7940-A087-925F93B4EBA0}"/>
              </a:ext>
            </a:extLst>
          </p:cNvPr>
          <p:cNvSpPr>
            <a:spLocks noGrp="1"/>
          </p:cNvSpPr>
          <p:nvPr>
            <p:ph idx="1"/>
          </p:nvPr>
        </p:nvSpPr>
        <p:spPr>
          <a:xfrm>
            <a:off x="1063752" y="1442348"/>
            <a:ext cx="10058400" cy="5113811"/>
          </a:xfrm>
        </p:spPr>
        <p:txBody>
          <a:bodyPr>
            <a:normAutofit lnSpcReduction="10000"/>
          </a:bodyPr>
          <a:lstStyle/>
          <a:p>
            <a:r>
              <a:rPr lang="it-IT" sz="2400"/>
              <a:t>SNOW: </a:t>
            </a:r>
          </a:p>
          <a:p>
            <a:pPr lvl="1"/>
            <a:r>
              <a:rPr lang="it-IT" sz="2200"/>
              <a:t>mortality</a:t>
            </a:r>
            <a:r>
              <a:rPr lang="en-US" sz="2200"/>
              <a:t>; </a:t>
            </a:r>
            <a:endParaRPr lang="it-IT" sz="2200"/>
          </a:p>
          <a:p>
            <a:pPr lvl="1"/>
            <a:r>
              <a:rPr lang="it-IT" sz="2200"/>
              <a:t>on both the living and the dead; </a:t>
            </a:r>
          </a:p>
          <a:p>
            <a:pPr lvl="1"/>
            <a:r>
              <a:rPr lang="it-IT" sz="2200"/>
              <a:t>people l</a:t>
            </a:r>
            <a:r>
              <a:rPr lang="es-US" sz="2200"/>
              <a:t>iv</a:t>
            </a:r>
            <a:r>
              <a:rPr lang="en-US" sz="2200"/>
              <a:t>e </a:t>
            </a:r>
            <a:r>
              <a:rPr lang="it-IT" sz="2200"/>
              <a:t>meaningless lives and are essentially dead while being </a:t>
            </a:r>
            <a:r>
              <a:rPr lang="en-US" sz="2200"/>
              <a:t>alive. </a:t>
            </a:r>
            <a:endParaRPr lang="it-IT" sz="2200"/>
          </a:p>
          <a:p>
            <a:pPr lvl="1"/>
            <a:r>
              <a:rPr lang="en-US" sz="2200"/>
              <a:t>E.g. Gab</a:t>
            </a:r>
            <a:r>
              <a:rPr lang="it-IT" sz="2200"/>
              <a:t>riel</a:t>
            </a:r>
            <a:r>
              <a:rPr lang="en-US" sz="2200"/>
              <a:t>:</a:t>
            </a:r>
            <a:r>
              <a:rPr lang="it-IT" sz="2200"/>
              <a:t> living an empty life as his relationship with his wife is as cold as snow</a:t>
            </a:r>
            <a:r>
              <a:rPr lang="es-US" sz="2200"/>
              <a:t>, and she will never remember him the way she does with Michael Furey.</a:t>
            </a:r>
            <a:endParaRPr lang="it-IT" sz="2200"/>
          </a:p>
          <a:p>
            <a:r>
              <a:rPr lang="it-IT" sz="2400"/>
              <a:t>DARK</a:t>
            </a:r>
            <a:r>
              <a:rPr lang="es-US" sz="2400"/>
              <a:t>: </a:t>
            </a:r>
            <a:endParaRPr lang="it-IT" sz="2400"/>
          </a:p>
          <a:p>
            <a:pPr lvl="1"/>
            <a:r>
              <a:rPr lang="it-IT" sz="2200"/>
              <a:t>I</a:t>
            </a:r>
            <a:r>
              <a:rPr lang="es-US" sz="2200"/>
              <a:t>gnorance</a:t>
            </a:r>
            <a:r>
              <a:rPr lang="en-US" sz="2200"/>
              <a:t>;</a:t>
            </a:r>
            <a:endParaRPr lang="it-IT" sz="2200"/>
          </a:p>
          <a:p>
            <a:pPr lvl="1"/>
            <a:r>
              <a:rPr lang="es-US" sz="2200"/>
              <a:t> </a:t>
            </a:r>
            <a:r>
              <a:rPr lang="it-IT" sz="2200"/>
              <a:t>descriptions of </a:t>
            </a:r>
            <a:r>
              <a:rPr lang="es-US" sz="2200"/>
              <a:t>Gretta</a:t>
            </a:r>
            <a:r>
              <a:rPr lang="en-US" sz="2200"/>
              <a:t>: this </a:t>
            </a:r>
            <a:r>
              <a:rPr lang="es-US" sz="2200"/>
              <a:t>ignorance relates to her and Gabriel’s relationship</a:t>
            </a:r>
            <a:r>
              <a:rPr lang="en-US" sz="2200"/>
              <a:t> (</a:t>
            </a:r>
            <a:r>
              <a:rPr lang="es-US" sz="2200"/>
              <a:t>he knows nothing about her</a:t>
            </a:r>
            <a:r>
              <a:rPr lang="en-US" sz="2200"/>
              <a:t>).</a:t>
            </a:r>
            <a:r>
              <a:rPr lang="es-US" sz="2200"/>
              <a:t> </a:t>
            </a:r>
          </a:p>
          <a:p>
            <a:r>
              <a:rPr lang="es-US" sz="2400"/>
              <a:t>SEPARATION: </a:t>
            </a:r>
            <a:endParaRPr lang="it-IT" sz="2400"/>
          </a:p>
          <a:p>
            <a:pPr lvl="1"/>
            <a:r>
              <a:rPr lang="it-IT" sz="2200"/>
              <a:t>windows </a:t>
            </a:r>
            <a:r>
              <a:rPr lang="es-US" sz="2200"/>
              <a:t>separate cold and warmth</a:t>
            </a:r>
            <a:r>
              <a:rPr lang="en-US" sz="2200"/>
              <a:t>;</a:t>
            </a:r>
            <a:r>
              <a:rPr lang="es-US" sz="2200"/>
              <a:t> </a:t>
            </a:r>
            <a:endParaRPr lang="it-IT" sz="2200"/>
          </a:p>
          <a:p>
            <a:pPr lvl="1"/>
            <a:r>
              <a:rPr lang="es-US" sz="2200"/>
              <a:t>metaphorical barrier between the living and the dead, passion and emptiness.</a:t>
            </a:r>
            <a:endParaRPr lang="it-IT" sz="2200"/>
          </a:p>
        </p:txBody>
      </p:sp>
    </p:spTree>
    <p:extLst>
      <p:ext uri="{BB962C8B-B14F-4D97-AF65-F5344CB8AC3E}">
        <p14:creationId xmlns:p14="http://schemas.microsoft.com/office/powerpoint/2010/main" val="20357259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7385E4-19D2-2D4F-8BB0-05A4A07CA836}"/>
              </a:ext>
            </a:extLst>
          </p:cNvPr>
          <p:cNvSpPr>
            <a:spLocks noGrp="1"/>
          </p:cNvSpPr>
          <p:nvPr>
            <p:ph type="title"/>
          </p:nvPr>
        </p:nvSpPr>
        <p:spPr>
          <a:xfrm>
            <a:off x="1063752" y="248640"/>
            <a:ext cx="10058400" cy="1609344"/>
          </a:xfrm>
        </p:spPr>
        <p:txBody>
          <a:bodyPr/>
          <a:lstStyle/>
          <a:p>
            <a:r>
              <a:rPr lang="it-IT"/>
              <a:t>PERSONAL CONSIDERATION</a:t>
            </a:r>
            <a:endParaRPr lang="es-US"/>
          </a:p>
        </p:txBody>
      </p:sp>
      <p:sp>
        <p:nvSpPr>
          <p:cNvPr id="3" name="Marcador de contenido 2">
            <a:extLst>
              <a:ext uri="{FF2B5EF4-FFF2-40B4-BE49-F238E27FC236}">
                <a16:creationId xmlns:a16="http://schemas.microsoft.com/office/drawing/2014/main" id="{5FEAC6DC-978C-A646-8FC6-BC7A4B73826B}"/>
              </a:ext>
            </a:extLst>
          </p:cNvPr>
          <p:cNvSpPr>
            <a:spLocks noGrp="1"/>
          </p:cNvSpPr>
          <p:nvPr>
            <p:ph idx="1"/>
          </p:nvPr>
        </p:nvSpPr>
        <p:spPr>
          <a:xfrm>
            <a:off x="1063752" y="1857984"/>
            <a:ext cx="10058400" cy="4515384"/>
          </a:xfrm>
        </p:spPr>
        <p:txBody>
          <a:bodyPr>
            <a:normAutofit/>
          </a:bodyPr>
          <a:lstStyle/>
          <a:p>
            <a:r>
              <a:rPr lang="en-US" sz="2400"/>
              <a:t>The </a:t>
            </a:r>
            <a:r>
              <a:rPr lang="es-US" sz="2400"/>
              <a:t>story invites readers to reflect how they want to be remembered in the future.</a:t>
            </a:r>
          </a:p>
          <a:p>
            <a:r>
              <a:rPr lang="en-US" sz="2400"/>
              <a:t>P</a:t>
            </a:r>
            <a:r>
              <a:rPr lang="es-US" sz="2400"/>
              <a:t>eople are the product of their past relationships and events; this short story makes you think about your origins and why they brought you where you are now</a:t>
            </a:r>
          </a:p>
          <a:p>
            <a:r>
              <a:rPr lang="en-US" sz="2400"/>
              <a:t>If</a:t>
            </a:r>
            <a:r>
              <a:rPr lang="es-US" sz="2400"/>
              <a:t> you want to be a different person you should begin to change right now, as the future will be a result of your present and your past.</a:t>
            </a:r>
          </a:p>
          <a:p>
            <a:r>
              <a:rPr lang="es-US" sz="2400"/>
              <a:t>Your past will always influence who you are now and who you will be. How much depends on how important it is to you and how much importance you give to it.</a:t>
            </a:r>
          </a:p>
        </p:txBody>
      </p:sp>
    </p:spTree>
    <p:extLst>
      <p:ext uri="{BB962C8B-B14F-4D97-AF65-F5344CB8AC3E}">
        <p14:creationId xmlns:p14="http://schemas.microsoft.com/office/powerpoint/2010/main" val="40109666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Letras en madera">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Panorámica</PresentationFormat>
  <Slides>10</Slides>
  <Notes>0</Notes>
  <HiddenSlides>0</HiddenSlide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Letras en madera</vt:lpstr>
      <vt:lpstr>THE DEAD</vt:lpstr>
      <vt:lpstr>TITLE AND STRUCTURE</vt:lpstr>
      <vt:lpstr>CHARACTERS</vt:lpstr>
      <vt:lpstr>SETTING</vt:lpstr>
      <vt:lpstr>MESSAGE</vt:lpstr>
      <vt:lpstr>NARRATIVE TECHNIQUES</vt:lpstr>
      <vt:lpstr>USE OF THE LANGUAGE</vt:lpstr>
      <vt:lpstr>SYMBOLS</vt:lpstr>
      <vt:lpstr>PERSONAL CONSIDERATION</vt:lpstr>
      <vt:lpstr>WHY SHOULD ONE READ 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DEAD</dc:title>
  <dc:creator>Usuario desconocido</dc:creator>
  <cp:lastModifiedBy>Usuario desconocido</cp:lastModifiedBy>
  <cp:revision>11</cp:revision>
  <dcterms:created xsi:type="dcterms:W3CDTF">2020-01-08T19:35:14Z</dcterms:created>
  <dcterms:modified xsi:type="dcterms:W3CDTF">2020-01-23T20:00:34Z</dcterms:modified>
</cp:coreProperties>
</file>