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6" r:id="rId7"/>
    <p:sldId id="264" r:id="rId8"/>
    <p:sldId id="265" r:id="rId9"/>
    <p:sldId id="267" r:id="rId10"/>
    <p:sldId id="259" r:id="rId11"/>
    <p:sldId id="260" r:id="rId12"/>
    <p:sldId id="263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4E7F7F-49CC-4614-898D-0D499AC8F1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BBFFAE3-D49D-4CFC-96B0-BB7658A50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CEC454-B7F6-43F8-901C-7A10A672C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EEA93F-9ACF-4AE1-A371-F03288050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D480A8-11C0-4990-B60E-689E9B6B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21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B2DD76-418E-4A05-B0CF-DCD4DD327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25B7AE-9E7D-4E8A-A725-66A0BF3EF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E0BBFB-C79F-4372-BCA0-F23F324B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91B560-9CFF-4902-A183-12C14CFD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6A0750-ACA6-46C8-B3EB-FFDD615E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C47155E-75F5-4D91-9E9C-DEF71B665D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C943B4-4B21-4FE8-9FBB-18EEECC21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ABF356-6443-40F0-BA3E-81C5AE1AE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2B7539-2324-4140-AC89-1DE1309C4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455396-DB81-4873-AF98-95D4B19E7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60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CA549F-2ABD-402A-89E7-8349E9BD0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5C428D-AF0A-4E1A-8792-52FE5379A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EECA57-2352-40A8-8EEF-60F4F0CD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B55446-0630-4C74-AA97-6EEC06B4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625A93-8AF6-428E-ADF8-15B76BE56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18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AEF92D-FEA6-4858-9F5D-6826C0A5E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3513C6-C743-49F8-AEE8-6D939040F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A420D0-006F-4F30-80BF-55185A7C0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E2D187-7C90-43FA-B51B-58B40CB1A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465AD8-21FF-4DCC-BDCA-9A5513C5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61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DF3526-4761-424F-8DBB-1A37BAB26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524B58-A0BA-4822-95E1-EE361B75EE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6F6DCB2-BB4C-41E7-9D20-ABA64E565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0244FDD-92A6-4716-9E1B-E85C7904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DF1E7C7-CD95-459F-89BE-5739FAC0E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E860CA-F0C7-4C74-8476-151E3E247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18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C60E56-0993-4D87-B1E9-5BE547EF4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3539DE-B21E-4E9B-9EB7-B5D8ADA3B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C1865D9-FD89-4B09-A198-22CFDC374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7D6654D-0EE7-4DEA-B89F-FDD977019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469797E-6DF6-45F3-81A8-0FF481BD8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CB581D0-0A2E-491F-AA70-E29C7D028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5A3E789-7DA8-475B-9E15-4414B9276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4ACB8F-3176-48EB-9FE0-D2B5EFED3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442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93F6C8-B1E0-485F-A383-C5325EEAF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3160FC4-EB5D-4748-928C-30012777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D0FE37-E4AA-4FA6-9308-484A468C3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6A73E8C-6A5D-4C81-B4D7-308459B0B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17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4DD5C73-6316-4A48-A653-E2DB0067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D2B6DE1-9673-4418-8175-FFCDD841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4D48EB4-73EA-49C8-ACAB-973C69795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82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EE1A9C-E845-4C10-8A79-5B3440BC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662AFE-24C8-4F06-A936-C891C5ED7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E8D6873-0286-4CA7-90D7-D6124B0F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2CBF06-DD2E-4C10-9C3F-518D45245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26AFE0-6FC3-4953-9BA5-675AACE2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73B8A6-75AE-4A19-A457-784A372B9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28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185D8B-BF36-404F-9566-27035B3E4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14ABF36-2FAE-42C1-A309-4A5CB4BD1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AFD16A6-BE07-42B3-8C57-DD60C4D48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1992AC-1CB6-4CCD-9B06-E3B26BC6C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B24F40D-C7D1-45B4-9BA7-31051EBA3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1624B9-DEBE-4048-BF8A-C6881B62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16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7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C039753-A820-46C3-B5ED-4D463B736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81813F-6A72-4E92-B0F6-BD3B880E0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7FBD53-7028-4DF4-B531-7A6FC331E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EEEFC-BF7F-4DB2-8215-2FCDE4C22C4F}" type="datetimeFigureOut">
              <a:rPr lang="it-IT" smtClean="0"/>
              <a:t>09/01/2020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88747A-1434-40E6-88C1-B8EDF9CA6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308659-8D89-42C5-9F2E-E49D2EF44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1F368-8328-4025-BAFC-6778002205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21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507AB-3342-4475-8F64-FBB46F92E6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8000" dirty="0">
                <a:solidFill>
                  <a:schemeClr val="bg1"/>
                </a:solidFill>
              </a:rPr>
              <a:t>GRAMMAR REVISION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A03BFE1-7517-44DF-9494-58245C47FD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schemeClr val="bg1"/>
                </a:solidFill>
              </a:rPr>
              <a:t>BENVENUTO GEORGIE – 5LSCA</a:t>
            </a:r>
          </a:p>
        </p:txBody>
      </p:sp>
    </p:spTree>
    <p:extLst>
      <p:ext uri="{BB962C8B-B14F-4D97-AF65-F5344CB8AC3E}">
        <p14:creationId xmlns:p14="http://schemas.microsoft.com/office/powerpoint/2010/main" val="1740360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9C764A-C12E-4A1E-9B32-65BFAF393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PASSIVE FORM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FBBFB0-8BD8-4214-A078-698DC9BA4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bg1"/>
                </a:solidFill>
              </a:rPr>
              <a:t>Use</a:t>
            </a:r>
            <a:r>
              <a:rPr lang="en-US" dirty="0">
                <a:solidFill>
                  <a:schemeClr val="bg1"/>
                </a:solidFill>
              </a:rPr>
              <a:t>: to underline the importance of what is done, rather than the one who does it;</a:t>
            </a:r>
          </a:p>
          <a:p>
            <a:r>
              <a:rPr lang="en-US" u="sng" dirty="0">
                <a:solidFill>
                  <a:schemeClr val="bg1"/>
                </a:solidFill>
              </a:rPr>
              <a:t>Construction</a:t>
            </a:r>
            <a:r>
              <a:rPr lang="en-US" dirty="0">
                <a:solidFill>
                  <a:schemeClr val="bg1"/>
                </a:solidFill>
              </a:rPr>
              <a:t>: conjugating the auxiliary being at the required time + past participle of the verb;</a:t>
            </a:r>
          </a:p>
          <a:p>
            <a:r>
              <a:rPr lang="en-US" dirty="0">
                <a:solidFill>
                  <a:schemeClr val="bg1"/>
                </a:solidFill>
              </a:rPr>
              <a:t>The subject of a passive phrase is the object complement of the active phrase;</a:t>
            </a:r>
          </a:p>
          <a:p>
            <a:r>
              <a:rPr lang="it-IT" dirty="0">
                <a:solidFill>
                  <a:schemeClr val="bg1"/>
                </a:solidFill>
              </a:rPr>
              <a:t>Ex. My </a:t>
            </a:r>
            <a:r>
              <a:rPr lang="it-IT" dirty="0" err="1">
                <a:solidFill>
                  <a:schemeClr val="bg1"/>
                </a:solidFill>
              </a:rPr>
              <a:t>bag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was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stolen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</a:rPr>
              <a:t>Ex. Millions of emails are sent every day.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523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C4A680-CAB5-42D7-B3A6-3D0F90844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100736"/>
            <a:ext cx="10515600" cy="1160601"/>
          </a:xfrm>
        </p:spPr>
        <p:txBody>
          <a:bodyPr>
            <a:normAutofit fontScale="90000"/>
          </a:bodyPr>
          <a:lstStyle/>
          <a:p>
            <a:br>
              <a:rPr lang="it-IT" sz="4800" dirty="0">
                <a:solidFill>
                  <a:schemeClr val="bg1"/>
                </a:solidFill>
              </a:rPr>
            </a:br>
            <a:r>
              <a:rPr lang="it-IT" sz="5300" b="1" dirty="0">
                <a:solidFill>
                  <a:schemeClr val="bg1"/>
                </a:solidFill>
              </a:rPr>
              <a:t>HYPOTHETICAL PERIOD</a:t>
            </a:r>
            <a:endParaRPr lang="it-IT" sz="4800" b="1" dirty="0">
              <a:solidFill>
                <a:schemeClr val="bg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30E681-8585-4322-8F6A-5C3D2F9AC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1. </a:t>
            </a:r>
            <a:r>
              <a:rPr lang="it-IT" dirty="0" err="1">
                <a:solidFill>
                  <a:schemeClr val="bg1"/>
                </a:solidFill>
              </a:rPr>
              <a:t>Probability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shall</a:t>
            </a:r>
            <a:r>
              <a:rPr lang="it-IT" dirty="0">
                <a:solidFill>
                  <a:schemeClr val="bg1"/>
                </a:solidFill>
              </a:rPr>
              <a:t>/</a:t>
            </a:r>
            <a:r>
              <a:rPr lang="it-IT" dirty="0" err="1">
                <a:solidFill>
                  <a:schemeClr val="bg1"/>
                </a:solidFill>
              </a:rPr>
              <a:t>will</a:t>
            </a:r>
            <a:r>
              <a:rPr lang="it-IT" dirty="0">
                <a:solidFill>
                  <a:schemeClr val="bg1"/>
                </a:solidFill>
              </a:rPr>
              <a:t> future + </a:t>
            </a:r>
            <a:r>
              <a:rPr lang="it-IT" dirty="0" err="1">
                <a:solidFill>
                  <a:schemeClr val="bg1"/>
                </a:solidFill>
              </a:rPr>
              <a:t>present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simple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</a:t>
            </a:r>
            <a:r>
              <a:rPr lang="it-IT" dirty="0" err="1">
                <a:solidFill>
                  <a:schemeClr val="bg1"/>
                </a:solidFill>
              </a:rPr>
              <a:t>If</a:t>
            </a:r>
            <a:r>
              <a:rPr lang="it-IT" dirty="0">
                <a:solidFill>
                  <a:schemeClr val="bg1"/>
                </a:solidFill>
              </a:rPr>
              <a:t> I </a:t>
            </a:r>
            <a:r>
              <a:rPr lang="it-IT" dirty="0" err="1">
                <a:solidFill>
                  <a:schemeClr val="bg1"/>
                </a:solidFill>
              </a:rPr>
              <a:t>see</a:t>
            </a:r>
            <a:r>
              <a:rPr lang="it-IT" dirty="0">
                <a:solidFill>
                  <a:schemeClr val="bg1"/>
                </a:solidFill>
              </a:rPr>
              <a:t> Danny, </a:t>
            </a:r>
            <a:r>
              <a:rPr lang="it-IT" dirty="0" err="1">
                <a:solidFill>
                  <a:schemeClr val="bg1"/>
                </a:solidFill>
              </a:rPr>
              <a:t>I’ll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give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him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your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message</a:t>
            </a:r>
            <a:r>
              <a:rPr lang="it-IT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2. </a:t>
            </a:r>
            <a:r>
              <a:rPr lang="it-IT" dirty="0" err="1">
                <a:solidFill>
                  <a:schemeClr val="bg1"/>
                </a:solidFill>
              </a:rPr>
              <a:t>Possibility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conditional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present</a:t>
            </a:r>
            <a:r>
              <a:rPr lang="it-IT" dirty="0">
                <a:solidFill>
                  <a:schemeClr val="bg1"/>
                </a:solidFill>
              </a:rPr>
              <a:t> + </a:t>
            </a:r>
            <a:r>
              <a:rPr lang="it-IT" dirty="0" err="1">
                <a:solidFill>
                  <a:schemeClr val="bg1"/>
                </a:solidFill>
              </a:rPr>
              <a:t>simple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past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</a:t>
            </a:r>
            <a:r>
              <a:rPr lang="it-IT" dirty="0" err="1">
                <a:solidFill>
                  <a:schemeClr val="bg1"/>
                </a:solidFill>
              </a:rPr>
              <a:t>If</a:t>
            </a:r>
            <a:r>
              <a:rPr lang="it-IT" dirty="0">
                <a:solidFill>
                  <a:schemeClr val="bg1"/>
                </a:solidFill>
              </a:rPr>
              <a:t> I </a:t>
            </a:r>
            <a:r>
              <a:rPr lang="it-IT" dirty="0" err="1">
                <a:solidFill>
                  <a:schemeClr val="bg1"/>
                </a:solidFill>
              </a:rPr>
              <a:t>won</a:t>
            </a:r>
            <a:r>
              <a:rPr lang="it-IT" dirty="0">
                <a:solidFill>
                  <a:schemeClr val="bg1"/>
                </a:solidFill>
              </a:rPr>
              <a:t> the </a:t>
            </a:r>
            <a:r>
              <a:rPr lang="it-IT" dirty="0" err="1">
                <a:solidFill>
                  <a:schemeClr val="bg1"/>
                </a:solidFill>
              </a:rPr>
              <a:t>lottery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I’d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buy</a:t>
            </a:r>
            <a:r>
              <a:rPr lang="it-IT" dirty="0">
                <a:solidFill>
                  <a:schemeClr val="bg1"/>
                </a:solidFill>
              </a:rPr>
              <a:t> a house.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3. </a:t>
            </a:r>
            <a:r>
              <a:rPr lang="it-IT" dirty="0" err="1">
                <a:solidFill>
                  <a:schemeClr val="bg1"/>
                </a:solidFill>
              </a:rPr>
              <a:t>Unreality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conditional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past</a:t>
            </a:r>
            <a:r>
              <a:rPr lang="it-IT" dirty="0">
                <a:solidFill>
                  <a:schemeClr val="bg1"/>
                </a:solidFill>
              </a:rPr>
              <a:t> + </a:t>
            </a:r>
            <a:r>
              <a:rPr lang="it-IT" dirty="0" err="1">
                <a:solidFill>
                  <a:schemeClr val="bg1"/>
                </a:solidFill>
              </a:rPr>
              <a:t>past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perfect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</a:t>
            </a:r>
            <a:r>
              <a:rPr lang="it-IT" dirty="0" err="1">
                <a:solidFill>
                  <a:schemeClr val="bg1"/>
                </a:solidFill>
              </a:rPr>
              <a:t>If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he’d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been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listening</a:t>
            </a:r>
            <a:r>
              <a:rPr lang="it-IT" dirty="0">
                <a:solidFill>
                  <a:schemeClr val="bg1"/>
                </a:solidFill>
              </a:rPr>
              <a:t>, he </a:t>
            </a:r>
            <a:r>
              <a:rPr lang="it-IT" dirty="0" err="1">
                <a:solidFill>
                  <a:schemeClr val="bg1"/>
                </a:solidFill>
              </a:rPr>
              <a:t>would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have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known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what</a:t>
            </a:r>
            <a:r>
              <a:rPr lang="it-IT" dirty="0">
                <a:solidFill>
                  <a:schemeClr val="bg1"/>
                </a:solidFill>
              </a:rPr>
              <a:t> to do.</a:t>
            </a:r>
          </a:p>
        </p:txBody>
      </p:sp>
    </p:spTree>
    <p:extLst>
      <p:ext uri="{BB962C8B-B14F-4D97-AF65-F5344CB8AC3E}">
        <p14:creationId xmlns:p14="http://schemas.microsoft.com/office/powerpoint/2010/main" val="64078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FC742A-5B12-4731-83B7-6C79B847C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FUTURE IN THE PAST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4D548B-8FA0-4DC1-B520-17C2D5A17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bg1"/>
                </a:solidFill>
              </a:rPr>
              <a:t>Use</a:t>
            </a:r>
            <a:r>
              <a:rPr lang="en-US" dirty="0">
                <a:solidFill>
                  <a:schemeClr val="bg1"/>
                </a:solidFill>
              </a:rPr>
              <a:t>: when </a:t>
            </a:r>
            <a:r>
              <a:rPr lang="en-US" dirty="0" err="1">
                <a:solidFill>
                  <a:schemeClr val="bg1"/>
                </a:solidFill>
              </a:rPr>
              <a:t>refering</a:t>
            </a:r>
            <a:r>
              <a:rPr lang="en-US" dirty="0">
                <a:solidFill>
                  <a:schemeClr val="bg1"/>
                </a:solidFill>
              </a:rPr>
              <a:t> to an event that must happen in the future compared to a moment of the past.</a:t>
            </a:r>
          </a:p>
          <a:p>
            <a:r>
              <a:rPr lang="en-US" dirty="0">
                <a:solidFill>
                  <a:schemeClr val="bg1"/>
                </a:solidFill>
              </a:rPr>
              <a:t>When an Italian past conditional is introduced by a main sentence to the simple past, in English it must be translated with the present conditional</a:t>
            </a:r>
          </a:p>
          <a:p>
            <a:r>
              <a:rPr lang="en-US" dirty="0">
                <a:solidFill>
                  <a:schemeClr val="bg1"/>
                </a:solidFill>
              </a:rPr>
              <a:t>Ex. Mark told me that the train to Rome would leave two hours later.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86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1AEDF9-6BEB-430E-8339-B62B6AA53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INDEX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4A9D07-4988-4CEE-BEDE-4A7041AAC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>
                <a:solidFill>
                  <a:schemeClr val="bg1"/>
                </a:solidFill>
              </a:rPr>
              <a:t>ARTICLES</a:t>
            </a:r>
          </a:p>
          <a:p>
            <a:r>
              <a:rPr lang="it-IT" sz="3200" dirty="0">
                <a:solidFill>
                  <a:schemeClr val="bg1"/>
                </a:solidFill>
              </a:rPr>
              <a:t>VERB TENSES</a:t>
            </a:r>
          </a:p>
          <a:p>
            <a:r>
              <a:rPr lang="it-IT" sz="3200" dirty="0">
                <a:solidFill>
                  <a:schemeClr val="bg1"/>
                </a:solidFill>
              </a:rPr>
              <a:t>PASSIVE FORM</a:t>
            </a:r>
          </a:p>
          <a:p>
            <a:r>
              <a:rPr lang="it-IT" sz="3200" dirty="0">
                <a:solidFill>
                  <a:schemeClr val="bg1"/>
                </a:solidFill>
              </a:rPr>
              <a:t>HYPOTHETICAL PERIOD</a:t>
            </a:r>
          </a:p>
          <a:p>
            <a:r>
              <a:rPr lang="it-IT" sz="3200" dirty="0">
                <a:solidFill>
                  <a:schemeClr val="bg1"/>
                </a:solidFill>
              </a:rPr>
              <a:t>FUTURE IN THE PAST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4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64B9626-699B-423A-8A8A-F9614C01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ARTICLES</a:t>
            </a:r>
          </a:p>
        </p:txBody>
      </p:sp>
      <p:graphicFrame>
        <p:nvGraphicFramePr>
          <p:cNvPr id="8" name="Tabella 8">
            <a:extLst>
              <a:ext uri="{FF2B5EF4-FFF2-40B4-BE49-F238E27FC236}">
                <a16:creationId xmlns:a16="http://schemas.microsoft.com/office/drawing/2014/main" id="{0E358CBE-2673-4F3A-9334-94BEA352C4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9092770"/>
              </p:ext>
            </p:extLst>
          </p:nvPr>
        </p:nvGraphicFramePr>
        <p:xfrm>
          <a:off x="838200" y="1825624"/>
          <a:ext cx="10515600" cy="3780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1539">
                  <a:extLst>
                    <a:ext uri="{9D8B030D-6E8A-4147-A177-3AD203B41FA5}">
                      <a16:colId xmlns:a16="http://schemas.microsoft.com/office/drawing/2014/main" val="1044628040"/>
                    </a:ext>
                  </a:extLst>
                </a:gridCol>
                <a:gridCol w="5324061">
                  <a:extLst>
                    <a:ext uri="{9D8B030D-6E8A-4147-A177-3AD203B41FA5}">
                      <a16:colId xmlns:a16="http://schemas.microsoft.com/office/drawing/2014/main" val="1094489406"/>
                    </a:ext>
                  </a:extLst>
                </a:gridCol>
              </a:tblGrid>
              <a:tr h="745298">
                <a:tc>
                  <a:txBody>
                    <a:bodyPr/>
                    <a:lstStyle/>
                    <a:p>
                      <a:pPr algn="ctr"/>
                      <a:r>
                        <a:rPr lang="it-IT" sz="3200" dirty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dirty="0"/>
                        <a:t>a/an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453311"/>
                  </a:ext>
                </a:extLst>
              </a:tr>
              <a:tr h="303474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corresponds to the definite article;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use “the” when the speaker or listener dose know which particular thing they are talking about;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Ex. Can you shut down the laptop?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Ex. We’re going to see the new James Bond film.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corresponds to the indefinite article;</a:t>
                      </a:r>
                      <a:endParaRPr lang="it-IT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use “a” before a consonantal sound;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use “an” before a vowel sound;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use “a/an” when the speaker or listener does not know which particular thing they are talking about;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Ex. I’ve got a car.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Ex. Can you open a window?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55802"/>
                  </a:ext>
                </a:extLst>
              </a:tr>
            </a:tbl>
          </a:graphicData>
        </a:graphic>
      </p:graphicFrame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2D3F29A-E8E7-49B8-9B1A-E58A6DF7CA2A}"/>
              </a:ext>
            </a:extLst>
          </p:cNvPr>
          <p:cNvSpPr txBox="1"/>
          <p:nvPr/>
        </p:nvSpPr>
        <p:spPr>
          <a:xfrm>
            <a:off x="838200" y="5870713"/>
            <a:ext cx="8968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bg1"/>
                </a:solidFill>
              </a:rPr>
              <a:t>Zero </a:t>
            </a:r>
            <a:r>
              <a:rPr lang="it-IT" sz="2000" dirty="0" err="1">
                <a:solidFill>
                  <a:schemeClr val="bg1"/>
                </a:solidFill>
              </a:rPr>
              <a:t>article</a:t>
            </a:r>
            <a:r>
              <a:rPr lang="it-IT" sz="2000" dirty="0">
                <a:solidFill>
                  <a:schemeClr val="bg1"/>
                </a:solidFill>
              </a:rPr>
              <a:t>: </a:t>
            </a:r>
            <a:r>
              <a:rPr lang="en-US" sz="2000" dirty="0">
                <a:solidFill>
                  <a:schemeClr val="bg1"/>
                </a:solidFill>
              </a:rPr>
              <a:t>you don't use the article when you talk about something in general</a:t>
            </a:r>
          </a:p>
          <a:p>
            <a:r>
              <a:rPr lang="en-US" sz="2000" dirty="0">
                <a:solidFill>
                  <a:schemeClr val="bg1"/>
                </a:solidFill>
              </a:rPr>
              <a:t>Ex. Sugar is bad for you.</a:t>
            </a:r>
            <a:endParaRPr lang="it-IT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09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350FE0-10CA-4003-92AC-50256C158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PRESENT SIMPLE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580510-4192-4FA1-AB6E-5129796EA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I </a:t>
            </a:r>
            <a:r>
              <a:rPr lang="it-IT" dirty="0" err="1">
                <a:solidFill>
                  <a:schemeClr val="bg1"/>
                </a:solidFill>
              </a:rPr>
              <a:t>am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I’m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not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Am</a:t>
            </a:r>
            <a:r>
              <a:rPr lang="it-IT" dirty="0">
                <a:solidFill>
                  <a:schemeClr val="bg1"/>
                </a:solidFill>
              </a:rPr>
              <a:t> I?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I </a:t>
            </a:r>
            <a:r>
              <a:rPr lang="it-IT" dirty="0" err="1">
                <a:solidFill>
                  <a:schemeClr val="bg1"/>
                </a:solidFill>
              </a:rPr>
              <a:t>want</a:t>
            </a:r>
            <a:r>
              <a:rPr lang="it-IT" dirty="0">
                <a:solidFill>
                  <a:schemeClr val="bg1"/>
                </a:solidFill>
              </a:rPr>
              <a:t>, I </a:t>
            </a:r>
            <a:r>
              <a:rPr lang="it-IT" dirty="0" err="1">
                <a:solidFill>
                  <a:schemeClr val="bg1"/>
                </a:solidFill>
              </a:rPr>
              <a:t>don’t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want</a:t>
            </a:r>
            <a:r>
              <a:rPr lang="it-IT" dirty="0">
                <a:solidFill>
                  <a:schemeClr val="bg1"/>
                </a:solidFill>
              </a:rPr>
              <a:t>, Do I </a:t>
            </a:r>
            <a:r>
              <a:rPr lang="it-IT" dirty="0" err="1">
                <a:solidFill>
                  <a:schemeClr val="bg1"/>
                </a:solidFill>
              </a:rPr>
              <a:t>Want</a:t>
            </a:r>
            <a:r>
              <a:rPr lang="it-IT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Construction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subject</a:t>
            </a:r>
            <a:r>
              <a:rPr lang="it-IT" dirty="0">
                <a:solidFill>
                  <a:schemeClr val="bg1"/>
                </a:solidFill>
              </a:rPr>
              <a:t> + infinite </a:t>
            </a:r>
            <a:r>
              <a:rPr lang="it-IT" dirty="0" err="1">
                <a:solidFill>
                  <a:schemeClr val="bg1"/>
                </a:solidFill>
              </a:rPr>
              <a:t>form</a:t>
            </a:r>
            <a:r>
              <a:rPr lang="it-IT" dirty="0">
                <a:solidFill>
                  <a:schemeClr val="bg1"/>
                </a:solidFill>
              </a:rPr>
              <a:t> of the </a:t>
            </a:r>
            <a:r>
              <a:rPr lang="it-IT" dirty="0" err="1">
                <a:solidFill>
                  <a:schemeClr val="bg1"/>
                </a:solidFill>
              </a:rPr>
              <a:t>verb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Use</a:t>
            </a:r>
            <a:r>
              <a:rPr lang="it-IT" dirty="0">
                <a:solidFill>
                  <a:schemeClr val="bg1"/>
                </a:solidFill>
              </a:rPr>
              <a:t>:</a:t>
            </a:r>
          </a:p>
          <a:p>
            <a:r>
              <a:rPr lang="en-US" dirty="0">
                <a:solidFill>
                  <a:schemeClr val="bg1"/>
                </a:solidFill>
              </a:rPr>
              <a:t>permanent situations and facts;</a:t>
            </a:r>
          </a:p>
          <a:p>
            <a:r>
              <a:rPr lang="en-US" dirty="0">
                <a:solidFill>
                  <a:schemeClr val="bg1"/>
                </a:solidFill>
              </a:rPr>
              <a:t>habitual habits and actions;</a:t>
            </a:r>
          </a:p>
          <a:p>
            <a:r>
              <a:rPr lang="en-US" dirty="0">
                <a:solidFill>
                  <a:schemeClr val="bg1"/>
                </a:solidFill>
              </a:rPr>
              <a:t>moods, what you like or not;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30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A5F1A9-0A05-410A-84B4-09DC0C22C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PRESENT PROGRESSIVE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C35632-4196-4938-8C77-33B3A45D6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</a:t>
            </a:r>
            <a:r>
              <a:rPr lang="it-IT" dirty="0" err="1">
                <a:solidFill>
                  <a:schemeClr val="bg1"/>
                </a:solidFill>
              </a:rPr>
              <a:t>I’m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working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I’m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not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working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Am</a:t>
            </a:r>
            <a:r>
              <a:rPr lang="it-IT" dirty="0">
                <a:solidFill>
                  <a:schemeClr val="bg1"/>
                </a:solidFill>
              </a:rPr>
              <a:t> I </a:t>
            </a:r>
            <a:r>
              <a:rPr lang="it-IT" dirty="0" err="1">
                <a:solidFill>
                  <a:schemeClr val="bg1"/>
                </a:solidFill>
              </a:rPr>
              <a:t>working</a:t>
            </a:r>
            <a:r>
              <a:rPr lang="it-IT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Construction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subject</a:t>
            </a:r>
            <a:r>
              <a:rPr lang="it-IT" dirty="0">
                <a:solidFill>
                  <a:schemeClr val="bg1"/>
                </a:solidFill>
              </a:rPr>
              <a:t> + infinite </a:t>
            </a:r>
            <a:r>
              <a:rPr lang="it-IT" dirty="0" err="1">
                <a:solidFill>
                  <a:schemeClr val="bg1"/>
                </a:solidFill>
              </a:rPr>
              <a:t>form</a:t>
            </a:r>
            <a:r>
              <a:rPr lang="it-IT" dirty="0">
                <a:solidFill>
                  <a:schemeClr val="bg1"/>
                </a:solidFill>
              </a:rPr>
              <a:t> of the </a:t>
            </a:r>
            <a:r>
              <a:rPr lang="it-IT" dirty="0" err="1">
                <a:solidFill>
                  <a:schemeClr val="bg1"/>
                </a:solidFill>
              </a:rPr>
              <a:t>verb</a:t>
            </a:r>
            <a:r>
              <a:rPr lang="it-IT" dirty="0">
                <a:solidFill>
                  <a:schemeClr val="bg1"/>
                </a:solidFill>
              </a:rPr>
              <a:t> + -</a:t>
            </a:r>
            <a:r>
              <a:rPr lang="it-IT" dirty="0" err="1">
                <a:solidFill>
                  <a:schemeClr val="bg1"/>
                </a:solidFill>
              </a:rPr>
              <a:t>ing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Use</a:t>
            </a:r>
            <a:r>
              <a:rPr lang="it-IT" dirty="0">
                <a:solidFill>
                  <a:schemeClr val="bg1"/>
                </a:solidFill>
              </a:rPr>
              <a:t>:</a:t>
            </a:r>
          </a:p>
          <a:p>
            <a:r>
              <a:rPr lang="en-US" dirty="0">
                <a:solidFill>
                  <a:schemeClr val="bg1"/>
                </a:solidFill>
              </a:rPr>
              <a:t>actions in progress at the moment;</a:t>
            </a:r>
          </a:p>
          <a:p>
            <a:r>
              <a:rPr lang="en-US" dirty="0">
                <a:solidFill>
                  <a:schemeClr val="bg1"/>
                </a:solidFill>
              </a:rPr>
              <a:t>ongoing actions during this period;</a:t>
            </a:r>
          </a:p>
          <a:p>
            <a:r>
              <a:rPr lang="en-US" dirty="0">
                <a:solidFill>
                  <a:schemeClr val="bg1"/>
                </a:solidFill>
              </a:rPr>
              <a:t>changing situations;</a:t>
            </a:r>
          </a:p>
          <a:p>
            <a:r>
              <a:rPr lang="en-US" dirty="0">
                <a:solidFill>
                  <a:schemeClr val="bg1"/>
                </a:solidFill>
              </a:rPr>
              <a:t>future actions: going to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96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7616ED-624C-426C-A04B-929CFB302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PAST SIMPLE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2ACD60-F7D1-4F8A-A9F6-27122C060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I </a:t>
            </a:r>
            <a:r>
              <a:rPr lang="it-IT" dirty="0" err="1">
                <a:solidFill>
                  <a:schemeClr val="bg1"/>
                </a:solidFill>
              </a:rPr>
              <a:t>worked</a:t>
            </a:r>
            <a:r>
              <a:rPr lang="it-IT" dirty="0">
                <a:solidFill>
                  <a:schemeClr val="bg1"/>
                </a:solidFill>
              </a:rPr>
              <a:t>, I </a:t>
            </a:r>
            <a:r>
              <a:rPr lang="it-IT" dirty="0" err="1">
                <a:solidFill>
                  <a:schemeClr val="bg1"/>
                </a:solidFill>
              </a:rPr>
              <a:t>didn’t</a:t>
            </a:r>
            <a:r>
              <a:rPr lang="it-IT" dirty="0">
                <a:solidFill>
                  <a:schemeClr val="bg1"/>
                </a:solidFill>
              </a:rPr>
              <a:t> work, </a:t>
            </a:r>
            <a:r>
              <a:rPr lang="it-IT" dirty="0" err="1">
                <a:solidFill>
                  <a:schemeClr val="bg1"/>
                </a:solidFill>
              </a:rPr>
              <a:t>Did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you</a:t>
            </a:r>
            <a:r>
              <a:rPr lang="it-IT" dirty="0">
                <a:solidFill>
                  <a:schemeClr val="bg1"/>
                </a:solidFill>
              </a:rPr>
              <a:t> work?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Construction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subject</a:t>
            </a:r>
            <a:r>
              <a:rPr lang="it-IT" dirty="0">
                <a:solidFill>
                  <a:schemeClr val="bg1"/>
                </a:solidFill>
              </a:rPr>
              <a:t> + infinite </a:t>
            </a:r>
            <a:r>
              <a:rPr lang="it-IT" dirty="0" err="1">
                <a:solidFill>
                  <a:schemeClr val="bg1"/>
                </a:solidFill>
              </a:rPr>
              <a:t>form</a:t>
            </a:r>
            <a:r>
              <a:rPr lang="it-IT" dirty="0">
                <a:solidFill>
                  <a:schemeClr val="bg1"/>
                </a:solidFill>
              </a:rPr>
              <a:t> of the </a:t>
            </a:r>
            <a:r>
              <a:rPr lang="it-IT" dirty="0" err="1">
                <a:solidFill>
                  <a:schemeClr val="bg1"/>
                </a:solidFill>
              </a:rPr>
              <a:t>verb</a:t>
            </a:r>
            <a:r>
              <a:rPr lang="it-IT" dirty="0">
                <a:solidFill>
                  <a:schemeClr val="bg1"/>
                </a:solidFill>
              </a:rPr>
              <a:t> + -ed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(exceptions of irregular verbs)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Use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en-US" dirty="0">
                <a:solidFill>
                  <a:schemeClr val="bg1"/>
                </a:solidFill>
              </a:rPr>
              <a:t>past and ended situations or events;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14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B67FFF-E153-4871-AD78-DF02575E7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PAST PROGRESSIVE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F5AC70-EF0B-40B7-BEB5-8F41FCD88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I </a:t>
            </a:r>
            <a:r>
              <a:rPr lang="it-IT" dirty="0" err="1">
                <a:solidFill>
                  <a:schemeClr val="bg1"/>
                </a:solidFill>
              </a:rPr>
              <a:t>was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working</a:t>
            </a:r>
            <a:r>
              <a:rPr lang="it-IT" dirty="0">
                <a:solidFill>
                  <a:schemeClr val="bg1"/>
                </a:solidFill>
              </a:rPr>
              <a:t>, I </a:t>
            </a:r>
            <a:r>
              <a:rPr lang="it-IT" dirty="0" err="1">
                <a:solidFill>
                  <a:schemeClr val="bg1"/>
                </a:solidFill>
              </a:rPr>
              <a:t>wasn’t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working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Were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you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working</a:t>
            </a:r>
            <a:r>
              <a:rPr lang="it-IT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Construction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subject</a:t>
            </a:r>
            <a:r>
              <a:rPr lang="it-IT" dirty="0">
                <a:solidFill>
                  <a:schemeClr val="bg1"/>
                </a:solidFill>
              </a:rPr>
              <a:t> + </a:t>
            </a:r>
            <a:r>
              <a:rPr lang="it-IT" dirty="0" err="1">
                <a:solidFill>
                  <a:schemeClr val="bg1"/>
                </a:solidFill>
              </a:rPr>
              <a:t>was</a:t>
            </a:r>
            <a:r>
              <a:rPr lang="it-IT" dirty="0">
                <a:solidFill>
                  <a:schemeClr val="bg1"/>
                </a:solidFill>
              </a:rPr>
              <a:t>/</a:t>
            </a:r>
            <a:r>
              <a:rPr lang="it-IT" dirty="0" err="1">
                <a:solidFill>
                  <a:schemeClr val="bg1"/>
                </a:solidFill>
              </a:rPr>
              <a:t>were</a:t>
            </a:r>
            <a:r>
              <a:rPr lang="it-IT" dirty="0">
                <a:solidFill>
                  <a:schemeClr val="bg1"/>
                </a:solidFill>
              </a:rPr>
              <a:t> + infinite </a:t>
            </a:r>
            <a:r>
              <a:rPr lang="it-IT" dirty="0" err="1">
                <a:solidFill>
                  <a:schemeClr val="bg1"/>
                </a:solidFill>
              </a:rPr>
              <a:t>form</a:t>
            </a:r>
            <a:r>
              <a:rPr lang="it-IT" dirty="0">
                <a:solidFill>
                  <a:schemeClr val="bg1"/>
                </a:solidFill>
              </a:rPr>
              <a:t> of the </a:t>
            </a:r>
            <a:r>
              <a:rPr lang="it-IT" dirty="0" err="1">
                <a:solidFill>
                  <a:schemeClr val="bg1"/>
                </a:solidFill>
              </a:rPr>
              <a:t>verb</a:t>
            </a:r>
            <a:r>
              <a:rPr lang="it-IT" dirty="0">
                <a:solidFill>
                  <a:schemeClr val="bg1"/>
                </a:solidFill>
              </a:rPr>
              <a:t> + -</a:t>
            </a:r>
            <a:r>
              <a:rPr lang="it-IT" dirty="0" err="1">
                <a:solidFill>
                  <a:schemeClr val="bg1"/>
                </a:solidFill>
              </a:rPr>
              <a:t>ing</a:t>
            </a:r>
            <a:endParaRPr lang="it-IT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Use</a:t>
            </a:r>
            <a:r>
              <a:rPr lang="it-IT" dirty="0">
                <a:solidFill>
                  <a:schemeClr val="bg1"/>
                </a:solidFill>
              </a:rPr>
              <a:t>: </a:t>
            </a:r>
          </a:p>
          <a:p>
            <a:r>
              <a:rPr lang="en-US" dirty="0">
                <a:solidFill>
                  <a:schemeClr val="bg1"/>
                </a:solidFill>
              </a:rPr>
              <a:t>to indicate something that was going on in a past moment; </a:t>
            </a:r>
          </a:p>
          <a:p>
            <a:r>
              <a:rPr lang="en-US" dirty="0">
                <a:solidFill>
                  <a:schemeClr val="bg1"/>
                </a:solidFill>
              </a:rPr>
              <a:t>to indicate two contemporary actions in the past;</a:t>
            </a:r>
          </a:p>
          <a:p>
            <a:r>
              <a:rPr lang="en-US" dirty="0">
                <a:solidFill>
                  <a:schemeClr val="bg1"/>
                </a:solidFill>
              </a:rPr>
              <a:t>narrative descriptions;</a:t>
            </a:r>
          </a:p>
          <a:p>
            <a:r>
              <a:rPr lang="en-US" dirty="0">
                <a:solidFill>
                  <a:schemeClr val="bg1"/>
                </a:solidFill>
              </a:rPr>
              <a:t>actions interrupted by other actions;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661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AFFD31-E230-48F9-B731-E490BE9B4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PRESENT PERFECT AND PAST PERFECT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2E12DD-63B3-4F46-B6E5-5B8BAF37A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I </a:t>
            </a:r>
            <a:r>
              <a:rPr lang="it-IT" dirty="0" err="1">
                <a:solidFill>
                  <a:schemeClr val="bg1"/>
                </a:solidFill>
              </a:rPr>
              <a:t>have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worked</a:t>
            </a:r>
            <a:r>
              <a:rPr lang="it-IT" dirty="0">
                <a:solidFill>
                  <a:schemeClr val="bg1"/>
                </a:solidFill>
              </a:rPr>
              <a:t>, I </a:t>
            </a:r>
            <a:r>
              <a:rPr lang="it-IT" dirty="0" err="1">
                <a:solidFill>
                  <a:schemeClr val="bg1"/>
                </a:solidFill>
              </a:rPr>
              <a:t>haven’t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worked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Have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you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worked</a:t>
            </a:r>
            <a:r>
              <a:rPr lang="it-IT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Construction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subject</a:t>
            </a:r>
            <a:r>
              <a:rPr lang="it-IT" dirty="0">
                <a:solidFill>
                  <a:schemeClr val="bg1"/>
                </a:solidFill>
              </a:rPr>
              <a:t> + </a:t>
            </a:r>
            <a:r>
              <a:rPr lang="it-IT" dirty="0" err="1">
                <a:solidFill>
                  <a:schemeClr val="bg1"/>
                </a:solidFill>
              </a:rPr>
              <a:t>have</a:t>
            </a:r>
            <a:r>
              <a:rPr lang="it-IT" dirty="0">
                <a:solidFill>
                  <a:schemeClr val="bg1"/>
                </a:solidFill>
              </a:rPr>
              <a:t>/</a:t>
            </a:r>
            <a:r>
              <a:rPr lang="it-IT" dirty="0" err="1">
                <a:solidFill>
                  <a:schemeClr val="bg1"/>
                </a:solidFill>
              </a:rPr>
              <a:t>has</a:t>
            </a:r>
            <a:r>
              <a:rPr lang="it-IT" dirty="0">
                <a:solidFill>
                  <a:schemeClr val="bg1"/>
                </a:solidFill>
              </a:rPr>
              <a:t> + infinite </a:t>
            </a:r>
            <a:r>
              <a:rPr lang="it-IT" dirty="0" err="1">
                <a:solidFill>
                  <a:schemeClr val="bg1"/>
                </a:solidFill>
              </a:rPr>
              <a:t>form</a:t>
            </a:r>
            <a:r>
              <a:rPr lang="it-IT" dirty="0">
                <a:solidFill>
                  <a:schemeClr val="bg1"/>
                </a:solidFill>
              </a:rPr>
              <a:t> of the </a:t>
            </a:r>
            <a:r>
              <a:rPr lang="it-IT" dirty="0" err="1">
                <a:solidFill>
                  <a:schemeClr val="bg1"/>
                </a:solidFill>
              </a:rPr>
              <a:t>verb</a:t>
            </a:r>
            <a:r>
              <a:rPr lang="it-IT" dirty="0">
                <a:solidFill>
                  <a:schemeClr val="bg1"/>
                </a:solidFill>
              </a:rPr>
              <a:t> + -ed</a:t>
            </a:r>
            <a:endParaRPr lang="it-IT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Use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en-US" dirty="0">
                <a:solidFill>
                  <a:schemeClr val="bg1"/>
                </a:solidFill>
              </a:rPr>
              <a:t>an action started in the past that is continuing in the present (result of a past action);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with adverbs (already, yet, still, just, ever, never…); </a:t>
            </a: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Ex. I </a:t>
            </a:r>
            <a:r>
              <a:rPr lang="it-IT" dirty="0" err="1">
                <a:solidFill>
                  <a:schemeClr val="bg1"/>
                </a:solidFill>
              </a:rPr>
              <a:t>had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worked</a:t>
            </a:r>
            <a:r>
              <a:rPr lang="it-IT" dirty="0">
                <a:solidFill>
                  <a:schemeClr val="bg1"/>
                </a:solidFill>
              </a:rPr>
              <a:t>, I </a:t>
            </a:r>
            <a:r>
              <a:rPr lang="it-IT" dirty="0" err="1">
                <a:solidFill>
                  <a:schemeClr val="bg1"/>
                </a:solidFill>
              </a:rPr>
              <a:t>hadn’t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worked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dirty="0" err="1">
                <a:solidFill>
                  <a:schemeClr val="bg1"/>
                </a:solidFill>
              </a:rPr>
              <a:t>Had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you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worked</a:t>
            </a:r>
            <a:r>
              <a:rPr lang="it-IT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Construction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subject</a:t>
            </a:r>
            <a:r>
              <a:rPr lang="it-IT" dirty="0">
                <a:solidFill>
                  <a:schemeClr val="bg1"/>
                </a:solidFill>
              </a:rPr>
              <a:t> + </a:t>
            </a:r>
            <a:r>
              <a:rPr lang="it-IT" dirty="0" err="1">
                <a:solidFill>
                  <a:schemeClr val="bg1"/>
                </a:solidFill>
              </a:rPr>
              <a:t>had</a:t>
            </a:r>
            <a:r>
              <a:rPr lang="it-IT" dirty="0">
                <a:solidFill>
                  <a:schemeClr val="bg1"/>
                </a:solidFill>
              </a:rPr>
              <a:t> + infinite </a:t>
            </a:r>
            <a:r>
              <a:rPr lang="it-IT" dirty="0" err="1">
                <a:solidFill>
                  <a:schemeClr val="bg1"/>
                </a:solidFill>
              </a:rPr>
              <a:t>form</a:t>
            </a:r>
            <a:r>
              <a:rPr lang="it-IT" dirty="0">
                <a:solidFill>
                  <a:schemeClr val="bg1"/>
                </a:solidFill>
              </a:rPr>
              <a:t> of the </a:t>
            </a:r>
            <a:r>
              <a:rPr lang="it-IT" dirty="0" err="1">
                <a:solidFill>
                  <a:schemeClr val="bg1"/>
                </a:solidFill>
              </a:rPr>
              <a:t>verb</a:t>
            </a:r>
            <a:r>
              <a:rPr lang="it-IT" dirty="0">
                <a:solidFill>
                  <a:schemeClr val="bg1"/>
                </a:solidFill>
              </a:rPr>
              <a:t> + -ed</a:t>
            </a:r>
            <a:endParaRPr lang="it-IT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chemeClr val="bg1"/>
                </a:solidFill>
              </a:rPr>
              <a:t>Use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en-US" dirty="0">
                <a:solidFill>
                  <a:schemeClr val="bg1"/>
                </a:solidFill>
              </a:rPr>
              <a:t>an action started in the past and ended.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3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CBEF62-6FB7-47B3-BE4D-C834D3AB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b="1" dirty="0">
                <a:solidFill>
                  <a:schemeClr val="bg1"/>
                </a:solidFill>
              </a:rPr>
              <a:t>FUTURE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257EFD-3739-42C1-B732-72625AB9A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>
                <a:solidFill>
                  <a:schemeClr val="bg1"/>
                </a:solidFill>
              </a:rPr>
              <a:t>Present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 err="1">
                <a:solidFill>
                  <a:schemeClr val="bg1"/>
                </a:solidFill>
              </a:rPr>
              <a:t>continuous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en-US" dirty="0">
                <a:solidFill>
                  <a:schemeClr val="bg1"/>
                </a:solidFill>
              </a:rPr>
              <a:t>plans already designed for the future;             intentions in the future;                                                                     forecast for the future when you see that something is about to happen;</a:t>
            </a:r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 err="1">
                <a:solidFill>
                  <a:schemeClr val="bg1"/>
                </a:solidFill>
              </a:rPr>
              <a:t>Shall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 err="1">
                <a:solidFill>
                  <a:schemeClr val="bg1"/>
                </a:solidFill>
              </a:rPr>
              <a:t>suggestion</a:t>
            </a:r>
            <a:r>
              <a:rPr lang="it-IT" dirty="0">
                <a:solidFill>
                  <a:schemeClr val="bg1"/>
                </a:solidFill>
              </a:rPr>
              <a:t> / </a:t>
            </a:r>
            <a:r>
              <a:rPr lang="it-IT" dirty="0" err="1">
                <a:solidFill>
                  <a:schemeClr val="bg1"/>
                </a:solidFill>
              </a:rPr>
              <a:t>offer</a:t>
            </a:r>
            <a:r>
              <a:rPr lang="it-IT" dirty="0">
                <a:solidFill>
                  <a:schemeClr val="bg1"/>
                </a:solidFill>
              </a:rPr>
              <a:t>;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Will: </a:t>
            </a:r>
            <a:r>
              <a:rPr lang="en-US" dirty="0">
                <a:solidFill>
                  <a:schemeClr val="bg1"/>
                </a:solidFill>
              </a:rPr>
              <a:t>predictions based on personal feelings / opinions;                 something unplanned;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446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733</Words>
  <Application>Microsoft Office PowerPoint</Application>
  <PresentationFormat>Widescreen</PresentationFormat>
  <Paragraphs>92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GRAMMAR REVISION</vt:lpstr>
      <vt:lpstr>INDEX</vt:lpstr>
      <vt:lpstr>ARTICLES</vt:lpstr>
      <vt:lpstr>PRESENT SIMPLE</vt:lpstr>
      <vt:lpstr>PRESENT PROGRESSIVE</vt:lpstr>
      <vt:lpstr>PAST SIMPLE</vt:lpstr>
      <vt:lpstr>PAST PROGRESSIVE</vt:lpstr>
      <vt:lpstr>PRESENT PERFECT AND PAST PERFECT</vt:lpstr>
      <vt:lpstr>FUTURE</vt:lpstr>
      <vt:lpstr>PASSIVE FORM</vt:lpstr>
      <vt:lpstr> HYPOTHETICAL PERIOD</vt:lpstr>
      <vt:lpstr>FUTURE IN THE PAST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REVISION</dc:title>
  <dc:creator>Georgie Benvenuto</dc:creator>
  <cp:lastModifiedBy>Georgie Benvenuto</cp:lastModifiedBy>
  <cp:revision>14</cp:revision>
  <dcterms:created xsi:type="dcterms:W3CDTF">2020-01-07T21:53:15Z</dcterms:created>
  <dcterms:modified xsi:type="dcterms:W3CDTF">2020-01-09T13:23:35Z</dcterms:modified>
</cp:coreProperties>
</file>