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7" r:id="rId1"/>
  </p:sldMasterIdLst>
  <p:sldIdLst>
    <p:sldId id="256" r:id="rId2"/>
    <p:sldId id="257" r:id="rId3"/>
    <p:sldId id="260" r:id="rId4"/>
    <p:sldId id="266" r:id="rId5"/>
    <p:sldId id="258" r:id="rId6"/>
    <p:sldId id="259"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41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62D6E202-B606-4609-B914-27C9371A1F6D}" type="datetime1">
              <a:rPr lang="en-US" smtClean="0"/>
              <a:t>1/12/2020</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3A98EE3D-8CD1-4C3F-BD1C-C98C9596463C}" type="slidenum">
              <a:rPr lang="en-US" smtClean="0"/>
              <a:t>‹N›</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15562806"/>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25945720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45102121"/>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0036593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2D6E202-B606-4609-B914-27C9371A1F6D}" type="datetime1">
              <a:rPr lang="en-US" smtClean="0"/>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7439910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24617671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it-IT"/>
              <a:t>Fare clic per modificare gli stili del testo dello schema</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1/12/2020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76421033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2D6E202-B606-4609-B914-27C9371A1F6D}" type="datetime1">
              <a:rPr lang="en-US" smtClean="0"/>
              <a:t>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856894313"/>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6E202-B606-4609-B914-27C9371A1F6D}" type="datetime1">
              <a:rPr lang="en-US" smtClean="0"/>
              <a:t>1/12/2020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86136189"/>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2D6E202-B606-4609-B914-27C9371A1F6D}" type="datetime1">
              <a:rPr lang="en-US" smtClean="0"/>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55371639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2D6E202-B606-4609-B914-27C9371A1F6D}" type="datetime1">
              <a:rPr lang="en-US" smtClean="0"/>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71919359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62D6E202-B606-4609-B914-27C9371A1F6D}" type="datetime1">
              <a:rPr lang="en-US" smtClean="0"/>
              <a:t>1/12/2020</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3A98EE3D-8CD1-4C3F-BD1C-C98C9596463C}" type="slidenum">
              <a:rPr lang="en-US" smtClean="0"/>
              <a:t>‹N›</a:t>
            </a:fld>
            <a:endParaRPr lang="en-US" dirty="0"/>
          </a:p>
        </p:txBody>
      </p:sp>
    </p:spTree>
    <p:extLst>
      <p:ext uri="{BB962C8B-B14F-4D97-AF65-F5344CB8AC3E}">
        <p14:creationId xmlns:p14="http://schemas.microsoft.com/office/powerpoint/2010/main" val="2494710494"/>
      </p:ext>
    </p:extLst>
  </p:cSld>
  <p:clrMap bg1="lt1" tx1="dk1" bg2="lt2" tx2="dk2" accent1="accent1" accent2="accent2" accent3="accent3" accent4="accent4" accent5="accent5" accent6="accent6" hlink="hlink" folHlink="folHlink"/>
  <p:sldLayoutIdLst>
    <p:sldLayoutId id="2147484138" r:id="rId1"/>
    <p:sldLayoutId id="2147484139" r:id="rId2"/>
    <p:sldLayoutId id="2147484140" r:id="rId3"/>
    <p:sldLayoutId id="2147484141" r:id="rId4"/>
    <p:sldLayoutId id="2147484142" r:id="rId5"/>
    <p:sldLayoutId id="2147484143" r:id="rId6"/>
    <p:sldLayoutId id="2147484144" r:id="rId7"/>
    <p:sldLayoutId id="2147484145" r:id="rId8"/>
    <p:sldLayoutId id="2147484146" r:id="rId9"/>
    <p:sldLayoutId id="2147484147" r:id="rId10"/>
    <p:sldLayoutId id="2147484148" r:id="rId11"/>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0F512C-49D9-4EE2-B535-31A437BBD19E}"/>
              </a:ext>
            </a:extLst>
          </p:cNvPr>
          <p:cNvSpPr>
            <a:spLocks noGrp="1"/>
          </p:cNvSpPr>
          <p:nvPr>
            <p:ph type="ctrTitle"/>
          </p:nvPr>
        </p:nvSpPr>
        <p:spPr>
          <a:xfrm>
            <a:off x="1261872" y="758952"/>
            <a:ext cx="9418320" cy="2103518"/>
          </a:xfrm>
        </p:spPr>
        <p:txBody>
          <a:bodyPr/>
          <a:lstStyle/>
          <a:p>
            <a:r>
              <a:rPr lang="it-IT" dirty="0"/>
              <a:t>The Dead </a:t>
            </a:r>
            <a:r>
              <a:rPr lang="it-IT" sz="4400" dirty="0"/>
              <a:t>by James Joyce</a:t>
            </a:r>
            <a:br>
              <a:rPr lang="it-IT" dirty="0"/>
            </a:br>
            <a:r>
              <a:rPr lang="it-IT" sz="3200" dirty="0"/>
              <a:t>from </a:t>
            </a:r>
            <a:r>
              <a:rPr lang="it-IT" sz="3200" i="1" dirty="0"/>
              <a:t>The </a:t>
            </a:r>
            <a:r>
              <a:rPr lang="en-GB" sz="3200" i="1" dirty="0"/>
              <a:t>Dubliners</a:t>
            </a:r>
            <a:endParaRPr lang="en-GB" i="1" dirty="0"/>
          </a:p>
        </p:txBody>
      </p:sp>
      <p:sp>
        <p:nvSpPr>
          <p:cNvPr id="3" name="Sottotitolo 2">
            <a:extLst>
              <a:ext uri="{FF2B5EF4-FFF2-40B4-BE49-F238E27FC236}">
                <a16:creationId xmlns:a16="http://schemas.microsoft.com/office/drawing/2014/main" id="{7AE5BE57-4A94-442C-9472-1404BDEB1B51}"/>
              </a:ext>
            </a:extLst>
          </p:cNvPr>
          <p:cNvSpPr>
            <a:spLocks noGrp="1"/>
          </p:cNvSpPr>
          <p:nvPr>
            <p:ph type="subTitle" idx="1"/>
          </p:nvPr>
        </p:nvSpPr>
        <p:spPr/>
        <p:txBody>
          <a:bodyPr/>
          <a:lstStyle/>
          <a:p>
            <a:r>
              <a:rPr lang="it-IT" dirty="0"/>
              <a:t>BENVENUTO GEORGIE</a:t>
            </a:r>
          </a:p>
          <a:p>
            <a:r>
              <a:rPr lang="it-IT" dirty="0"/>
              <a:t>5LSCA</a:t>
            </a:r>
          </a:p>
          <a:p>
            <a:r>
              <a:rPr lang="it-IT" dirty="0"/>
              <a:t>A.S. 2019/2020</a:t>
            </a:r>
          </a:p>
        </p:txBody>
      </p:sp>
    </p:spTree>
    <p:extLst>
      <p:ext uri="{BB962C8B-B14F-4D97-AF65-F5344CB8AC3E}">
        <p14:creationId xmlns:p14="http://schemas.microsoft.com/office/powerpoint/2010/main" val="1983260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E5A024-4FBB-4B1C-978A-F26632CA9546}"/>
              </a:ext>
            </a:extLst>
          </p:cNvPr>
          <p:cNvSpPr>
            <a:spLocks noGrp="1"/>
          </p:cNvSpPr>
          <p:nvPr>
            <p:ph type="title"/>
          </p:nvPr>
        </p:nvSpPr>
        <p:spPr/>
        <p:txBody>
          <a:bodyPr/>
          <a:lstStyle/>
          <a:p>
            <a:r>
              <a:rPr lang="it-IT" dirty="0"/>
              <a:t>Personal </a:t>
            </a:r>
            <a:r>
              <a:rPr lang="it-IT" dirty="0" err="1"/>
              <a:t>considerations</a:t>
            </a:r>
            <a:endParaRPr lang="it-IT" dirty="0"/>
          </a:p>
        </p:txBody>
      </p:sp>
      <p:sp>
        <p:nvSpPr>
          <p:cNvPr id="3" name="Segnaposto contenuto 2">
            <a:extLst>
              <a:ext uri="{FF2B5EF4-FFF2-40B4-BE49-F238E27FC236}">
                <a16:creationId xmlns:a16="http://schemas.microsoft.com/office/drawing/2014/main" id="{F2645267-C9C3-4AF3-B480-17FCFDD4BD77}"/>
              </a:ext>
            </a:extLst>
          </p:cNvPr>
          <p:cNvSpPr>
            <a:spLocks noGrp="1"/>
          </p:cNvSpPr>
          <p:nvPr>
            <p:ph idx="1"/>
          </p:nvPr>
        </p:nvSpPr>
        <p:spPr/>
        <p:txBody>
          <a:bodyPr>
            <a:normAutofit/>
          </a:bodyPr>
          <a:lstStyle/>
          <a:p>
            <a:r>
              <a:rPr lang="en-GB" sz="2400" dirty="0"/>
              <a:t>I think this story reflects today’s society: a society degraded in a system of monotony, in which one perceives boredom but also the desire to do, no change and no improvement in the events of the characters. There are some images that make the dead the only ones to be truly present and alive in a world where the living freeze like buried under a blanket of snow.</a:t>
            </a:r>
          </a:p>
        </p:txBody>
      </p:sp>
    </p:spTree>
    <p:extLst>
      <p:ext uri="{BB962C8B-B14F-4D97-AF65-F5344CB8AC3E}">
        <p14:creationId xmlns:p14="http://schemas.microsoft.com/office/powerpoint/2010/main" val="1584196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22C19C-02C1-4F7A-B66D-1B8A3B6BA66B}"/>
              </a:ext>
            </a:extLst>
          </p:cNvPr>
          <p:cNvSpPr>
            <a:spLocks noGrp="1"/>
          </p:cNvSpPr>
          <p:nvPr>
            <p:ph type="title"/>
          </p:nvPr>
        </p:nvSpPr>
        <p:spPr/>
        <p:txBody>
          <a:bodyPr/>
          <a:lstStyle/>
          <a:p>
            <a:r>
              <a:rPr lang="it-IT" dirty="0" err="1"/>
              <a:t>Why</a:t>
            </a:r>
            <a:r>
              <a:rPr lang="it-IT" dirty="0"/>
              <a:t> </a:t>
            </a:r>
            <a:r>
              <a:rPr lang="it-IT" dirty="0" err="1"/>
              <a:t>should</a:t>
            </a:r>
            <a:r>
              <a:rPr lang="it-IT" dirty="0"/>
              <a:t> one </a:t>
            </a:r>
            <a:r>
              <a:rPr lang="it-IT" dirty="0" err="1"/>
              <a:t>read</a:t>
            </a:r>
            <a:r>
              <a:rPr lang="it-IT" dirty="0"/>
              <a:t> </a:t>
            </a:r>
            <a:r>
              <a:rPr lang="it-IT" dirty="0" err="1"/>
              <a:t>it</a:t>
            </a:r>
            <a:endParaRPr lang="it-IT" dirty="0"/>
          </a:p>
        </p:txBody>
      </p:sp>
      <p:sp>
        <p:nvSpPr>
          <p:cNvPr id="3" name="Segnaposto contenuto 2">
            <a:extLst>
              <a:ext uri="{FF2B5EF4-FFF2-40B4-BE49-F238E27FC236}">
                <a16:creationId xmlns:a16="http://schemas.microsoft.com/office/drawing/2014/main" id="{289CCCF3-0F96-44B1-8298-9F09C83000C8}"/>
              </a:ext>
            </a:extLst>
          </p:cNvPr>
          <p:cNvSpPr>
            <a:spLocks noGrp="1"/>
          </p:cNvSpPr>
          <p:nvPr>
            <p:ph idx="1"/>
          </p:nvPr>
        </p:nvSpPr>
        <p:spPr/>
        <p:txBody>
          <a:bodyPr>
            <a:normAutofit/>
          </a:bodyPr>
          <a:lstStyle/>
          <a:p>
            <a:r>
              <a:rPr lang="it-IT" sz="2400" dirty="0"/>
              <a:t>The story </a:t>
            </a:r>
            <a:r>
              <a:rPr lang="it-IT" sz="2400" dirty="0" err="1"/>
              <a:t>should</a:t>
            </a:r>
            <a:r>
              <a:rPr lang="it-IT" sz="2400" dirty="0"/>
              <a:t> be </a:t>
            </a:r>
            <a:r>
              <a:rPr lang="it-IT" sz="2400" dirty="0" err="1"/>
              <a:t>read</a:t>
            </a:r>
            <a:r>
              <a:rPr lang="it-IT" sz="2400" dirty="0"/>
              <a:t> to </a:t>
            </a:r>
            <a:r>
              <a:rPr lang="it-IT" sz="2400" dirty="0" err="1"/>
              <a:t>realize</a:t>
            </a:r>
            <a:r>
              <a:rPr lang="it-IT" sz="2400" dirty="0"/>
              <a:t> the </a:t>
            </a:r>
            <a:r>
              <a:rPr lang="it-IT" sz="2400" dirty="0" err="1"/>
              <a:t>modernity</a:t>
            </a:r>
            <a:r>
              <a:rPr lang="it-IT" sz="2400" dirty="0"/>
              <a:t> of </a:t>
            </a:r>
            <a:r>
              <a:rPr lang="it-IT" sz="2400" dirty="0" err="1"/>
              <a:t>Joyce’s</a:t>
            </a:r>
            <a:r>
              <a:rPr lang="it-IT" sz="2400" dirty="0"/>
              <a:t> </a:t>
            </a:r>
            <a:r>
              <a:rPr lang="it-IT" sz="2400" dirty="0" err="1"/>
              <a:t>themes</a:t>
            </a:r>
            <a:r>
              <a:rPr lang="it-IT" sz="2400" dirty="0"/>
              <a:t>, for </a:t>
            </a:r>
            <a:r>
              <a:rPr lang="it-IT" sz="2400" dirty="0" err="1"/>
              <a:t>example</a:t>
            </a:r>
            <a:r>
              <a:rPr lang="it-IT" sz="2400" dirty="0"/>
              <a:t> the </a:t>
            </a:r>
            <a:r>
              <a:rPr lang="it-IT" sz="2400" dirty="0" err="1"/>
              <a:t>theme</a:t>
            </a:r>
            <a:r>
              <a:rPr lang="it-IT" sz="2400" dirty="0"/>
              <a:t> of </a:t>
            </a:r>
            <a:r>
              <a:rPr lang="it-IT" sz="2400" dirty="0" err="1"/>
              <a:t>paralysis</a:t>
            </a:r>
            <a:r>
              <a:rPr lang="it-IT" sz="2400" dirty="0"/>
              <a:t> </a:t>
            </a:r>
            <a:r>
              <a:rPr lang="it-IT" sz="2400" dirty="0" err="1"/>
              <a:t>that</a:t>
            </a:r>
            <a:r>
              <a:rPr lang="it-IT" sz="2400" dirty="0"/>
              <a:t> </a:t>
            </a:r>
            <a:r>
              <a:rPr lang="it-IT" sz="2400" dirty="0" err="1"/>
              <a:t>still</a:t>
            </a:r>
            <a:r>
              <a:rPr lang="it-IT" sz="2400" dirty="0"/>
              <a:t> </a:t>
            </a:r>
            <a:r>
              <a:rPr lang="it-IT" sz="2400" dirty="0" err="1"/>
              <a:t>persist</a:t>
            </a:r>
            <a:r>
              <a:rPr lang="it-IT" sz="2400" dirty="0"/>
              <a:t> in </a:t>
            </a:r>
            <a:r>
              <a:rPr lang="it-IT" sz="2400" dirty="0" err="1"/>
              <a:t>our</a:t>
            </a:r>
            <a:r>
              <a:rPr lang="it-IT" sz="2400" dirty="0"/>
              <a:t> society </a:t>
            </a:r>
            <a:r>
              <a:rPr lang="it-IT" sz="2400" dirty="0" err="1"/>
              <a:t>today</a:t>
            </a:r>
            <a:r>
              <a:rPr lang="it-IT" sz="2400" dirty="0"/>
              <a:t>.</a:t>
            </a:r>
          </a:p>
        </p:txBody>
      </p:sp>
    </p:spTree>
    <p:extLst>
      <p:ext uri="{BB962C8B-B14F-4D97-AF65-F5344CB8AC3E}">
        <p14:creationId xmlns:p14="http://schemas.microsoft.com/office/powerpoint/2010/main" val="3632461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53280E-CD36-4526-B824-2208FA10DA3A}"/>
              </a:ext>
            </a:extLst>
          </p:cNvPr>
          <p:cNvSpPr>
            <a:spLocks noGrp="1"/>
          </p:cNvSpPr>
          <p:nvPr>
            <p:ph type="title"/>
          </p:nvPr>
        </p:nvSpPr>
        <p:spPr/>
        <p:txBody>
          <a:bodyPr/>
          <a:lstStyle/>
          <a:p>
            <a:r>
              <a:rPr lang="it-IT" dirty="0"/>
              <a:t>Title and </a:t>
            </a:r>
            <a:r>
              <a:rPr lang="it-IT" dirty="0" err="1"/>
              <a:t>structure</a:t>
            </a:r>
            <a:endParaRPr lang="it-IT" dirty="0"/>
          </a:p>
        </p:txBody>
      </p:sp>
      <p:sp>
        <p:nvSpPr>
          <p:cNvPr id="3" name="Segnaposto contenuto 2">
            <a:extLst>
              <a:ext uri="{FF2B5EF4-FFF2-40B4-BE49-F238E27FC236}">
                <a16:creationId xmlns:a16="http://schemas.microsoft.com/office/drawing/2014/main" id="{0B5DBAB8-3DF9-47CF-A47A-3C693C09CB99}"/>
              </a:ext>
            </a:extLst>
          </p:cNvPr>
          <p:cNvSpPr>
            <a:spLocks noGrp="1"/>
          </p:cNvSpPr>
          <p:nvPr>
            <p:ph idx="1"/>
          </p:nvPr>
        </p:nvSpPr>
        <p:spPr/>
        <p:txBody>
          <a:bodyPr>
            <a:normAutofit/>
          </a:bodyPr>
          <a:lstStyle/>
          <a:p>
            <a:r>
              <a:rPr lang="en-GB" sz="2400" dirty="0"/>
              <a:t>The story seems to be about past and present</a:t>
            </a:r>
          </a:p>
          <a:p>
            <a:r>
              <a:rPr lang="en-GB" sz="2400" dirty="0"/>
              <a:t>There are no chapters, but the story is divided in paragraphs</a:t>
            </a:r>
          </a:p>
          <a:p>
            <a:r>
              <a:rPr lang="en-GB" sz="2400" dirty="0"/>
              <a:t>Third person narrator</a:t>
            </a:r>
          </a:p>
        </p:txBody>
      </p:sp>
    </p:spTree>
    <p:extLst>
      <p:ext uri="{BB962C8B-B14F-4D97-AF65-F5344CB8AC3E}">
        <p14:creationId xmlns:p14="http://schemas.microsoft.com/office/powerpoint/2010/main" val="262506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9D72F3-F948-4233-806E-A596D992E9FF}"/>
              </a:ext>
            </a:extLst>
          </p:cNvPr>
          <p:cNvSpPr>
            <a:spLocks noGrp="1"/>
          </p:cNvSpPr>
          <p:nvPr>
            <p:ph type="title"/>
          </p:nvPr>
        </p:nvSpPr>
        <p:spPr/>
        <p:txBody>
          <a:bodyPr/>
          <a:lstStyle/>
          <a:p>
            <a:r>
              <a:rPr lang="it-IT" dirty="0" err="1"/>
              <a:t>Characters</a:t>
            </a:r>
            <a:r>
              <a:rPr lang="it-IT" dirty="0"/>
              <a:t> and </a:t>
            </a:r>
            <a:r>
              <a:rPr lang="it-IT" dirty="0" err="1"/>
              <a:t>characterization</a:t>
            </a:r>
            <a:endParaRPr lang="it-IT" dirty="0"/>
          </a:p>
        </p:txBody>
      </p:sp>
      <p:graphicFrame>
        <p:nvGraphicFramePr>
          <p:cNvPr id="8" name="Tabella 8">
            <a:extLst>
              <a:ext uri="{FF2B5EF4-FFF2-40B4-BE49-F238E27FC236}">
                <a16:creationId xmlns:a16="http://schemas.microsoft.com/office/drawing/2014/main" id="{7D0A65BA-CC73-4602-AAFF-9B20CF5DBAFD}"/>
              </a:ext>
            </a:extLst>
          </p:cNvPr>
          <p:cNvGraphicFramePr>
            <a:graphicFrameLocks noGrp="1"/>
          </p:cNvGraphicFramePr>
          <p:nvPr>
            <p:ph idx="1"/>
            <p:extLst>
              <p:ext uri="{D42A27DB-BD31-4B8C-83A1-F6EECF244321}">
                <p14:modId xmlns:p14="http://schemas.microsoft.com/office/powerpoint/2010/main" val="3202915492"/>
              </p:ext>
            </p:extLst>
          </p:nvPr>
        </p:nvGraphicFramePr>
        <p:xfrm>
          <a:off x="805912" y="1828800"/>
          <a:ext cx="9098072" cy="4246536"/>
        </p:xfrm>
        <a:graphic>
          <a:graphicData uri="http://schemas.openxmlformats.org/drawingml/2006/table">
            <a:tbl>
              <a:tblPr>
                <a:tableStyleId>{7DF18680-E054-41AD-8BC1-D1AEF772440D}</a:tableStyleId>
              </a:tblPr>
              <a:tblGrid>
                <a:gridCol w="2533636">
                  <a:extLst>
                    <a:ext uri="{9D8B030D-6E8A-4147-A177-3AD203B41FA5}">
                      <a16:colId xmlns:a16="http://schemas.microsoft.com/office/drawing/2014/main" val="2518618702"/>
                    </a:ext>
                  </a:extLst>
                </a:gridCol>
                <a:gridCol w="6564436">
                  <a:extLst>
                    <a:ext uri="{9D8B030D-6E8A-4147-A177-3AD203B41FA5}">
                      <a16:colId xmlns:a16="http://schemas.microsoft.com/office/drawing/2014/main" val="780214072"/>
                    </a:ext>
                  </a:extLst>
                </a:gridCol>
              </a:tblGrid>
              <a:tr h="707756">
                <a:tc>
                  <a:txBody>
                    <a:bodyPr/>
                    <a:lstStyle/>
                    <a:p>
                      <a:pPr algn="ctr">
                        <a:lnSpc>
                          <a:spcPct val="200000"/>
                        </a:lnSpc>
                      </a:pPr>
                      <a:r>
                        <a:rPr lang="it-IT" dirty="0"/>
                        <a:t>Gabriel </a:t>
                      </a:r>
                      <a:r>
                        <a:rPr lang="it-IT" dirty="0" err="1"/>
                        <a:t>Conroy</a:t>
                      </a:r>
                      <a:endParaRPr lang="it-IT" dirty="0"/>
                    </a:p>
                  </a:txBody>
                  <a:tcPr>
                    <a:solidFill>
                      <a:schemeClr val="tx2">
                        <a:lumMod val="20000"/>
                        <a:lumOff val="80000"/>
                      </a:schemeClr>
                    </a:solidFill>
                  </a:tcPr>
                </a:tc>
                <a:tc>
                  <a:txBody>
                    <a:bodyPr/>
                    <a:lstStyle/>
                    <a:p>
                      <a:pPr>
                        <a:lnSpc>
                          <a:spcPct val="200000"/>
                        </a:lnSpc>
                      </a:pPr>
                      <a:r>
                        <a:rPr lang="it-IT" dirty="0"/>
                        <a:t>The </a:t>
                      </a:r>
                      <a:r>
                        <a:rPr lang="it-IT" dirty="0" err="1"/>
                        <a:t>main</a:t>
                      </a:r>
                      <a:r>
                        <a:rPr lang="it-IT" dirty="0"/>
                        <a:t> </a:t>
                      </a:r>
                      <a:r>
                        <a:rPr lang="it-IT" dirty="0" err="1"/>
                        <a:t>character</a:t>
                      </a:r>
                      <a:endParaRPr lang="it-IT" dirty="0"/>
                    </a:p>
                  </a:txBody>
                  <a:tcPr>
                    <a:solidFill>
                      <a:schemeClr val="tx2">
                        <a:lumMod val="20000"/>
                        <a:lumOff val="80000"/>
                      </a:schemeClr>
                    </a:solidFill>
                  </a:tcPr>
                </a:tc>
                <a:extLst>
                  <a:ext uri="{0D108BD9-81ED-4DB2-BD59-A6C34878D82A}">
                    <a16:rowId xmlns:a16="http://schemas.microsoft.com/office/drawing/2014/main" val="88662381"/>
                  </a:ext>
                </a:extLst>
              </a:tr>
              <a:tr h="707756">
                <a:tc>
                  <a:txBody>
                    <a:bodyPr/>
                    <a:lstStyle/>
                    <a:p>
                      <a:pPr algn="ctr">
                        <a:lnSpc>
                          <a:spcPct val="100000"/>
                        </a:lnSpc>
                      </a:pPr>
                      <a:r>
                        <a:rPr lang="it-IT" dirty="0"/>
                        <a:t>Kate and Julia </a:t>
                      </a:r>
                      <a:r>
                        <a:rPr lang="it-IT" dirty="0" err="1"/>
                        <a:t>Morkan</a:t>
                      </a:r>
                      <a:endParaRPr lang="it-IT" dirty="0"/>
                    </a:p>
                  </a:txBody>
                  <a:tcPr>
                    <a:solidFill>
                      <a:schemeClr val="tx2">
                        <a:lumMod val="20000"/>
                        <a:lumOff val="80000"/>
                      </a:schemeClr>
                    </a:solidFill>
                  </a:tcPr>
                </a:tc>
                <a:tc>
                  <a:txBody>
                    <a:bodyPr/>
                    <a:lstStyle/>
                    <a:p>
                      <a:pPr>
                        <a:lnSpc>
                          <a:spcPct val="100000"/>
                        </a:lnSpc>
                      </a:pPr>
                      <a:r>
                        <a:rPr lang="it-IT" dirty="0"/>
                        <a:t>Two </a:t>
                      </a:r>
                      <a:r>
                        <a:rPr lang="it-IT" dirty="0" err="1"/>
                        <a:t>sisters</a:t>
                      </a:r>
                      <a:r>
                        <a:rPr lang="it-IT" dirty="0"/>
                        <a:t> </a:t>
                      </a:r>
                      <a:r>
                        <a:rPr lang="it-IT" dirty="0" err="1"/>
                        <a:t>very</a:t>
                      </a:r>
                      <a:r>
                        <a:rPr lang="it-IT" dirty="0"/>
                        <a:t> </a:t>
                      </a:r>
                      <a:r>
                        <a:rPr lang="it-IT" dirty="0" err="1"/>
                        <a:t>kind</a:t>
                      </a:r>
                      <a:r>
                        <a:rPr lang="it-IT" dirty="0"/>
                        <a:t>. </a:t>
                      </a:r>
                      <a:r>
                        <a:rPr lang="it-IT" dirty="0" err="1"/>
                        <a:t>They</a:t>
                      </a:r>
                      <a:r>
                        <a:rPr lang="it-IT" dirty="0"/>
                        <a:t> </a:t>
                      </a:r>
                      <a:r>
                        <a:rPr lang="it-IT" dirty="0" err="1"/>
                        <a:t>organize</a:t>
                      </a:r>
                      <a:r>
                        <a:rPr lang="it-IT" dirty="0"/>
                        <a:t> </a:t>
                      </a:r>
                      <a:r>
                        <a:rPr lang="it-IT" dirty="0" err="1"/>
                        <a:t>every</a:t>
                      </a:r>
                      <a:r>
                        <a:rPr lang="it-IT" dirty="0"/>
                        <a:t> </a:t>
                      </a:r>
                      <a:r>
                        <a:rPr lang="it-IT" dirty="0" err="1"/>
                        <a:t>year</a:t>
                      </a:r>
                      <a:r>
                        <a:rPr lang="it-IT" dirty="0"/>
                        <a:t> a party </a:t>
                      </a:r>
                      <a:r>
                        <a:rPr lang="it-IT" dirty="0" err="1"/>
                        <a:t>during</a:t>
                      </a:r>
                      <a:r>
                        <a:rPr lang="it-IT" dirty="0"/>
                        <a:t> Christmas</a:t>
                      </a:r>
                    </a:p>
                  </a:txBody>
                  <a:tcPr>
                    <a:solidFill>
                      <a:schemeClr val="tx2">
                        <a:lumMod val="20000"/>
                        <a:lumOff val="80000"/>
                      </a:schemeClr>
                    </a:solidFill>
                  </a:tcPr>
                </a:tc>
                <a:extLst>
                  <a:ext uri="{0D108BD9-81ED-4DB2-BD59-A6C34878D82A}">
                    <a16:rowId xmlns:a16="http://schemas.microsoft.com/office/drawing/2014/main" val="472025630"/>
                  </a:ext>
                </a:extLst>
              </a:tr>
              <a:tr h="707756">
                <a:tc>
                  <a:txBody>
                    <a:bodyPr/>
                    <a:lstStyle/>
                    <a:p>
                      <a:pPr algn="ctr">
                        <a:lnSpc>
                          <a:spcPct val="200000"/>
                        </a:lnSpc>
                      </a:pPr>
                      <a:r>
                        <a:rPr lang="it-IT" dirty="0"/>
                        <a:t>Mary Jane </a:t>
                      </a:r>
                      <a:r>
                        <a:rPr lang="it-IT" dirty="0" err="1"/>
                        <a:t>Morkan</a:t>
                      </a:r>
                      <a:endParaRPr lang="it-IT" dirty="0"/>
                    </a:p>
                  </a:txBody>
                  <a:tcPr>
                    <a:solidFill>
                      <a:schemeClr val="tx2">
                        <a:lumMod val="20000"/>
                        <a:lumOff val="80000"/>
                      </a:schemeClr>
                    </a:solidFill>
                  </a:tcPr>
                </a:tc>
                <a:tc>
                  <a:txBody>
                    <a:bodyPr/>
                    <a:lstStyle/>
                    <a:p>
                      <a:pPr>
                        <a:lnSpc>
                          <a:spcPct val="200000"/>
                        </a:lnSpc>
                      </a:pPr>
                      <a:r>
                        <a:rPr lang="it-IT" dirty="0"/>
                        <a:t>Julia and </a:t>
                      </a:r>
                      <a:r>
                        <a:rPr lang="it-IT" dirty="0" err="1"/>
                        <a:t>Kate’s</a:t>
                      </a:r>
                      <a:r>
                        <a:rPr lang="it-IT" dirty="0"/>
                        <a:t> </a:t>
                      </a:r>
                      <a:r>
                        <a:rPr lang="it-IT" dirty="0" err="1"/>
                        <a:t>niece</a:t>
                      </a:r>
                      <a:r>
                        <a:rPr lang="it-IT" dirty="0"/>
                        <a:t>. </a:t>
                      </a:r>
                      <a:r>
                        <a:rPr lang="it-IT" dirty="0" err="1"/>
                        <a:t>She</a:t>
                      </a:r>
                      <a:r>
                        <a:rPr lang="it-IT" dirty="0"/>
                        <a:t> </a:t>
                      </a:r>
                      <a:r>
                        <a:rPr lang="it-IT" dirty="0" err="1"/>
                        <a:t>is</a:t>
                      </a:r>
                      <a:r>
                        <a:rPr lang="it-IT" dirty="0"/>
                        <a:t> a </a:t>
                      </a:r>
                      <a:r>
                        <a:rPr lang="it-IT" dirty="0" err="1"/>
                        <a:t>musician</a:t>
                      </a:r>
                      <a:endParaRPr lang="it-IT" dirty="0"/>
                    </a:p>
                  </a:txBody>
                  <a:tcPr>
                    <a:solidFill>
                      <a:schemeClr val="tx2">
                        <a:lumMod val="20000"/>
                        <a:lumOff val="80000"/>
                      </a:schemeClr>
                    </a:solidFill>
                  </a:tcPr>
                </a:tc>
                <a:extLst>
                  <a:ext uri="{0D108BD9-81ED-4DB2-BD59-A6C34878D82A}">
                    <a16:rowId xmlns:a16="http://schemas.microsoft.com/office/drawing/2014/main" val="3203778759"/>
                  </a:ext>
                </a:extLst>
              </a:tr>
              <a:tr h="707756">
                <a:tc>
                  <a:txBody>
                    <a:bodyPr/>
                    <a:lstStyle/>
                    <a:p>
                      <a:pPr algn="ctr">
                        <a:lnSpc>
                          <a:spcPct val="200000"/>
                        </a:lnSpc>
                      </a:pPr>
                      <a:r>
                        <a:rPr lang="it-IT" dirty="0"/>
                        <a:t>Lily</a:t>
                      </a:r>
                    </a:p>
                  </a:txBody>
                  <a:tcPr>
                    <a:solidFill>
                      <a:schemeClr val="tx2">
                        <a:lumMod val="20000"/>
                        <a:lumOff val="80000"/>
                      </a:schemeClr>
                    </a:solidFill>
                  </a:tcPr>
                </a:tc>
                <a:tc>
                  <a:txBody>
                    <a:bodyPr/>
                    <a:lstStyle/>
                    <a:p>
                      <a:pPr>
                        <a:lnSpc>
                          <a:spcPct val="200000"/>
                        </a:lnSpc>
                      </a:pPr>
                      <a:r>
                        <a:rPr lang="it-IT" dirty="0" err="1"/>
                        <a:t>Caretaker’s</a:t>
                      </a:r>
                      <a:r>
                        <a:rPr lang="it-IT" dirty="0"/>
                        <a:t> </a:t>
                      </a:r>
                      <a:r>
                        <a:rPr lang="it-IT" dirty="0" err="1"/>
                        <a:t>daughter</a:t>
                      </a:r>
                      <a:endParaRPr lang="it-IT" dirty="0"/>
                    </a:p>
                  </a:txBody>
                  <a:tcPr>
                    <a:solidFill>
                      <a:schemeClr val="tx2">
                        <a:lumMod val="20000"/>
                        <a:lumOff val="80000"/>
                      </a:schemeClr>
                    </a:solidFill>
                  </a:tcPr>
                </a:tc>
                <a:extLst>
                  <a:ext uri="{0D108BD9-81ED-4DB2-BD59-A6C34878D82A}">
                    <a16:rowId xmlns:a16="http://schemas.microsoft.com/office/drawing/2014/main" val="4231791564"/>
                  </a:ext>
                </a:extLst>
              </a:tr>
              <a:tr h="707756">
                <a:tc>
                  <a:txBody>
                    <a:bodyPr/>
                    <a:lstStyle/>
                    <a:p>
                      <a:pPr algn="ctr">
                        <a:lnSpc>
                          <a:spcPct val="200000"/>
                        </a:lnSpc>
                      </a:pPr>
                      <a:r>
                        <a:rPr lang="it-IT" dirty="0"/>
                        <a:t>Gretta </a:t>
                      </a:r>
                      <a:r>
                        <a:rPr lang="it-IT" dirty="0" err="1"/>
                        <a:t>Conroy</a:t>
                      </a:r>
                      <a:endParaRPr lang="it-IT" dirty="0"/>
                    </a:p>
                  </a:txBody>
                  <a:tcPr>
                    <a:solidFill>
                      <a:schemeClr val="tx2">
                        <a:lumMod val="20000"/>
                        <a:lumOff val="80000"/>
                      </a:schemeClr>
                    </a:solidFill>
                  </a:tcPr>
                </a:tc>
                <a:tc>
                  <a:txBody>
                    <a:bodyPr/>
                    <a:lstStyle/>
                    <a:p>
                      <a:pPr>
                        <a:lnSpc>
                          <a:spcPct val="100000"/>
                        </a:lnSpc>
                      </a:pPr>
                      <a:r>
                        <a:rPr lang="it-IT" dirty="0" err="1"/>
                        <a:t>Gabriel’s</a:t>
                      </a:r>
                      <a:r>
                        <a:rPr lang="it-IT" dirty="0"/>
                        <a:t> </a:t>
                      </a:r>
                      <a:r>
                        <a:rPr lang="it-IT" dirty="0" err="1"/>
                        <a:t>wife</a:t>
                      </a:r>
                      <a:r>
                        <a:rPr lang="it-IT" dirty="0"/>
                        <a:t>. </a:t>
                      </a:r>
                      <a:r>
                        <a:rPr lang="it-IT" dirty="0" err="1"/>
                        <a:t>She</a:t>
                      </a:r>
                      <a:r>
                        <a:rPr lang="it-IT" dirty="0"/>
                        <a:t> </a:t>
                      </a:r>
                      <a:r>
                        <a:rPr lang="it-IT" dirty="0" err="1"/>
                        <a:t>is</a:t>
                      </a:r>
                      <a:r>
                        <a:rPr lang="it-IT" dirty="0"/>
                        <a:t> </a:t>
                      </a:r>
                      <a:r>
                        <a:rPr lang="it-IT" dirty="0" err="1"/>
                        <a:t>emotional</a:t>
                      </a:r>
                      <a:r>
                        <a:rPr lang="it-IT" dirty="0"/>
                        <a:t> and </a:t>
                      </a:r>
                      <a:r>
                        <a:rPr lang="it-IT" dirty="0" err="1"/>
                        <a:t>detached</a:t>
                      </a:r>
                      <a:r>
                        <a:rPr lang="it-IT" dirty="0"/>
                        <a:t> </a:t>
                      </a:r>
                      <a:r>
                        <a:rPr lang="it-IT" dirty="0" err="1"/>
                        <a:t>person</a:t>
                      </a:r>
                      <a:r>
                        <a:rPr lang="it-IT" dirty="0"/>
                        <a:t>, </a:t>
                      </a:r>
                      <a:r>
                        <a:rPr lang="it-IT" dirty="0" err="1"/>
                        <a:t>very</a:t>
                      </a:r>
                      <a:r>
                        <a:rPr lang="it-IT" dirty="0"/>
                        <a:t> </a:t>
                      </a:r>
                      <a:r>
                        <a:rPr lang="it-IT" dirty="0" err="1"/>
                        <a:t>dependent</a:t>
                      </a:r>
                      <a:r>
                        <a:rPr lang="it-IT" dirty="0"/>
                        <a:t> on </a:t>
                      </a:r>
                      <a:r>
                        <a:rPr lang="it-IT" dirty="0" err="1"/>
                        <a:t>her</a:t>
                      </a:r>
                      <a:r>
                        <a:rPr lang="it-IT" dirty="0"/>
                        <a:t> </a:t>
                      </a:r>
                      <a:r>
                        <a:rPr lang="it-IT" dirty="0" err="1"/>
                        <a:t>past</a:t>
                      </a:r>
                      <a:endParaRPr lang="it-IT" dirty="0"/>
                    </a:p>
                  </a:txBody>
                  <a:tcPr>
                    <a:solidFill>
                      <a:schemeClr val="tx2">
                        <a:lumMod val="20000"/>
                        <a:lumOff val="80000"/>
                      </a:schemeClr>
                    </a:solidFill>
                  </a:tcPr>
                </a:tc>
                <a:extLst>
                  <a:ext uri="{0D108BD9-81ED-4DB2-BD59-A6C34878D82A}">
                    <a16:rowId xmlns:a16="http://schemas.microsoft.com/office/drawing/2014/main" val="1427104555"/>
                  </a:ext>
                </a:extLst>
              </a:tr>
              <a:tr h="707756">
                <a:tc>
                  <a:txBody>
                    <a:bodyPr/>
                    <a:lstStyle/>
                    <a:p>
                      <a:pPr algn="ctr">
                        <a:lnSpc>
                          <a:spcPct val="200000"/>
                        </a:lnSpc>
                      </a:pPr>
                      <a:r>
                        <a:rPr lang="it-IT" dirty="0"/>
                        <a:t>Mrs. </a:t>
                      </a:r>
                      <a:r>
                        <a:rPr lang="it-IT" dirty="0" err="1"/>
                        <a:t>Ivors</a:t>
                      </a:r>
                      <a:endParaRPr lang="it-IT" dirty="0"/>
                    </a:p>
                  </a:txBody>
                  <a:tcPr>
                    <a:solidFill>
                      <a:schemeClr val="tx2">
                        <a:lumMod val="20000"/>
                        <a:lumOff val="80000"/>
                      </a:schemeClr>
                    </a:solidFill>
                  </a:tcPr>
                </a:tc>
                <a:tc>
                  <a:txBody>
                    <a:bodyPr/>
                    <a:lstStyle/>
                    <a:p>
                      <a:pPr>
                        <a:lnSpc>
                          <a:spcPct val="200000"/>
                        </a:lnSpc>
                      </a:pPr>
                      <a:r>
                        <a:rPr lang="it-IT" dirty="0"/>
                        <a:t>A friend of Gabriel</a:t>
                      </a:r>
                    </a:p>
                  </a:txBody>
                  <a:tcPr>
                    <a:solidFill>
                      <a:schemeClr val="tx2">
                        <a:lumMod val="20000"/>
                        <a:lumOff val="80000"/>
                      </a:schemeClr>
                    </a:solidFill>
                  </a:tcPr>
                </a:tc>
                <a:extLst>
                  <a:ext uri="{0D108BD9-81ED-4DB2-BD59-A6C34878D82A}">
                    <a16:rowId xmlns:a16="http://schemas.microsoft.com/office/drawing/2014/main" val="1347896908"/>
                  </a:ext>
                </a:extLst>
              </a:tr>
            </a:tbl>
          </a:graphicData>
        </a:graphic>
      </p:graphicFrame>
    </p:spTree>
    <p:extLst>
      <p:ext uri="{BB962C8B-B14F-4D97-AF65-F5344CB8AC3E}">
        <p14:creationId xmlns:p14="http://schemas.microsoft.com/office/powerpoint/2010/main" val="1545679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9D72F3-F948-4233-806E-A596D992E9FF}"/>
              </a:ext>
            </a:extLst>
          </p:cNvPr>
          <p:cNvSpPr>
            <a:spLocks noGrp="1"/>
          </p:cNvSpPr>
          <p:nvPr>
            <p:ph type="title"/>
          </p:nvPr>
        </p:nvSpPr>
        <p:spPr/>
        <p:txBody>
          <a:bodyPr/>
          <a:lstStyle/>
          <a:p>
            <a:r>
              <a:rPr lang="it-IT" dirty="0" err="1"/>
              <a:t>Characters</a:t>
            </a:r>
            <a:r>
              <a:rPr lang="it-IT" dirty="0"/>
              <a:t> and </a:t>
            </a:r>
            <a:r>
              <a:rPr lang="it-IT" dirty="0" err="1"/>
              <a:t>characterization</a:t>
            </a:r>
            <a:endParaRPr lang="it-IT" dirty="0"/>
          </a:p>
        </p:txBody>
      </p:sp>
      <p:graphicFrame>
        <p:nvGraphicFramePr>
          <p:cNvPr id="8" name="Tabella 8">
            <a:extLst>
              <a:ext uri="{FF2B5EF4-FFF2-40B4-BE49-F238E27FC236}">
                <a16:creationId xmlns:a16="http://schemas.microsoft.com/office/drawing/2014/main" id="{7D0A65BA-CC73-4602-AAFF-9B20CF5DBAFD}"/>
              </a:ext>
            </a:extLst>
          </p:cNvPr>
          <p:cNvGraphicFramePr>
            <a:graphicFrameLocks noGrp="1"/>
          </p:cNvGraphicFramePr>
          <p:nvPr>
            <p:ph idx="1"/>
            <p:extLst>
              <p:ext uri="{D42A27DB-BD31-4B8C-83A1-F6EECF244321}">
                <p14:modId xmlns:p14="http://schemas.microsoft.com/office/powerpoint/2010/main" val="1450644974"/>
              </p:ext>
            </p:extLst>
          </p:nvPr>
        </p:nvGraphicFramePr>
        <p:xfrm>
          <a:off x="805912" y="1828800"/>
          <a:ext cx="9050875" cy="4453180"/>
        </p:xfrm>
        <a:graphic>
          <a:graphicData uri="http://schemas.openxmlformats.org/drawingml/2006/table">
            <a:tbl>
              <a:tblPr>
                <a:tableStyleId>{7DF18680-E054-41AD-8BC1-D1AEF772440D}</a:tableStyleId>
              </a:tblPr>
              <a:tblGrid>
                <a:gridCol w="2555318">
                  <a:extLst>
                    <a:ext uri="{9D8B030D-6E8A-4147-A177-3AD203B41FA5}">
                      <a16:colId xmlns:a16="http://schemas.microsoft.com/office/drawing/2014/main" val="2518618702"/>
                    </a:ext>
                  </a:extLst>
                </a:gridCol>
                <a:gridCol w="6495557">
                  <a:extLst>
                    <a:ext uri="{9D8B030D-6E8A-4147-A177-3AD203B41FA5}">
                      <a16:colId xmlns:a16="http://schemas.microsoft.com/office/drawing/2014/main" val="780214072"/>
                    </a:ext>
                  </a:extLst>
                </a:gridCol>
              </a:tblGrid>
              <a:tr h="707756">
                <a:tc>
                  <a:txBody>
                    <a:bodyPr/>
                    <a:lstStyle/>
                    <a:p>
                      <a:pPr algn="ctr">
                        <a:lnSpc>
                          <a:spcPct val="200000"/>
                        </a:lnSpc>
                      </a:pPr>
                      <a:r>
                        <a:rPr lang="it-IT" dirty="0"/>
                        <a:t>Mr. Browne</a:t>
                      </a:r>
                    </a:p>
                  </a:txBody>
                  <a:tcPr>
                    <a:solidFill>
                      <a:schemeClr val="tx2">
                        <a:lumMod val="20000"/>
                        <a:lumOff val="80000"/>
                      </a:schemeClr>
                    </a:solidFill>
                  </a:tcPr>
                </a:tc>
                <a:tc>
                  <a:txBody>
                    <a:bodyPr/>
                    <a:lstStyle/>
                    <a:p>
                      <a:pPr>
                        <a:lnSpc>
                          <a:spcPct val="200000"/>
                        </a:lnSpc>
                      </a:pPr>
                      <a:r>
                        <a:rPr lang="it-IT" dirty="0"/>
                        <a:t>A guest</a:t>
                      </a:r>
                    </a:p>
                  </a:txBody>
                  <a:tcPr>
                    <a:solidFill>
                      <a:schemeClr val="tx2">
                        <a:lumMod val="20000"/>
                        <a:lumOff val="80000"/>
                      </a:schemeClr>
                    </a:solidFill>
                  </a:tcPr>
                </a:tc>
                <a:extLst>
                  <a:ext uri="{0D108BD9-81ED-4DB2-BD59-A6C34878D82A}">
                    <a16:rowId xmlns:a16="http://schemas.microsoft.com/office/drawing/2014/main" val="88662381"/>
                  </a:ext>
                </a:extLst>
              </a:tr>
              <a:tr h="707756">
                <a:tc>
                  <a:txBody>
                    <a:bodyPr/>
                    <a:lstStyle/>
                    <a:p>
                      <a:pPr algn="ctr">
                        <a:lnSpc>
                          <a:spcPct val="200000"/>
                        </a:lnSpc>
                      </a:pPr>
                      <a:r>
                        <a:rPr lang="it-IT" dirty="0"/>
                        <a:t>Freddy </a:t>
                      </a:r>
                      <a:r>
                        <a:rPr lang="it-IT" dirty="0" err="1"/>
                        <a:t>Malins</a:t>
                      </a:r>
                      <a:endParaRPr lang="it-IT" dirty="0"/>
                    </a:p>
                  </a:txBody>
                  <a:tcPr>
                    <a:solidFill>
                      <a:schemeClr val="tx2">
                        <a:lumMod val="20000"/>
                        <a:lumOff val="80000"/>
                      </a:schemeClr>
                    </a:solidFill>
                  </a:tcPr>
                </a:tc>
                <a:tc>
                  <a:txBody>
                    <a:bodyPr/>
                    <a:lstStyle/>
                    <a:p>
                      <a:pPr>
                        <a:lnSpc>
                          <a:spcPct val="200000"/>
                        </a:lnSpc>
                      </a:pPr>
                      <a:r>
                        <a:rPr lang="it-IT" dirty="0"/>
                        <a:t>A </a:t>
                      </a:r>
                      <a:r>
                        <a:rPr lang="it-IT" dirty="0" err="1"/>
                        <a:t>drunk</a:t>
                      </a:r>
                      <a:r>
                        <a:rPr lang="it-IT" dirty="0"/>
                        <a:t> </a:t>
                      </a:r>
                      <a:r>
                        <a:rPr lang="it-IT" dirty="0" err="1"/>
                        <a:t>firend</a:t>
                      </a:r>
                      <a:r>
                        <a:rPr lang="it-IT" dirty="0"/>
                        <a:t> of Gabriel</a:t>
                      </a:r>
                    </a:p>
                  </a:txBody>
                  <a:tcPr>
                    <a:solidFill>
                      <a:schemeClr val="tx2">
                        <a:lumMod val="20000"/>
                        <a:lumOff val="80000"/>
                      </a:schemeClr>
                    </a:solidFill>
                  </a:tcPr>
                </a:tc>
                <a:extLst>
                  <a:ext uri="{0D108BD9-81ED-4DB2-BD59-A6C34878D82A}">
                    <a16:rowId xmlns:a16="http://schemas.microsoft.com/office/drawing/2014/main" val="472025630"/>
                  </a:ext>
                </a:extLst>
              </a:tr>
              <a:tr h="707756">
                <a:tc>
                  <a:txBody>
                    <a:bodyPr/>
                    <a:lstStyle/>
                    <a:p>
                      <a:pPr algn="ctr">
                        <a:lnSpc>
                          <a:spcPct val="200000"/>
                        </a:lnSpc>
                      </a:pPr>
                      <a:r>
                        <a:rPr lang="it-IT" dirty="0"/>
                        <a:t>Mrs. </a:t>
                      </a:r>
                      <a:r>
                        <a:rPr lang="it-IT" dirty="0" err="1"/>
                        <a:t>Malins</a:t>
                      </a:r>
                      <a:endParaRPr lang="it-IT" dirty="0"/>
                    </a:p>
                  </a:txBody>
                  <a:tcPr>
                    <a:solidFill>
                      <a:schemeClr val="tx2">
                        <a:lumMod val="20000"/>
                        <a:lumOff val="80000"/>
                      </a:schemeClr>
                    </a:solidFill>
                  </a:tcPr>
                </a:tc>
                <a:tc>
                  <a:txBody>
                    <a:bodyPr/>
                    <a:lstStyle/>
                    <a:p>
                      <a:pPr>
                        <a:lnSpc>
                          <a:spcPct val="200000"/>
                        </a:lnSpc>
                      </a:pPr>
                      <a:r>
                        <a:rPr lang="it-IT" dirty="0"/>
                        <a:t>Freddy </a:t>
                      </a:r>
                      <a:r>
                        <a:rPr lang="it-IT" dirty="0" err="1"/>
                        <a:t>Malin’s</a:t>
                      </a:r>
                      <a:r>
                        <a:rPr lang="it-IT" dirty="0"/>
                        <a:t> </a:t>
                      </a:r>
                      <a:r>
                        <a:rPr lang="it-IT" dirty="0" err="1"/>
                        <a:t>mother</a:t>
                      </a:r>
                      <a:endParaRPr lang="it-IT" dirty="0"/>
                    </a:p>
                  </a:txBody>
                  <a:tcPr>
                    <a:solidFill>
                      <a:schemeClr val="tx2">
                        <a:lumMod val="20000"/>
                        <a:lumOff val="80000"/>
                      </a:schemeClr>
                    </a:solidFill>
                  </a:tcPr>
                </a:tc>
                <a:extLst>
                  <a:ext uri="{0D108BD9-81ED-4DB2-BD59-A6C34878D82A}">
                    <a16:rowId xmlns:a16="http://schemas.microsoft.com/office/drawing/2014/main" val="3203778759"/>
                  </a:ext>
                </a:extLst>
              </a:tr>
              <a:tr h="707756">
                <a:tc>
                  <a:txBody>
                    <a:bodyPr/>
                    <a:lstStyle/>
                    <a:p>
                      <a:pPr algn="ctr">
                        <a:lnSpc>
                          <a:spcPct val="200000"/>
                        </a:lnSpc>
                      </a:pPr>
                      <a:r>
                        <a:rPr lang="it-IT" dirty="0" err="1"/>
                        <a:t>Bartell</a:t>
                      </a:r>
                      <a:r>
                        <a:rPr lang="it-IT" dirty="0"/>
                        <a:t> D’</a:t>
                      </a:r>
                      <a:r>
                        <a:rPr lang="it-IT" dirty="0" err="1"/>
                        <a:t>Arcy</a:t>
                      </a:r>
                      <a:endParaRPr lang="it-IT" dirty="0"/>
                    </a:p>
                  </a:txBody>
                  <a:tcPr>
                    <a:solidFill>
                      <a:schemeClr val="tx2">
                        <a:lumMod val="20000"/>
                        <a:lumOff val="80000"/>
                      </a:schemeClr>
                    </a:solidFill>
                  </a:tcPr>
                </a:tc>
                <a:tc>
                  <a:txBody>
                    <a:bodyPr/>
                    <a:lstStyle/>
                    <a:p>
                      <a:pPr>
                        <a:lnSpc>
                          <a:spcPct val="200000"/>
                        </a:lnSpc>
                      </a:pPr>
                      <a:r>
                        <a:rPr lang="it-IT" dirty="0"/>
                        <a:t>A </a:t>
                      </a:r>
                      <a:r>
                        <a:rPr lang="it-IT" dirty="0" err="1"/>
                        <a:t>famous</a:t>
                      </a:r>
                      <a:r>
                        <a:rPr lang="it-IT" dirty="0"/>
                        <a:t> </a:t>
                      </a:r>
                      <a:r>
                        <a:rPr lang="it-IT" dirty="0" err="1"/>
                        <a:t>tenor</a:t>
                      </a:r>
                      <a:endParaRPr lang="it-IT" dirty="0"/>
                    </a:p>
                  </a:txBody>
                  <a:tcPr>
                    <a:solidFill>
                      <a:schemeClr val="tx2">
                        <a:lumMod val="20000"/>
                        <a:lumOff val="80000"/>
                      </a:schemeClr>
                    </a:solidFill>
                  </a:tcPr>
                </a:tc>
                <a:extLst>
                  <a:ext uri="{0D108BD9-81ED-4DB2-BD59-A6C34878D82A}">
                    <a16:rowId xmlns:a16="http://schemas.microsoft.com/office/drawing/2014/main" val="4231791564"/>
                  </a:ext>
                </a:extLst>
              </a:tr>
              <a:tr h="707756">
                <a:tc>
                  <a:txBody>
                    <a:bodyPr/>
                    <a:lstStyle/>
                    <a:p>
                      <a:pPr algn="ctr">
                        <a:lnSpc>
                          <a:spcPct val="200000"/>
                        </a:lnSpc>
                      </a:pPr>
                      <a:r>
                        <a:rPr lang="it-IT" dirty="0"/>
                        <a:t>Patrik </a:t>
                      </a:r>
                      <a:r>
                        <a:rPr lang="it-IT" dirty="0" err="1"/>
                        <a:t>Morkan</a:t>
                      </a:r>
                      <a:endParaRPr lang="it-IT" dirty="0"/>
                    </a:p>
                  </a:txBody>
                  <a:tcPr>
                    <a:solidFill>
                      <a:schemeClr val="tx2">
                        <a:lumMod val="20000"/>
                        <a:lumOff val="80000"/>
                      </a:schemeClr>
                    </a:solidFill>
                  </a:tcPr>
                </a:tc>
                <a:tc>
                  <a:txBody>
                    <a:bodyPr/>
                    <a:lstStyle/>
                    <a:p>
                      <a:pPr>
                        <a:lnSpc>
                          <a:spcPct val="100000"/>
                        </a:lnSpc>
                      </a:pPr>
                      <a:r>
                        <a:rPr lang="it-IT" dirty="0"/>
                        <a:t>The dead </a:t>
                      </a:r>
                      <a:r>
                        <a:rPr lang="it-IT" dirty="0" err="1"/>
                        <a:t>brother</a:t>
                      </a:r>
                      <a:r>
                        <a:rPr lang="it-IT" dirty="0"/>
                        <a:t> of Julia and Kate. He </a:t>
                      </a:r>
                      <a:r>
                        <a:rPr lang="it-IT" dirty="0" err="1"/>
                        <a:t>is</a:t>
                      </a:r>
                      <a:r>
                        <a:rPr lang="it-IT" dirty="0"/>
                        <a:t> </a:t>
                      </a:r>
                      <a:r>
                        <a:rPr lang="it-IT" dirty="0" err="1"/>
                        <a:t>famous</a:t>
                      </a:r>
                      <a:r>
                        <a:rPr lang="it-IT" dirty="0"/>
                        <a:t> for </a:t>
                      </a:r>
                      <a:r>
                        <a:rPr lang="it-IT" dirty="0" err="1"/>
                        <a:t>his</a:t>
                      </a:r>
                      <a:r>
                        <a:rPr lang="it-IT" dirty="0"/>
                        <a:t> </a:t>
                      </a:r>
                      <a:r>
                        <a:rPr lang="it-IT" dirty="0" err="1"/>
                        <a:t>horse</a:t>
                      </a:r>
                      <a:r>
                        <a:rPr lang="it-IT" dirty="0"/>
                        <a:t> </a:t>
                      </a:r>
                      <a:r>
                        <a:rPr lang="it-IT" dirty="0" err="1"/>
                        <a:t>which</a:t>
                      </a:r>
                      <a:r>
                        <a:rPr lang="it-IT" dirty="0"/>
                        <a:t> led </a:t>
                      </a:r>
                      <a:r>
                        <a:rPr lang="it-IT" dirty="0" err="1"/>
                        <a:t>him</a:t>
                      </a:r>
                      <a:r>
                        <a:rPr lang="it-IT" dirty="0"/>
                        <a:t> in </a:t>
                      </a:r>
                      <a:r>
                        <a:rPr lang="it-IT" dirty="0" err="1"/>
                        <a:t>circles</a:t>
                      </a:r>
                      <a:r>
                        <a:rPr lang="it-IT" dirty="0"/>
                        <a:t> </a:t>
                      </a:r>
                      <a:r>
                        <a:rPr lang="it-IT" dirty="0" err="1"/>
                        <a:t>around</a:t>
                      </a:r>
                      <a:r>
                        <a:rPr lang="it-IT" dirty="0"/>
                        <a:t> the statue of King William III</a:t>
                      </a:r>
                    </a:p>
                  </a:txBody>
                  <a:tcPr>
                    <a:solidFill>
                      <a:schemeClr val="tx2">
                        <a:lumMod val="20000"/>
                        <a:lumOff val="80000"/>
                      </a:schemeClr>
                    </a:solidFill>
                  </a:tcPr>
                </a:tc>
                <a:extLst>
                  <a:ext uri="{0D108BD9-81ED-4DB2-BD59-A6C34878D82A}">
                    <a16:rowId xmlns:a16="http://schemas.microsoft.com/office/drawing/2014/main" val="1427104555"/>
                  </a:ext>
                </a:extLst>
              </a:tr>
              <a:tr h="707756">
                <a:tc>
                  <a:txBody>
                    <a:bodyPr/>
                    <a:lstStyle/>
                    <a:p>
                      <a:pPr algn="ctr">
                        <a:lnSpc>
                          <a:spcPct val="200000"/>
                        </a:lnSpc>
                      </a:pPr>
                      <a:r>
                        <a:rPr lang="it-IT" dirty="0"/>
                        <a:t>Michael </a:t>
                      </a:r>
                      <a:r>
                        <a:rPr lang="it-IT" dirty="0" err="1"/>
                        <a:t>Furey</a:t>
                      </a:r>
                      <a:endParaRPr lang="it-IT" dirty="0"/>
                    </a:p>
                  </a:txBody>
                  <a:tcPr>
                    <a:solidFill>
                      <a:schemeClr val="tx2">
                        <a:lumMod val="20000"/>
                        <a:lumOff val="80000"/>
                      </a:schemeClr>
                    </a:solidFill>
                  </a:tcPr>
                </a:tc>
                <a:tc>
                  <a:txBody>
                    <a:bodyPr/>
                    <a:lstStyle/>
                    <a:p>
                      <a:pPr>
                        <a:lnSpc>
                          <a:spcPct val="200000"/>
                        </a:lnSpc>
                      </a:pPr>
                      <a:r>
                        <a:rPr lang="it-IT" dirty="0" err="1"/>
                        <a:t>Gretta’s</a:t>
                      </a:r>
                      <a:r>
                        <a:rPr lang="it-IT" dirty="0"/>
                        <a:t> </a:t>
                      </a:r>
                      <a:r>
                        <a:rPr lang="it-IT" dirty="0" err="1"/>
                        <a:t>childhood</a:t>
                      </a:r>
                      <a:r>
                        <a:rPr lang="it-IT" dirty="0"/>
                        <a:t> friend </a:t>
                      </a:r>
                      <a:r>
                        <a:rPr lang="it-IT" dirty="0" err="1"/>
                        <a:t>who</a:t>
                      </a:r>
                      <a:r>
                        <a:rPr lang="it-IT" dirty="0"/>
                        <a:t> </a:t>
                      </a:r>
                      <a:r>
                        <a:rPr lang="it-IT" dirty="0" err="1"/>
                        <a:t>died</a:t>
                      </a:r>
                      <a:r>
                        <a:rPr lang="it-IT" dirty="0"/>
                        <a:t> </a:t>
                      </a:r>
                      <a:r>
                        <a:rPr lang="it-IT" dirty="0" err="1"/>
                        <a:t>at</a:t>
                      </a:r>
                      <a:r>
                        <a:rPr lang="it-IT" dirty="0"/>
                        <a:t> </a:t>
                      </a:r>
                      <a:r>
                        <a:rPr lang="it-IT"/>
                        <a:t>seventeen</a:t>
                      </a:r>
                      <a:endParaRPr lang="it-IT" dirty="0"/>
                    </a:p>
                  </a:txBody>
                  <a:tcPr>
                    <a:solidFill>
                      <a:schemeClr val="tx2">
                        <a:lumMod val="20000"/>
                        <a:lumOff val="80000"/>
                      </a:schemeClr>
                    </a:solidFill>
                  </a:tcPr>
                </a:tc>
                <a:extLst>
                  <a:ext uri="{0D108BD9-81ED-4DB2-BD59-A6C34878D82A}">
                    <a16:rowId xmlns:a16="http://schemas.microsoft.com/office/drawing/2014/main" val="1347896908"/>
                  </a:ext>
                </a:extLst>
              </a:tr>
            </a:tbl>
          </a:graphicData>
        </a:graphic>
      </p:graphicFrame>
    </p:spTree>
    <p:extLst>
      <p:ext uri="{BB962C8B-B14F-4D97-AF65-F5344CB8AC3E}">
        <p14:creationId xmlns:p14="http://schemas.microsoft.com/office/powerpoint/2010/main" val="791070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7D3E04-467E-46D2-921E-E350DE469761}"/>
              </a:ext>
            </a:extLst>
          </p:cNvPr>
          <p:cNvSpPr>
            <a:spLocks noGrp="1"/>
          </p:cNvSpPr>
          <p:nvPr>
            <p:ph type="title"/>
          </p:nvPr>
        </p:nvSpPr>
        <p:spPr/>
        <p:txBody>
          <a:bodyPr/>
          <a:lstStyle/>
          <a:p>
            <a:r>
              <a:rPr lang="it-IT" dirty="0"/>
              <a:t>Setting</a:t>
            </a:r>
          </a:p>
        </p:txBody>
      </p:sp>
      <p:sp>
        <p:nvSpPr>
          <p:cNvPr id="3" name="Segnaposto contenuto 2">
            <a:extLst>
              <a:ext uri="{FF2B5EF4-FFF2-40B4-BE49-F238E27FC236}">
                <a16:creationId xmlns:a16="http://schemas.microsoft.com/office/drawing/2014/main" id="{CF9FE4B9-7100-4E3E-8CD5-C2F814302984}"/>
              </a:ext>
            </a:extLst>
          </p:cNvPr>
          <p:cNvSpPr>
            <a:spLocks noGrp="1"/>
          </p:cNvSpPr>
          <p:nvPr>
            <p:ph idx="1"/>
          </p:nvPr>
        </p:nvSpPr>
        <p:spPr/>
        <p:txBody>
          <a:bodyPr/>
          <a:lstStyle/>
          <a:p>
            <a:r>
              <a:rPr lang="en-US" sz="2400" dirty="0"/>
              <a:t>Dublin streets, Ireland</a:t>
            </a:r>
          </a:p>
          <a:p>
            <a:r>
              <a:rPr lang="en-US" sz="2400" dirty="0" err="1"/>
              <a:t>Morkan’s</a:t>
            </a:r>
            <a:r>
              <a:rPr lang="en-US" sz="2400" dirty="0"/>
              <a:t> house</a:t>
            </a:r>
          </a:p>
          <a:p>
            <a:r>
              <a:rPr lang="en-US" sz="2400" dirty="0"/>
              <a:t>Gabriel and Gretta’s hotel</a:t>
            </a:r>
          </a:p>
          <a:p>
            <a:endParaRPr lang="it-IT" dirty="0"/>
          </a:p>
        </p:txBody>
      </p:sp>
    </p:spTree>
    <p:extLst>
      <p:ext uri="{BB962C8B-B14F-4D97-AF65-F5344CB8AC3E}">
        <p14:creationId xmlns:p14="http://schemas.microsoft.com/office/powerpoint/2010/main" val="3657583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6D8841-9157-4411-A841-CD072EA33D2B}"/>
              </a:ext>
            </a:extLst>
          </p:cNvPr>
          <p:cNvSpPr>
            <a:spLocks noGrp="1"/>
          </p:cNvSpPr>
          <p:nvPr>
            <p:ph type="title"/>
          </p:nvPr>
        </p:nvSpPr>
        <p:spPr/>
        <p:txBody>
          <a:bodyPr/>
          <a:lstStyle/>
          <a:p>
            <a:r>
              <a:rPr lang="it-IT" dirty="0"/>
              <a:t>Narrative technique</a:t>
            </a:r>
          </a:p>
        </p:txBody>
      </p:sp>
      <p:sp>
        <p:nvSpPr>
          <p:cNvPr id="3" name="Segnaposto contenuto 2">
            <a:extLst>
              <a:ext uri="{FF2B5EF4-FFF2-40B4-BE49-F238E27FC236}">
                <a16:creationId xmlns:a16="http://schemas.microsoft.com/office/drawing/2014/main" id="{CC8930BE-5ECC-4858-8D6D-82BF67BD1A63}"/>
              </a:ext>
            </a:extLst>
          </p:cNvPr>
          <p:cNvSpPr>
            <a:spLocks noGrp="1"/>
          </p:cNvSpPr>
          <p:nvPr>
            <p:ph idx="1"/>
          </p:nvPr>
        </p:nvSpPr>
        <p:spPr/>
        <p:txBody>
          <a:bodyPr>
            <a:normAutofit/>
          </a:bodyPr>
          <a:lstStyle/>
          <a:p>
            <a:r>
              <a:rPr lang="en-GB" sz="2400" dirty="0"/>
              <a:t>Third person narrator</a:t>
            </a:r>
          </a:p>
          <a:p>
            <a:r>
              <a:rPr lang="en-GB" sz="2400" dirty="0"/>
              <a:t>Telling and showing</a:t>
            </a:r>
          </a:p>
          <a:p>
            <a:r>
              <a:rPr lang="en-GB" sz="2400" dirty="0"/>
              <a:t>Use of the dialogues</a:t>
            </a:r>
          </a:p>
          <a:p>
            <a:r>
              <a:rPr lang="en-GB" sz="2400" dirty="0"/>
              <a:t>Description with some details to make the reader imagine the scenes</a:t>
            </a:r>
          </a:p>
          <a:p>
            <a:r>
              <a:rPr lang="en-GB" sz="2400" dirty="0"/>
              <a:t>Broken syntax that represents the interiority of the individual</a:t>
            </a:r>
          </a:p>
        </p:txBody>
      </p:sp>
    </p:spTree>
    <p:extLst>
      <p:ext uri="{BB962C8B-B14F-4D97-AF65-F5344CB8AC3E}">
        <p14:creationId xmlns:p14="http://schemas.microsoft.com/office/powerpoint/2010/main" val="2082325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4511BB-B5D3-4C70-BB03-A187FD754115}"/>
              </a:ext>
            </a:extLst>
          </p:cNvPr>
          <p:cNvSpPr>
            <a:spLocks noGrp="1"/>
          </p:cNvSpPr>
          <p:nvPr>
            <p:ph type="title"/>
          </p:nvPr>
        </p:nvSpPr>
        <p:spPr/>
        <p:txBody>
          <a:bodyPr/>
          <a:lstStyle/>
          <a:p>
            <a:r>
              <a:rPr lang="it-IT" dirty="0"/>
              <a:t>Message</a:t>
            </a:r>
          </a:p>
        </p:txBody>
      </p:sp>
      <p:sp>
        <p:nvSpPr>
          <p:cNvPr id="3" name="Segnaposto contenuto 2">
            <a:extLst>
              <a:ext uri="{FF2B5EF4-FFF2-40B4-BE49-F238E27FC236}">
                <a16:creationId xmlns:a16="http://schemas.microsoft.com/office/drawing/2014/main" id="{441C0FEE-6482-426D-B7B4-6B87E011E0B1}"/>
              </a:ext>
            </a:extLst>
          </p:cNvPr>
          <p:cNvSpPr>
            <a:spLocks noGrp="1"/>
          </p:cNvSpPr>
          <p:nvPr>
            <p:ph idx="1"/>
          </p:nvPr>
        </p:nvSpPr>
        <p:spPr/>
        <p:txBody>
          <a:bodyPr>
            <a:normAutofit/>
          </a:bodyPr>
          <a:lstStyle/>
          <a:p>
            <a:r>
              <a:rPr lang="en-GB" sz="2400" dirty="0"/>
              <a:t>A possible message could be that indicates how Dublin society lives in an atmosphere of social and moral paralysis, in which repetition and routine prevail, such </a:t>
            </a:r>
            <a:r>
              <a:rPr lang="en-GB" sz="2400"/>
              <a:t>as the </a:t>
            </a:r>
            <a:r>
              <a:rPr lang="en-GB" sz="2400" dirty="0"/>
              <a:t>organization of the party that takes place every year, where Gabriel makes a speech, Freddy Marlins is drunk. These repetitions give a sense of monotony, a dying society. Even the lunchtime conversations concern the dead, the singers who are no longer there</a:t>
            </a:r>
            <a:r>
              <a:rPr lang="it-IT" sz="2400" dirty="0"/>
              <a:t>.</a:t>
            </a:r>
          </a:p>
        </p:txBody>
      </p:sp>
    </p:spTree>
    <p:extLst>
      <p:ext uri="{BB962C8B-B14F-4D97-AF65-F5344CB8AC3E}">
        <p14:creationId xmlns:p14="http://schemas.microsoft.com/office/powerpoint/2010/main" val="474933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DD81D6-DA8C-40EB-AC20-BE37162F3334}"/>
              </a:ext>
            </a:extLst>
          </p:cNvPr>
          <p:cNvSpPr>
            <a:spLocks noGrp="1"/>
          </p:cNvSpPr>
          <p:nvPr>
            <p:ph type="title"/>
          </p:nvPr>
        </p:nvSpPr>
        <p:spPr/>
        <p:txBody>
          <a:bodyPr/>
          <a:lstStyle/>
          <a:p>
            <a:r>
              <a:rPr lang="it-IT" dirty="0"/>
              <a:t>Use of the </a:t>
            </a:r>
            <a:r>
              <a:rPr lang="it-IT" dirty="0" err="1"/>
              <a:t>language</a:t>
            </a:r>
            <a:endParaRPr lang="it-IT" dirty="0"/>
          </a:p>
        </p:txBody>
      </p:sp>
      <p:sp>
        <p:nvSpPr>
          <p:cNvPr id="3" name="Segnaposto contenuto 2">
            <a:extLst>
              <a:ext uri="{FF2B5EF4-FFF2-40B4-BE49-F238E27FC236}">
                <a16:creationId xmlns:a16="http://schemas.microsoft.com/office/drawing/2014/main" id="{83F8B222-06C5-47B9-922A-37A60373D582}"/>
              </a:ext>
            </a:extLst>
          </p:cNvPr>
          <p:cNvSpPr>
            <a:spLocks noGrp="1"/>
          </p:cNvSpPr>
          <p:nvPr>
            <p:ph idx="1"/>
          </p:nvPr>
        </p:nvSpPr>
        <p:spPr/>
        <p:txBody>
          <a:bodyPr>
            <a:normAutofit/>
          </a:bodyPr>
          <a:lstStyle/>
          <a:p>
            <a:r>
              <a:rPr lang="en-GB" sz="2400" dirty="0"/>
              <a:t>Formal language. The register changes according on who’s speaking</a:t>
            </a:r>
          </a:p>
          <a:p>
            <a:r>
              <a:rPr lang="en-GB" sz="2400" dirty="0"/>
              <a:t>Short lines</a:t>
            </a:r>
          </a:p>
          <a:p>
            <a:r>
              <a:rPr lang="en-GB" sz="2400" dirty="0"/>
              <a:t>Use of terms to describe places and emotions</a:t>
            </a:r>
          </a:p>
          <a:p>
            <a:r>
              <a:rPr lang="en-GB" sz="2400" dirty="0"/>
              <a:t>Use of the epiphany</a:t>
            </a:r>
          </a:p>
          <a:p>
            <a:r>
              <a:rPr lang="en-GB" sz="2400" dirty="0"/>
              <a:t>References to the religious code</a:t>
            </a:r>
          </a:p>
        </p:txBody>
      </p:sp>
    </p:spTree>
    <p:extLst>
      <p:ext uri="{BB962C8B-B14F-4D97-AF65-F5344CB8AC3E}">
        <p14:creationId xmlns:p14="http://schemas.microsoft.com/office/powerpoint/2010/main" val="1111623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8360CD-A5D7-40F1-8D11-929A2562D543}"/>
              </a:ext>
            </a:extLst>
          </p:cNvPr>
          <p:cNvSpPr>
            <a:spLocks noGrp="1"/>
          </p:cNvSpPr>
          <p:nvPr>
            <p:ph type="title"/>
          </p:nvPr>
        </p:nvSpPr>
        <p:spPr/>
        <p:txBody>
          <a:bodyPr/>
          <a:lstStyle/>
          <a:p>
            <a:r>
              <a:rPr lang="it-IT" dirty="0"/>
              <a:t>Symbols </a:t>
            </a:r>
          </a:p>
        </p:txBody>
      </p:sp>
      <p:sp>
        <p:nvSpPr>
          <p:cNvPr id="3" name="Segnaposto contenuto 2">
            <a:extLst>
              <a:ext uri="{FF2B5EF4-FFF2-40B4-BE49-F238E27FC236}">
                <a16:creationId xmlns:a16="http://schemas.microsoft.com/office/drawing/2014/main" id="{EF8A4271-22D9-4925-9F8E-3097E24725DB}"/>
              </a:ext>
            </a:extLst>
          </p:cNvPr>
          <p:cNvSpPr>
            <a:spLocks noGrp="1"/>
          </p:cNvSpPr>
          <p:nvPr>
            <p:ph idx="1"/>
          </p:nvPr>
        </p:nvSpPr>
        <p:spPr/>
        <p:txBody>
          <a:bodyPr>
            <a:normAutofit/>
          </a:bodyPr>
          <a:lstStyle/>
          <a:p>
            <a:r>
              <a:rPr lang="en-GB" sz="2000" dirty="0"/>
              <a:t>The snow: falls incessantly without worrying about who it is covering under its blanket. Furthermore, Gabriel perceives this snow as it «sinks» into his bed, that is, while he is burying himself in his mediocre normalcy after becoming aware of it. It gives a sense of resignation.</a:t>
            </a:r>
          </a:p>
          <a:p>
            <a:r>
              <a:rPr lang="en-GB" sz="2000" dirty="0"/>
              <a:t>The song </a:t>
            </a:r>
            <a:r>
              <a:rPr lang="en-GB" sz="2000" i="1" dirty="0"/>
              <a:t>The Lass of </a:t>
            </a:r>
            <a:r>
              <a:rPr lang="en-GB" sz="2000" i="1" dirty="0" err="1"/>
              <a:t>Aughrim</a:t>
            </a:r>
            <a:r>
              <a:rPr lang="en-GB" sz="2000" i="1" dirty="0"/>
              <a:t> played </a:t>
            </a:r>
            <a:r>
              <a:rPr lang="en-GB" sz="2000" dirty="0"/>
              <a:t>by Bartell D’Arcy which represents the way to remind </a:t>
            </a:r>
            <a:r>
              <a:rPr lang="en-GB" sz="2000" dirty="0" err="1"/>
              <a:t>Grette</a:t>
            </a:r>
            <a:r>
              <a:rPr lang="en-GB" sz="2000" dirty="0"/>
              <a:t> of her past, in particular the death of her friend Michael </a:t>
            </a:r>
            <a:r>
              <a:rPr lang="en-GB" sz="2000" dirty="0" err="1"/>
              <a:t>Furey</a:t>
            </a:r>
            <a:r>
              <a:rPr lang="en-GB" sz="2000" dirty="0"/>
              <a:t> (first epiphany)</a:t>
            </a:r>
          </a:p>
          <a:p>
            <a:r>
              <a:rPr lang="en-US" sz="2000" dirty="0"/>
              <a:t>Gabriel, who understands that he is only a shadow in the existence of his wife when she tells the story of Michael, then going to understand the emptiness of his own and others' lives (second epiphany)</a:t>
            </a:r>
            <a:endParaRPr lang="it-IT" sz="2000" dirty="0"/>
          </a:p>
        </p:txBody>
      </p:sp>
    </p:spTree>
    <p:extLst>
      <p:ext uri="{BB962C8B-B14F-4D97-AF65-F5344CB8AC3E}">
        <p14:creationId xmlns:p14="http://schemas.microsoft.com/office/powerpoint/2010/main" val="1114991562"/>
      </p:ext>
    </p:extLst>
  </p:cSld>
  <p:clrMapOvr>
    <a:masterClrMapping/>
  </p:clrMapOvr>
</p:sld>
</file>

<file path=ppt/theme/theme1.xml><?xml version="1.0" encoding="utf-8"?>
<a:theme xmlns:a="http://schemas.openxmlformats.org/drawingml/2006/main" name="Vista">
  <a:themeElements>
    <a:clrScheme name="Arancione ross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ista">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sta">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TM03457515[[fn=Visualizzazione]]</Template>
  <TotalTime>161</TotalTime>
  <Words>566</Words>
  <Application>Microsoft Office PowerPoint</Application>
  <PresentationFormat>Widescreen</PresentationFormat>
  <Paragraphs>60</Paragraphs>
  <Slides>11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vt:i4>
      </vt:variant>
    </vt:vector>
  </HeadingPairs>
  <TitlesOfParts>
    <vt:vector size="15" baseType="lpstr">
      <vt:lpstr>Arial</vt:lpstr>
      <vt:lpstr>Century Schoolbook</vt:lpstr>
      <vt:lpstr>Wingdings 2</vt:lpstr>
      <vt:lpstr>Vista</vt:lpstr>
      <vt:lpstr>The Dead by James Joyce from The Dubliners</vt:lpstr>
      <vt:lpstr>Title and structure</vt:lpstr>
      <vt:lpstr>Characters and characterization</vt:lpstr>
      <vt:lpstr>Characters and characterization</vt:lpstr>
      <vt:lpstr>Setting</vt:lpstr>
      <vt:lpstr>Narrative technique</vt:lpstr>
      <vt:lpstr>Message</vt:lpstr>
      <vt:lpstr>Use of the language</vt:lpstr>
      <vt:lpstr>Symbols </vt:lpstr>
      <vt:lpstr>Personal considerations</vt:lpstr>
      <vt:lpstr>Why should one read 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Dead by James Joyce from The Dubliners</dc:title>
  <dc:creator>Georgie Benvenuto</dc:creator>
  <cp:lastModifiedBy>Georgie Benvenuto</cp:lastModifiedBy>
  <cp:revision>24</cp:revision>
  <dcterms:created xsi:type="dcterms:W3CDTF">2020-01-09T13:36:12Z</dcterms:created>
  <dcterms:modified xsi:type="dcterms:W3CDTF">2020-01-12T15:54:46Z</dcterms:modified>
</cp:coreProperties>
</file>