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rpo livello uno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magine"/>
          <p:cNvSpPr/>
          <p:nvPr>
            <p:ph type="pic" sz="half" idx="13"/>
          </p:nvPr>
        </p:nvSpPr>
        <p:spPr>
          <a:xfrm>
            <a:off x="6172200" y="4787900"/>
            <a:ext cx="6375400" cy="41456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5" name="Immagine"/>
          <p:cNvSpPr/>
          <p:nvPr>
            <p:ph type="pic" sz="quarter" idx="14"/>
          </p:nvPr>
        </p:nvSpPr>
        <p:spPr>
          <a:xfrm>
            <a:off x="6333919" y="1079498"/>
            <a:ext cx="5918201" cy="342900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Immagine"/>
          <p:cNvSpPr/>
          <p:nvPr>
            <p:ph type="pic" idx="15"/>
          </p:nvPr>
        </p:nvSpPr>
        <p:spPr>
          <a:xfrm>
            <a:off x="-321934" y="1080867"/>
            <a:ext cx="7686496" cy="7807542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2 per pagin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magine"/>
          <p:cNvSpPr/>
          <p:nvPr>
            <p:ph type="pic" idx="13"/>
          </p:nvPr>
        </p:nvSpPr>
        <p:spPr>
          <a:xfrm>
            <a:off x="5556601" y="1079500"/>
            <a:ext cx="7701342" cy="77851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5" name="Immagine"/>
          <p:cNvSpPr/>
          <p:nvPr>
            <p:ph type="pic" idx="14"/>
          </p:nvPr>
        </p:nvSpPr>
        <p:spPr>
          <a:xfrm>
            <a:off x="299347" y="1003300"/>
            <a:ext cx="7793714" cy="789940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Numero diapositiva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Giovanni Mela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Giovanni Mela</a:t>
            </a:r>
          </a:p>
        </p:txBody>
      </p:sp>
      <p:sp>
        <p:nvSpPr>
          <p:cNvPr id="124" name="Inserisci qui una citazione."/>
          <p:cNvSpPr txBox="1"/>
          <p:nvPr>
            <p:ph type="body" sz="quarter" idx="14"/>
          </p:nvPr>
        </p:nvSpPr>
        <p:spPr>
          <a:xfrm>
            <a:off x="673100" y="4339939"/>
            <a:ext cx="11658600" cy="20354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Inserisci qui una citazione.</a:t>
            </a:r>
          </a:p>
        </p:txBody>
      </p:sp>
      <p:sp>
        <p:nvSpPr>
          <p:cNvPr id="125" name="&quot;"/>
          <p:cNvSpPr txBox="1"/>
          <p:nvPr>
            <p:ph type="body" sz="quarter" idx="15"/>
          </p:nvPr>
        </p:nvSpPr>
        <p:spPr>
          <a:xfrm>
            <a:off x="6125089" y="7061200"/>
            <a:ext cx="75668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"</a:t>
            </a:r>
          </a:p>
        </p:txBody>
      </p:sp>
      <p:sp>
        <p:nvSpPr>
          <p:cNvPr id="126" name="&quot;"/>
          <p:cNvSpPr txBox="1"/>
          <p:nvPr>
            <p:ph type="body" sz="quarter" idx="16"/>
          </p:nvPr>
        </p:nvSpPr>
        <p:spPr>
          <a:xfrm>
            <a:off x="6125089" y="2565400"/>
            <a:ext cx="75668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"</a:t>
            </a:r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/>
          <p:nvPr>
            <p:ph type="pic" idx="13"/>
          </p:nvPr>
        </p:nvSpPr>
        <p:spPr>
          <a:xfrm>
            <a:off x="0" y="0"/>
            <a:ext cx="15312005" cy="995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 alternativ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533400" y="3492500"/>
            <a:ext cx="11938000" cy="776281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 alternativ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magine"/>
          <p:cNvSpPr/>
          <p:nvPr>
            <p:ph type="pic" idx="13"/>
          </p:nvPr>
        </p:nvSpPr>
        <p:spPr>
          <a:xfrm>
            <a:off x="876300" y="2304347"/>
            <a:ext cx="11239500" cy="7308610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2" name="Corpo livello uno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Testo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 alternativ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magine"/>
          <p:cNvSpPr/>
          <p:nvPr>
            <p:ph type="pic" idx="13"/>
          </p:nvPr>
        </p:nvSpPr>
        <p:spPr>
          <a:xfrm>
            <a:off x="3630632" y="977900"/>
            <a:ext cx="10604501" cy="7881475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olo Testo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Titolo Testo</a:t>
            </a:r>
          </a:p>
        </p:txBody>
      </p:sp>
      <p:sp>
        <p:nvSpPr>
          <p:cNvPr id="58" name="Corpo livello uno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magine"/>
          <p:cNvSpPr/>
          <p:nvPr>
            <p:ph type="pic" idx="13"/>
          </p:nvPr>
        </p:nvSpPr>
        <p:spPr>
          <a:xfrm>
            <a:off x="4701080" y="2297102"/>
            <a:ext cx="8877139" cy="6597667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8" name="Corpo livello uno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" name="Numero diapositiva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e dead written by James Joyces"/>
          <p:cNvSpPr txBox="1"/>
          <p:nvPr>
            <p:ph type="ctrTitle"/>
          </p:nvPr>
        </p:nvSpPr>
        <p:spPr>
          <a:xfrm>
            <a:off x="673100" y="1498600"/>
            <a:ext cx="11658600" cy="3886200"/>
          </a:xfrm>
          <a:prstGeom prst="rect">
            <a:avLst/>
          </a:prstGeom>
        </p:spPr>
        <p:txBody>
          <a:bodyPr/>
          <a:lstStyle>
            <a:lvl1pPr defTabSz="329184">
              <a:defRPr spc="149" sz="7488"/>
            </a:lvl1pPr>
          </a:lstStyle>
          <a:p>
            <a:pPr/>
            <a:r>
              <a:t>The dead written by James Joyces</a:t>
            </a:r>
          </a:p>
        </p:txBody>
      </p:sp>
      <p:sp>
        <p:nvSpPr>
          <p:cNvPr id="159" name="Giacomo girardi…"/>
          <p:cNvSpPr txBox="1"/>
          <p:nvPr>
            <p:ph type="subTitle" sz="quarter" idx="1"/>
          </p:nvPr>
        </p:nvSpPr>
        <p:spPr>
          <a:xfrm>
            <a:off x="673100" y="5816600"/>
            <a:ext cx="11658600" cy="1778000"/>
          </a:xfrm>
          <a:prstGeom prst="rect">
            <a:avLst/>
          </a:prstGeom>
        </p:spPr>
        <p:txBody>
          <a:bodyPr/>
          <a:lstStyle/>
          <a:p>
            <a:pPr defTabSz="425195">
              <a:defRPr spc="200" sz="5022"/>
            </a:pPr>
            <a:r>
              <a:t>Giacomo girardi</a:t>
            </a:r>
          </a:p>
          <a:p>
            <a:pPr defTabSz="425195">
              <a:defRPr spc="200" sz="5022"/>
            </a:pPr>
            <a:r>
              <a:t>5lsca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HOR: James Joy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AUTHOR: James Joyce</a:t>
            </a:r>
          </a:p>
          <a:p>
            <a:pPr/>
            <a:r>
              <a:t>GENERE: Short Story ( 15 short stories)</a:t>
            </a:r>
          </a:p>
          <a:p>
            <a:pPr/>
            <a:r>
              <a:t>PUBLICATION DATE: June 1914</a:t>
            </a:r>
          </a:p>
        </p:txBody>
      </p:sp>
      <p:pic>
        <p:nvPicPr>
          <p:cNvPr id="162" name="dublin-dubliners-james-joyce.jpg" descr="dublin-dubliners-james-joy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8289" y="922138"/>
            <a:ext cx="4500020" cy="58866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he short story is stetted in Kate and Julia morkan’s house, but towards the end the setting changes and the narrative takes place in a hotel."/>
          <p:cNvSpPr txBox="1"/>
          <p:nvPr>
            <p:ph type="body" idx="13"/>
          </p:nvPr>
        </p:nvSpPr>
        <p:spPr>
          <a:xfrm>
            <a:off x="673100" y="1882427"/>
            <a:ext cx="11658600" cy="1425266"/>
          </a:xfrm>
          <a:prstGeom prst="rect">
            <a:avLst/>
          </a:prstGeom>
        </p:spPr>
        <p:txBody>
          <a:bodyPr/>
          <a:lstStyle/>
          <a:p>
            <a:pPr/>
            <a:r>
              <a:t>The short story is stetted in Kate and Julia morkan’s house, but towards the end the setting changes and the narrative takes place in a hotel.</a:t>
            </a:r>
          </a:p>
        </p:txBody>
      </p:sp>
      <p:sp>
        <p:nvSpPr>
          <p:cNvPr id="165" name="Se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Setting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HARACTERS AND CHARACTE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CHARACTERS AND CHARACTERIZATION</a:t>
            </a:r>
          </a:p>
        </p:txBody>
      </p:sp>
      <p:graphicFrame>
        <p:nvGraphicFramePr>
          <p:cNvPr id="168" name="Tabella"/>
          <p:cNvGraphicFramePr/>
          <p:nvPr/>
        </p:nvGraphicFramePr>
        <p:xfrm>
          <a:off x="667664" y="1613801"/>
          <a:ext cx="11758372" cy="6451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5879185"/>
                <a:gridCol w="5790285"/>
              </a:tblGrid>
              <a:tr h="1499863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GABRIEL CONROY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 teacher and writer, Gabriel has simple conversations but straightforward questions catch him off guard. Sometimes he feels out of place. Gabriel represents a force of control in the story, but his wife Gretta’s fond and sad recollections of a devoted lover make him realize he has little grasp on his life and that his marriage lacks true love.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1436363">
                <a:tc>
                  <a:txBody>
                    <a:bodyPr/>
                    <a:lstStyle/>
                    <a:p>
                      <a:pPr algn="l">
                        <a:defRPr cap="none" spc="0" sz="1600">
                          <a:solidFill>
                            <a:srgbClr val="292C2E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defRPr>
                      </a:pPr>
                      <a:r>
                        <a:t>                                </a:t>
                      </a:r>
                      <a:r>
                        <a:rPr sz="2200"/>
                        <a:t>GRETTA CONROY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Gabriel’s wife. Gretta plays a relatively minor role for most of the story, until the conclusion where she is the focus of Gabriel’s thoughts and actions. She appears sad and distant when a special song is sung at the party, and she later plunges into despair when she tells Gabriel the story of her childhood love, Michael Furey.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91568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LILY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The housemaid to the Morkan sisters who rebukes Gabriel in “The Dead.”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91568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MOLLY IVORS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The nationalist woman who teases Gabriel during a dance in “The Dead.”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345568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JULIA AND KATE MORKAN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Sisters who throw an annual dance party in “The Dead.”Julia has a grey appearance that combines with her remote, wandering behavior to make her a figure sapped of life.Kate is vivacious but constantly worries about her sister, Julia, and the happiness of the guests.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091568">
                <a:tc>
                  <a:txBody>
                    <a:bodyPr/>
                    <a:lstStyle/>
                    <a:p>
                      <a:pPr defTabSz="914400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MICHEAL FUREY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cap="none" spc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292C2E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Gretta Conroy’s childhood love in “The Dead” who died for her long ago.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NARRATIVE TECHNIQ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NARRATIVE TECHNIQUES</a:t>
            </a:r>
          </a:p>
        </p:txBody>
      </p:sp>
      <p:sp>
        <p:nvSpPr>
          <p:cNvPr id="171" name="The element of the epiphany: a simple object, a usual fact, an irrelevant detail, suddenly has a profound and unexpected meaning. Moments of interior illumination in which man becomes aware of reality.…"/>
          <p:cNvSpPr txBox="1"/>
          <p:nvPr>
            <p:ph type="body" idx="1"/>
          </p:nvPr>
        </p:nvSpPr>
        <p:spPr>
          <a:xfrm>
            <a:off x="673100" y="1788530"/>
            <a:ext cx="11658600" cy="6451601"/>
          </a:xfrm>
          <a:prstGeom prst="rect">
            <a:avLst/>
          </a:prstGeom>
        </p:spPr>
        <p:txBody>
          <a:bodyPr/>
          <a:lstStyle/>
          <a:p>
            <a:pPr/>
            <a:r>
              <a:t>The element of the epiphany: a simple object, a usual fact, an irrelevant detail, suddenly has a profound and unexpected meaning. Moments of interior illumination in which man becomes aware of reality.</a:t>
            </a:r>
          </a:p>
          <a:p>
            <a:pPr/>
            <a:r>
              <a:t>Paralysis: that applies to characters, places, social and private relationship and thoughts. Restrictive routines and repetitive actions mark the lives of Joyce’s Dubliners and trap them in circles of frustration.</a:t>
            </a:r>
          </a:p>
          <a:p>
            <a:pPr/>
            <a:r>
              <a:t>Detailed description of the characters and environments in order to make it easier for the reader to imagine the scenes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 spc="0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USE OF THE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USE OF THE LANGUAGE</a:t>
            </a:r>
          </a:p>
        </p:txBody>
      </p:sp>
      <p:sp>
        <p:nvSpPr>
          <p:cNvPr id="174" name="Use of adjectives in order to describes people their mood and emotions, places…"/>
          <p:cNvSpPr txBox="1"/>
          <p:nvPr>
            <p:ph type="body" idx="1"/>
          </p:nvPr>
        </p:nvSpPr>
        <p:spPr>
          <a:xfrm>
            <a:off x="673100" y="1651000"/>
            <a:ext cx="11658600" cy="6451601"/>
          </a:xfrm>
          <a:prstGeom prst="rect">
            <a:avLst/>
          </a:prstGeom>
        </p:spPr>
        <p:txBody>
          <a:bodyPr/>
          <a:lstStyle/>
          <a:p>
            <a:pPr/>
            <a:r>
              <a:t>Use of adjectives in order to describes people their mood and emotions, places</a:t>
            </a:r>
          </a:p>
          <a:p>
            <a:pPr/>
            <a:r>
              <a:t>Formal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ymbo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Symbols</a:t>
            </a:r>
          </a:p>
        </p:txBody>
      </p:sp>
      <p:sp>
        <p:nvSpPr>
          <p:cNvPr id="177" name="‘’ The Lass of Aughirm ’’: music becomes the symbol of something, Gabriel can’t understand it but ‘’ there was grace and mystery in her attitude as if she were a symbol of something. He asked himself what is a woman standing on the stairs in the shadow, listening to distant music, a symbol of. ‘’"/>
          <p:cNvSpPr txBox="1"/>
          <p:nvPr>
            <p:ph type="body" idx="1"/>
          </p:nvPr>
        </p:nvSpPr>
        <p:spPr>
          <a:xfrm>
            <a:off x="673099" y="3086514"/>
            <a:ext cx="11658601" cy="6451601"/>
          </a:xfrm>
          <a:prstGeom prst="rect">
            <a:avLst/>
          </a:prstGeom>
        </p:spPr>
        <p:txBody>
          <a:bodyPr/>
          <a:lstStyle/>
          <a:p>
            <a:pPr/>
            <a:r>
              <a:t>‘’ The Lass of Aughirm ’’: music becomes the symbol of something, Gabriel can’t understand it but ‘’ there was grace and mystery in her attitude as if she were a symbol of something. He asked himself what is a woman standing on the stairs in the shadow, listening to distant music, a symbol of. ‘’</a:t>
            </a:r>
          </a:p>
        </p:txBody>
      </p:sp>
      <p:sp>
        <p:nvSpPr>
          <p:cNvPr id="178" name="Through images and symbols Joyce put into practice the transmutation of everyday life, that is, he knew how to capture the universal element hidden in the little things around us."/>
          <p:cNvSpPr txBox="1"/>
          <p:nvPr/>
        </p:nvSpPr>
        <p:spPr>
          <a:xfrm>
            <a:off x="673099" y="1530557"/>
            <a:ext cx="1165860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Through images and symbols Joyce put into practice the transmutation of everyday life, that is, he knew how to capture the universal element hidden in the little things around 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fe is short, and those who leave the world like Michael Furey are actually more alive than &quot;paralyzed&quot; people like Gabriel. Gabriel sees himself as the shadow of a person, shining in a world where the living and the dead meet.…"/>
          <p:cNvSpPr txBox="1"/>
          <p:nvPr>
            <p:ph type="body" idx="13"/>
          </p:nvPr>
        </p:nvSpPr>
        <p:spPr>
          <a:xfrm>
            <a:off x="673100" y="2107078"/>
            <a:ext cx="11658600" cy="4092266"/>
          </a:xfrm>
          <a:prstGeom prst="rect">
            <a:avLst/>
          </a:prstGeom>
        </p:spPr>
        <p:txBody>
          <a:bodyPr/>
          <a:lstStyle/>
          <a:p>
            <a:pPr/>
            <a:r>
              <a:t>life is short, and those who leave the world like Michael Furey are actually more alive than "paralyzed" people like Gabriel. Gabriel sees himself as the shadow of a person, shining in a world where the living and the dead meet.</a:t>
            </a:r>
          </a:p>
          <a:p>
            <a:pPr/>
            <a:r>
              <a:t>we're all dead, though still alive.</a:t>
            </a:r>
          </a:p>
          <a:p>
            <a:pPr/>
            <a:r>
              <a:t>After all, doesn't living passively mean not living at all?</a:t>
            </a:r>
          </a:p>
        </p:txBody>
      </p:sp>
      <p:sp>
        <p:nvSpPr>
          <p:cNvPr id="181" name="Mess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Message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is story should be read because it has a central role in our contemporary society."/>
          <p:cNvSpPr txBox="1"/>
          <p:nvPr>
            <p:ph type="body" idx="13"/>
          </p:nvPr>
        </p:nvSpPr>
        <p:spPr>
          <a:xfrm>
            <a:off x="673100" y="2194442"/>
            <a:ext cx="11658600" cy="1425266"/>
          </a:xfrm>
          <a:prstGeom prst="rect">
            <a:avLst/>
          </a:prstGeom>
        </p:spPr>
        <p:txBody>
          <a:bodyPr/>
          <a:lstStyle/>
          <a:p>
            <a:pPr/>
            <a:r>
              <a:t>This story should be read because it has a central role in our contemporary society.</a:t>
            </a:r>
          </a:p>
        </p:txBody>
      </p:sp>
      <p:sp>
        <p:nvSpPr>
          <p:cNvPr id="184" name="Why should one read i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Why should one read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