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2"/>
  </p:notesMasterIdLst>
  <p:sldIdLst>
    <p:sldId id="256" r:id="rId2"/>
    <p:sldId id="257" r:id="rId3"/>
    <p:sldId id="267" r:id="rId4"/>
    <p:sldId id="259" r:id="rId5"/>
    <p:sldId id="268" r:id="rId6"/>
    <p:sldId id="269" r:id="rId7"/>
    <p:sldId id="270" r:id="rId8"/>
    <p:sldId id="27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53E83-8756-4769-9213-C7A0336A04C8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26687-5FE9-46CE-A945-4A9733638E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679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26687-5FE9-46CE-A945-4A9733638EE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860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26687-5FE9-46CE-A945-4A9733638E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507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26687-5FE9-46CE-A945-4A9733638EE2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657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26687-5FE9-46CE-A945-4A9733638EE2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85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99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61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81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2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44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45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48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35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883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97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51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0BCF73F-23AF-4BE7-853E-217A9D29BA75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391DFE9-AB75-4A82-91C6-E001D812DCC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1207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F28EE6-AFB7-4AB6-ACDB-706860C3B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256" y="1575403"/>
            <a:ext cx="10993549" cy="1475013"/>
          </a:xfrm>
        </p:spPr>
        <p:txBody>
          <a:bodyPr/>
          <a:lstStyle/>
          <a:p>
            <a:r>
              <a:rPr lang="it-IT" dirty="0"/>
              <a:t>The dead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FD905D4-44D1-45C2-BB6C-F53E7D1D4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256" y="2017748"/>
            <a:ext cx="10993546" cy="590321"/>
          </a:xfrm>
        </p:spPr>
        <p:txBody>
          <a:bodyPr/>
          <a:lstStyle/>
          <a:p>
            <a:r>
              <a:rPr lang="it-IT" dirty="0"/>
              <a:t>Analysis of the short story «the dead»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A0C4149-73DF-46E1-8069-3EF79EB4D31C}"/>
              </a:ext>
            </a:extLst>
          </p:cNvPr>
          <p:cNvSpPr txBox="1"/>
          <p:nvPr/>
        </p:nvSpPr>
        <p:spPr>
          <a:xfrm>
            <a:off x="624200" y="3244334"/>
            <a:ext cx="493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By  James Joyce</a:t>
            </a:r>
          </a:p>
          <a:p>
            <a:r>
              <a:rPr lang="it-IT" dirty="0" err="1">
                <a:solidFill>
                  <a:schemeClr val="bg1"/>
                </a:solidFill>
              </a:rPr>
              <a:t>It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part of the </a:t>
            </a:r>
            <a:r>
              <a:rPr lang="it-IT" dirty="0" err="1">
                <a:solidFill>
                  <a:schemeClr val="bg1"/>
                </a:solidFill>
              </a:rPr>
              <a:t>collection</a:t>
            </a:r>
            <a:r>
              <a:rPr lang="it-IT" dirty="0">
                <a:solidFill>
                  <a:schemeClr val="bg1"/>
                </a:solidFill>
              </a:rPr>
              <a:t> «</a:t>
            </a:r>
            <a:r>
              <a:rPr lang="it-IT" dirty="0" err="1">
                <a:solidFill>
                  <a:schemeClr val="bg1"/>
                </a:solidFill>
              </a:rPr>
              <a:t>Dubliners</a:t>
            </a:r>
            <a:r>
              <a:rPr lang="it-IT" dirty="0">
                <a:solidFill>
                  <a:schemeClr val="bg1"/>
                </a:solidFill>
              </a:rPr>
              <a:t>» by J. Joyce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EC14DE0-BCF6-445D-BC94-0167D516B6C7}"/>
              </a:ext>
            </a:extLst>
          </p:cNvPr>
          <p:cNvSpPr txBox="1"/>
          <p:nvPr/>
        </p:nvSpPr>
        <p:spPr>
          <a:xfrm>
            <a:off x="9461576" y="4820932"/>
            <a:ext cx="2469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Lisa Montagner </a:t>
            </a:r>
          </a:p>
          <a:p>
            <a:r>
              <a:rPr lang="it-IT" dirty="0"/>
              <a:t>5^LSCA</a:t>
            </a:r>
          </a:p>
          <a:p>
            <a:r>
              <a:rPr lang="it-IT" dirty="0"/>
              <a:t>A.S. 2019-2020</a:t>
            </a:r>
          </a:p>
        </p:txBody>
      </p:sp>
    </p:spTree>
    <p:extLst>
      <p:ext uri="{BB962C8B-B14F-4D97-AF65-F5344CB8AC3E}">
        <p14:creationId xmlns:p14="http://schemas.microsoft.com/office/powerpoint/2010/main" val="1485043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A4EC8C-9C92-4877-A827-57EC2A1B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«</a:t>
            </a:r>
            <a:r>
              <a:rPr lang="it-IT" dirty="0" err="1"/>
              <a:t>why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one </a:t>
            </a:r>
            <a:r>
              <a:rPr lang="it-IT" dirty="0" err="1"/>
              <a:t>read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?»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94EC4FB-EF3B-42B5-90FD-EF8F60312A93}"/>
              </a:ext>
            </a:extLst>
          </p:cNvPr>
          <p:cNvSpPr txBox="1"/>
          <p:nvPr/>
        </p:nvSpPr>
        <p:spPr>
          <a:xfrm>
            <a:off x="3498077" y="3429000"/>
            <a:ext cx="51852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People </a:t>
            </a:r>
            <a:r>
              <a:rPr lang="it-IT" sz="2000" dirty="0" err="1"/>
              <a:t>should</a:t>
            </a:r>
            <a:r>
              <a:rPr lang="it-IT" sz="2000" dirty="0"/>
              <a:t> </a:t>
            </a:r>
            <a:r>
              <a:rPr lang="it-IT" sz="2000" dirty="0" err="1"/>
              <a:t>read</a:t>
            </a:r>
            <a:r>
              <a:rPr lang="it-IT" sz="2000" dirty="0"/>
              <a:t> the short story «The Dead» </a:t>
            </a:r>
            <a:r>
              <a:rPr lang="it-IT" sz="2000" dirty="0" err="1"/>
              <a:t>because</a:t>
            </a:r>
            <a:r>
              <a:rPr lang="it-IT" sz="2000" dirty="0"/>
              <a:t> </a:t>
            </a:r>
            <a:r>
              <a:rPr lang="it-IT" sz="2000" dirty="0" err="1"/>
              <a:t>it</a:t>
            </a:r>
            <a:r>
              <a:rPr lang="it-IT" sz="2000" dirty="0"/>
              <a:t> </a:t>
            </a:r>
            <a:r>
              <a:rPr lang="it-IT" sz="2000" dirty="0" err="1"/>
              <a:t>gives</a:t>
            </a:r>
            <a:r>
              <a:rPr lang="it-IT" sz="2000" dirty="0"/>
              <a:t> </a:t>
            </a:r>
            <a:r>
              <a:rPr lang="it-IT" sz="2000" dirty="0" err="1"/>
              <a:t>us</a:t>
            </a:r>
            <a:r>
              <a:rPr lang="it-IT" sz="2000" dirty="0"/>
              <a:t> the </a:t>
            </a:r>
            <a:r>
              <a:rPr lang="it-IT" sz="2000" dirty="0" err="1"/>
              <a:t>opportunity</a:t>
            </a:r>
            <a:r>
              <a:rPr lang="it-IT" sz="2000" dirty="0"/>
              <a:t> ti </a:t>
            </a:r>
            <a:r>
              <a:rPr lang="it-IT" sz="2000" dirty="0" err="1"/>
              <a:t>think</a:t>
            </a:r>
            <a:r>
              <a:rPr lang="it-IT" sz="2000" dirty="0"/>
              <a:t> </a:t>
            </a:r>
            <a:r>
              <a:rPr lang="it-IT" sz="2000" dirty="0" err="1"/>
              <a:t>about</a:t>
            </a:r>
            <a:r>
              <a:rPr lang="it-IT" sz="2000" dirty="0"/>
              <a:t> </a:t>
            </a:r>
            <a:r>
              <a:rPr lang="it-IT" sz="2000" dirty="0" err="1"/>
              <a:t>how</a:t>
            </a:r>
            <a:r>
              <a:rPr lang="it-IT" sz="2000" dirty="0"/>
              <a:t> </a:t>
            </a:r>
            <a:r>
              <a:rPr lang="it-IT" sz="2000" dirty="0" err="1"/>
              <a:t>we</a:t>
            </a:r>
            <a:r>
              <a:rPr lang="it-IT" sz="2000" dirty="0"/>
              <a:t> are living </a:t>
            </a:r>
            <a:r>
              <a:rPr lang="it-IT" sz="2000" dirty="0" err="1"/>
              <a:t>our</a:t>
            </a:r>
            <a:r>
              <a:rPr lang="it-IT" sz="2000" dirty="0"/>
              <a:t> </a:t>
            </a:r>
            <a:r>
              <a:rPr lang="it-IT" sz="2000" dirty="0" err="1"/>
              <a:t>lives</a:t>
            </a:r>
            <a:r>
              <a:rPr lang="it-IT" sz="2000" dirty="0"/>
              <a:t> and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it</a:t>
            </a:r>
            <a:r>
              <a:rPr lang="it-IT" sz="2000" dirty="0"/>
              <a:t> </a:t>
            </a:r>
            <a:r>
              <a:rPr lang="it-IT" sz="2000" dirty="0" err="1"/>
              <a:t>isn’t</a:t>
            </a:r>
            <a:r>
              <a:rPr lang="it-IT" sz="2000" dirty="0"/>
              <a:t> </a:t>
            </a:r>
            <a:r>
              <a:rPr lang="it-IT" sz="2000" dirty="0" err="1"/>
              <a:t>too</a:t>
            </a:r>
            <a:r>
              <a:rPr lang="it-IT" sz="2000" dirty="0"/>
              <a:t> late to </a:t>
            </a:r>
            <a:r>
              <a:rPr lang="it-IT" sz="2000" dirty="0" err="1"/>
              <a:t>change</a:t>
            </a:r>
            <a:r>
              <a:rPr lang="it-IT" sz="2000" dirty="0"/>
              <a:t> </a:t>
            </a:r>
            <a:r>
              <a:rPr lang="it-IT" sz="2000" dirty="0" err="1"/>
              <a:t>our</a:t>
            </a:r>
            <a:r>
              <a:rPr lang="it-IT" sz="2000" dirty="0"/>
              <a:t> </a:t>
            </a:r>
            <a:r>
              <a:rPr lang="it-IT" sz="2000" dirty="0" err="1"/>
              <a:t>attitude</a:t>
            </a:r>
            <a:r>
              <a:rPr lang="it-IT" sz="2000" dirty="0"/>
              <a:t> </a:t>
            </a:r>
            <a:r>
              <a:rPr lang="it-IT" sz="2000" dirty="0" err="1"/>
              <a:t>towards</a:t>
            </a:r>
            <a:r>
              <a:rPr lang="it-IT" sz="2000" dirty="0"/>
              <a:t> the people </a:t>
            </a:r>
            <a:r>
              <a:rPr lang="it-IT" sz="2000" dirty="0" err="1"/>
              <a:t>around</a:t>
            </a:r>
            <a:r>
              <a:rPr lang="it-IT" sz="2000" dirty="0"/>
              <a:t> </a:t>
            </a:r>
            <a:r>
              <a:rPr lang="it-IT" sz="2000" dirty="0" err="1"/>
              <a:t>us</a:t>
            </a:r>
            <a:r>
              <a:rPr lang="it-IT" sz="2000" dirty="0"/>
              <a:t> and </a:t>
            </a:r>
            <a:r>
              <a:rPr lang="it-IT" sz="2000" dirty="0" err="1"/>
              <a:t>towards</a:t>
            </a:r>
            <a:r>
              <a:rPr lang="it-IT" sz="2000" dirty="0"/>
              <a:t> life.</a:t>
            </a:r>
          </a:p>
        </p:txBody>
      </p:sp>
    </p:spTree>
    <p:extLst>
      <p:ext uri="{BB962C8B-B14F-4D97-AF65-F5344CB8AC3E}">
        <p14:creationId xmlns:p14="http://schemas.microsoft.com/office/powerpoint/2010/main" val="187983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72F364-0DA5-441A-8CEB-400A9BBC2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Title and </a:t>
            </a:r>
            <a:r>
              <a:rPr lang="it-IT" dirty="0" err="1"/>
              <a:t>structure</a:t>
            </a:r>
            <a:r>
              <a:rPr lang="it-IT" dirty="0"/>
              <a:t> 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D0D77E-FC2B-4DE6-9E05-38197116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1982889"/>
            <a:ext cx="5087075" cy="536005"/>
          </a:xfrm>
        </p:spPr>
        <p:txBody>
          <a:bodyPr/>
          <a:lstStyle/>
          <a:p>
            <a:pPr algn="ctr"/>
            <a:r>
              <a:rPr lang="it-IT" dirty="0"/>
              <a:t>TITLE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2B12D18-713E-4904-B6E4-540E26898F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/>
              <a:t>Someone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dead;</a:t>
            </a:r>
          </a:p>
          <a:p>
            <a:r>
              <a:rPr lang="it-IT" dirty="0" err="1"/>
              <a:t>Someone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acts </a:t>
            </a:r>
            <a:r>
              <a:rPr lang="it-IT" dirty="0" err="1"/>
              <a:t>emotionally</a:t>
            </a:r>
            <a:r>
              <a:rPr lang="it-IT" dirty="0"/>
              <a:t> dead;</a:t>
            </a:r>
          </a:p>
          <a:p>
            <a:r>
              <a:rPr lang="it-IT" dirty="0" err="1"/>
              <a:t>Someone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doen’t</a:t>
            </a:r>
            <a:r>
              <a:rPr lang="it-IT" dirty="0"/>
              <a:t> live </a:t>
            </a:r>
            <a:r>
              <a:rPr lang="it-IT" dirty="0" err="1"/>
              <a:t>his</a:t>
            </a:r>
            <a:r>
              <a:rPr lang="it-IT" dirty="0"/>
              <a:t>/</a:t>
            </a:r>
            <a:r>
              <a:rPr lang="it-IT" dirty="0" err="1"/>
              <a:t>her</a:t>
            </a:r>
            <a:r>
              <a:rPr lang="it-IT" dirty="0"/>
              <a:t> life in an </a:t>
            </a:r>
            <a:r>
              <a:rPr lang="it-IT" dirty="0" err="1"/>
              <a:t>active</a:t>
            </a:r>
            <a:r>
              <a:rPr lang="it-IT" dirty="0"/>
              <a:t> way;</a:t>
            </a:r>
          </a:p>
          <a:p>
            <a:r>
              <a:rPr lang="it-IT" dirty="0"/>
              <a:t>The </a:t>
            </a:r>
            <a:r>
              <a:rPr lang="it-IT" dirty="0" err="1"/>
              <a:t>differrence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impresson</a:t>
            </a:r>
            <a:r>
              <a:rPr lang="it-IT" dirty="0"/>
              <a:t> and the </a:t>
            </a:r>
            <a:r>
              <a:rPr lang="it-IT" dirty="0" err="1"/>
              <a:t>real</a:t>
            </a:r>
            <a:r>
              <a:rPr lang="it-IT" dirty="0"/>
              <a:t> </a:t>
            </a:r>
            <a:r>
              <a:rPr lang="it-IT" dirty="0" err="1"/>
              <a:t>emotions</a:t>
            </a:r>
            <a:r>
              <a:rPr lang="it-IT" dirty="0"/>
              <a:t>;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FF8C44BB-33AD-42B5-AD5D-35E98D74E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3736" y="1965521"/>
            <a:ext cx="5087073" cy="553373"/>
          </a:xfrm>
        </p:spPr>
        <p:txBody>
          <a:bodyPr/>
          <a:lstStyle/>
          <a:p>
            <a:pPr algn="ctr"/>
            <a:r>
              <a:rPr lang="it-IT" dirty="0"/>
              <a:t>STRUCTURE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C711FC7-6282-47D5-A475-143AAA70923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err="1"/>
              <a:t>It</a:t>
            </a:r>
            <a:r>
              <a:rPr lang="it-IT" dirty="0"/>
              <a:t> makes me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a </a:t>
            </a:r>
            <a:r>
              <a:rPr lang="it-IT" dirty="0" err="1"/>
              <a:t>static</a:t>
            </a:r>
            <a:r>
              <a:rPr lang="it-IT" dirty="0"/>
              <a:t> story (</a:t>
            </a:r>
            <a:r>
              <a:rPr lang="it-IT" dirty="0" err="1"/>
              <a:t>because</a:t>
            </a:r>
            <a:r>
              <a:rPr lang="it-IT" dirty="0"/>
              <a:t> of the </a:t>
            </a:r>
            <a:r>
              <a:rPr lang="it-IT" dirty="0" err="1"/>
              <a:t>dialogues</a:t>
            </a:r>
            <a:r>
              <a:rPr lang="it-IT" dirty="0"/>
              <a:t>) </a:t>
            </a:r>
            <a:r>
              <a:rPr lang="it-IT" dirty="0" err="1"/>
              <a:t>instead</a:t>
            </a:r>
            <a:r>
              <a:rPr lang="it-IT" dirty="0"/>
              <a:t> of an </a:t>
            </a:r>
            <a:r>
              <a:rPr lang="it-IT" dirty="0" err="1"/>
              <a:t>animated</a:t>
            </a:r>
            <a:r>
              <a:rPr lang="it-IT" dirty="0"/>
              <a:t> one;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seems</a:t>
            </a:r>
            <a:r>
              <a:rPr lang="it-IT" dirty="0"/>
              <a:t> like an </a:t>
            </a:r>
            <a:r>
              <a:rPr lang="it-IT" dirty="0" err="1"/>
              <a:t>escape</a:t>
            </a:r>
            <a:r>
              <a:rPr lang="it-IT" dirty="0"/>
              <a:t> </a:t>
            </a:r>
            <a:r>
              <a:rPr lang="it-IT" dirty="0" err="1"/>
              <a:t>attitude</a:t>
            </a:r>
            <a:r>
              <a:rPr lang="it-IT" dirty="0"/>
              <a:t>;</a:t>
            </a:r>
          </a:p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52F2C7B-550E-43D2-84F8-92ECF4E32031}"/>
              </a:ext>
            </a:extLst>
          </p:cNvPr>
          <p:cNvSpPr txBox="1"/>
          <p:nvPr/>
        </p:nvSpPr>
        <p:spPr>
          <a:xfrm>
            <a:off x="1875728" y="2537807"/>
            <a:ext cx="311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It</a:t>
            </a:r>
            <a:r>
              <a:rPr lang="it-IT" dirty="0"/>
              <a:t> makes me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3736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9C31FE-1083-4DE5-90F3-75E3AD27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CHARACTERS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925301-16A2-4C04-953C-93FC0B5E25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GABRIEL CONROY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CB0EE96-D1C6-4006-97A5-A16088F42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686283"/>
          </a:xfrm>
        </p:spPr>
        <p:txBody>
          <a:bodyPr>
            <a:normAutofit/>
          </a:bodyPr>
          <a:lstStyle/>
          <a:p>
            <a:r>
              <a:rPr lang="it-IT" dirty="0" err="1"/>
              <a:t>Kate’s</a:t>
            </a:r>
            <a:r>
              <a:rPr lang="it-IT" dirty="0"/>
              <a:t> </a:t>
            </a:r>
            <a:r>
              <a:rPr lang="it-IT" dirty="0" err="1"/>
              <a:t>niece</a:t>
            </a:r>
            <a:r>
              <a:rPr lang="it-IT" dirty="0"/>
              <a:t> (Kate </a:t>
            </a:r>
            <a:r>
              <a:rPr lang="it-IT" dirty="0" err="1"/>
              <a:t>is</a:t>
            </a:r>
            <a:r>
              <a:rPr lang="it-IT" dirty="0"/>
              <a:t> the lady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organizes</a:t>
            </a:r>
            <a:r>
              <a:rPr lang="it-IT" dirty="0"/>
              <a:t> the party);</a:t>
            </a:r>
          </a:p>
          <a:p>
            <a:endParaRPr lang="it-IT" dirty="0"/>
          </a:p>
          <a:p>
            <a:r>
              <a:rPr lang="it-IT" dirty="0"/>
              <a:t>He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initially</a:t>
            </a:r>
            <a:r>
              <a:rPr lang="it-IT" dirty="0"/>
              <a:t> </a:t>
            </a:r>
            <a:r>
              <a:rPr lang="it-IT" dirty="0" err="1"/>
              <a:t>considered</a:t>
            </a:r>
            <a:r>
              <a:rPr lang="it-IT" dirty="0"/>
              <a:t> an </a:t>
            </a:r>
            <a:r>
              <a:rPr lang="it-IT" dirty="0" err="1"/>
              <a:t>intellectual</a:t>
            </a:r>
            <a:r>
              <a:rPr lang="it-IT" dirty="0"/>
              <a:t> </a:t>
            </a:r>
            <a:r>
              <a:rPr lang="it-IT" dirty="0" err="1"/>
              <a:t>because</a:t>
            </a:r>
            <a:r>
              <a:rPr lang="it-IT" dirty="0"/>
              <a:t> he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teacher</a:t>
            </a:r>
            <a:r>
              <a:rPr lang="it-IT" dirty="0"/>
              <a:t>;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15ECE4D-B1E3-4E02-8A82-4EA663C31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GRETTA CONROY 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55A3AD0-2E65-43DD-BADD-D3B4FFD31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709" y="2926053"/>
            <a:ext cx="5393100" cy="3107892"/>
          </a:xfrm>
        </p:spPr>
        <p:txBody>
          <a:bodyPr>
            <a:normAutofit/>
          </a:bodyPr>
          <a:lstStyle/>
          <a:p>
            <a:r>
              <a:rPr lang="it-IT" dirty="0" err="1"/>
              <a:t>Gabriel’s</a:t>
            </a:r>
            <a:r>
              <a:rPr lang="it-IT" dirty="0"/>
              <a:t> </a:t>
            </a:r>
            <a:r>
              <a:rPr lang="it-IT" dirty="0" err="1"/>
              <a:t>wife</a:t>
            </a:r>
            <a:r>
              <a:rPr lang="it-IT" dirty="0"/>
              <a:t>;</a:t>
            </a:r>
          </a:p>
          <a:p>
            <a:endParaRPr lang="it-IT" dirty="0"/>
          </a:p>
          <a:p>
            <a:r>
              <a:rPr lang="it-IT" dirty="0"/>
              <a:t>At the </a:t>
            </a:r>
            <a:r>
              <a:rPr lang="it-IT" dirty="0" err="1"/>
              <a:t>beginning</a:t>
            </a:r>
            <a:r>
              <a:rPr lang="it-IT" dirty="0"/>
              <a:t> </a:t>
            </a:r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/>
              <a:t>seems</a:t>
            </a:r>
            <a:r>
              <a:rPr lang="it-IT" dirty="0"/>
              <a:t> </a:t>
            </a:r>
            <a:r>
              <a:rPr lang="it-IT" dirty="0" err="1"/>
              <a:t>detached</a:t>
            </a:r>
            <a:r>
              <a:rPr lang="it-IT" dirty="0"/>
              <a:t>;</a:t>
            </a:r>
          </a:p>
          <a:p>
            <a:endParaRPr lang="it-IT" dirty="0"/>
          </a:p>
          <a:p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/>
              <a:t>becomes</a:t>
            </a:r>
            <a:r>
              <a:rPr lang="it-IT" dirty="0"/>
              <a:t> the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reason</a:t>
            </a:r>
            <a:r>
              <a:rPr lang="it-IT" dirty="0"/>
              <a:t> of </a:t>
            </a:r>
            <a:r>
              <a:rPr lang="it-IT" dirty="0" err="1"/>
              <a:t>Gabriel’s</a:t>
            </a:r>
            <a:r>
              <a:rPr lang="it-IT" dirty="0"/>
              <a:t> </a:t>
            </a:r>
            <a:r>
              <a:rPr lang="it-IT" dirty="0" err="1"/>
              <a:t>epiphany</a:t>
            </a:r>
            <a:r>
              <a:rPr lang="it-IT" dirty="0"/>
              <a:t> (</a:t>
            </a:r>
            <a:r>
              <a:rPr lang="it-IT" dirty="0" err="1"/>
              <a:t>foundamental</a:t>
            </a:r>
            <a:r>
              <a:rPr lang="it-IT" dirty="0"/>
              <a:t> point of the short story);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32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A4EC8C-9C92-4877-A827-57EC2A1B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Setting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5A6E863-FFC8-4C06-9662-9A742C82FC19}"/>
              </a:ext>
            </a:extLst>
          </p:cNvPr>
          <p:cNvSpPr txBox="1"/>
          <p:nvPr/>
        </p:nvSpPr>
        <p:spPr>
          <a:xfrm>
            <a:off x="273772" y="2546084"/>
            <a:ext cx="101624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The short story </a:t>
            </a:r>
            <a:r>
              <a:rPr lang="it-IT" dirty="0" err="1"/>
              <a:t>is</a:t>
            </a:r>
            <a:r>
              <a:rPr lang="it-IT" dirty="0"/>
              <a:t> set in </a:t>
            </a:r>
            <a:r>
              <a:rPr lang="it-IT" dirty="0" err="1"/>
              <a:t>Dublin</a:t>
            </a:r>
            <a:r>
              <a:rPr lang="it-IT" dirty="0"/>
              <a:t>;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The short story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a party </a:t>
            </a:r>
            <a:r>
              <a:rPr lang="it-IT" dirty="0" err="1"/>
              <a:t>at</a:t>
            </a:r>
            <a:r>
              <a:rPr lang="it-IT" dirty="0"/>
              <a:t> Kate and Julia </a:t>
            </a:r>
            <a:r>
              <a:rPr lang="it-IT" dirty="0" err="1"/>
              <a:t>Morkan’s</a:t>
            </a:r>
            <a:r>
              <a:rPr lang="it-IT" dirty="0"/>
              <a:t> house;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Gabriel and Grette go </a:t>
            </a:r>
            <a:r>
              <a:rPr lang="it-IT" dirty="0" err="1"/>
              <a:t>into</a:t>
            </a:r>
            <a:r>
              <a:rPr lang="it-IT" dirty="0"/>
              <a:t> an hotel room after the party;</a:t>
            </a:r>
          </a:p>
        </p:txBody>
      </p:sp>
    </p:spTree>
    <p:extLst>
      <p:ext uri="{BB962C8B-B14F-4D97-AF65-F5344CB8AC3E}">
        <p14:creationId xmlns:p14="http://schemas.microsoft.com/office/powerpoint/2010/main" val="1174148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AABA94-0F0A-42E9-80C8-63ABECDC9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Narrative technique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777B97-10C7-4282-B3F5-5833234A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third</a:t>
            </a:r>
            <a:r>
              <a:rPr lang="it-IT" dirty="0"/>
              <a:t> </a:t>
            </a:r>
            <a:r>
              <a:rPr lang="it-IT" dirty="0" err="1"/>
              <a:t>person</a:t>
            </a:r>
            <a:r>
              <a:rPr lang="it-IT" dirty="0"/>
              <a:t> narrator. 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mixture</a:t>
            </a:r>
            <a:r>
              <a:rPr lang="it-IT" dirty="0"/>
              <a:t> of </a:t>
            </a:r>
            <a:r>
              <a:rPr lang="it-IT" dirty="0" err="1"/>
              <a:t>showing</a:t>
            </a:r>
            <a:r>
              <a:rPr lang="it-IT" dirty="0"/>
              <a:t> and telling. </a:t>
            </a:r>
          </a:p>
          <a:p>
            <a:r>
              <a:rPr lang="it-IT" dirty="0"/>
              <a:t>the narrator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showing</a:t>
            </a:r>
            <a:r>
              <a:rPr lang="it-IT" dirty="0"/>
              <a:t> the point of </a:t>
            </a:r>
            <a:r>
              <a:rPr lang="it-IT" dirty="0" err="1"/>
              <a:t>view</a:t>
            </a:r>
            <a:r>
              <a:rPr lang="it-IT" dirty="0"/>
              <a:t> of the </a:t>
            </a:r>
            <a:r>
              <a:rPr lang="it-IT" dirty="0" err="1"/>
              <a:t>characters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narrative </a:t>
            </a:r>
            <a:r>
              <a:rPr lang="it-IT" dirty="0" err="1"/>
              <a:t>sections</a:t>
            </a:r>
            <a:r>
              <a:rPr lang="it-IT" dirty="0"/>
              <a:t>.</a:t>
            </a:r>
          </a:p>
          <a:p>
            <a:r>
              <a:rPr lang="it-IT" dirty="0"/>
              <a:t>Use of the strategy of EPIPHANY: a moment of </a:t>
            </a:r>
            <a:r>
              <a:rPr lang="it-IT" dirty="0" err="1"/>
              <a:t>interior</a:t>
            </a:r>
            <a:r>
              <a:rPr lang="it-IT" dirty="0"/>
              <a:t> </a:t>
            </a:r>
            <a:r>
              <a:rPr lang="it-IT" dirty="0" err="1"/>
              <a:t>illumination</a:t>
            </a:r>
            <a:r>
              <a:rPr lang="it-IT" dirty="0"/>
              <a:t> </a:t>
            </a:r>
            <a:r>
              <a:rPr lang="it-IT" dirty="0" err="1"/>
              <a:t>caused</a:t>
            </a:r>
            <a:r>
              <a:rPr lang="it-IT" dirty="0"/>
              <a:t> by a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object</a:t>
            </a:r>
            <a:r>
              <a:rPr lang="it-IT" dirty="0"/>
              <a:t> or action.</a:t>
            </a:r>
          </a:p>
          <a:p>
            <a:r>
              <a:rPr lang="it-IT" dirty="0"/>
              <a:t>Use of the </a:t>
            </a:r>
            <a:r>
              <a:rPr lang="it-IT" dirty="0" err="1"/>
              <a:t>symbolism</a:t>
            </a:r>
            <a:r>
              <a:rPr lang="it-IT" dirty="0"/>
              <a:t>: some </a:t>
            </a:r>
            <a:r>
              <a:rPr lang="it-IT" dirty="0" err="1"/>
              <a:t>descriptive</a:t>
            </a:r>
            <a:r>
              <a:rPr lang="it-IT" dirty="0"/>
              <a:t> </a:t>
            </a:r>
            <a:r>
              <a:rPr lang="it-IT" dirty="0" err="1"/>
              <a:t>details</a:t>
            </a:r>
            <a:r>
              <a:rPr lang="it-IT" dirty="0"/>
              <a:t> create in the reader a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sensation</a:t>
            </a:r>
            <a:r>
              <a:rPr lang="it-IT" dirty="0"/>
              <a:t> or </a:t>
            </a:r>
            <a:r>
              <a:rPr lang="it-IT" dirty="0" err="1"/>
              <a:t>thought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9675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22AB21-7245-4DD4-A1E5-4B53C98AD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94329B-B949-4E2B-9822-529B0750F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Gabriel’s</a:t>
            </a:r>
            <a:r>
              <a:rPr lang="it-IT" dirty="0"/>
              <a:t> </a:t>
            </a:r>
            <a:r>
              <a:rPr lang="it-IT" dirty="0" err="1"/>
              <a:t>condition</a:t>
            </a:r>
            <a:r>
              <a:rPr lang="it-IT" dirty="0"/>
              <a:t> </a:t>
            </a:r>
            <a:r>
              <a:rPr lang="it-IT" dirty="0" err="1"/>
              <a:t>compared</a:t>
            </a:r>
            <a:r>
              <a:rPr lang="it-IT" dirty="0"/>
              <a:t> to Michael </a:t>
            </a:r>
            <a:r>
              <a:rPr lang="it-IT" dirty="0" err="1"/>
              <a:t>Furey’s</a:t>
            </a:r>
            <a:r>
              <a:rPr lang="it-IT" dirty="0"/>
              <a:t> one, the story </a:t>
            </a:r>
            <a:r>
              <a:rPr lang="it-IT" dirty="0" err="1"/>
              <a:t>reveals</a:t>
            </a:r>
            <a:r>
              <a:rPr lang="it-IT" dirty="0"/>
              <a:t> the </a:t>
            </a:r>
            <a:r>
              <a:rPr lang="it-IT" dirty="0" err="1"/>
              <a:t>paralysis</a:t>
            </a:r>
            <a:r>
              <a:rPr lang="it-IT" dirty="0"/>
              <a:t> of </a:t>
            </a:r>
            <a:r>
              <a:rPr lang="it-IT" dirty="0" err="1"/>
              <a:t>Dublin’s</a:t>
            </a:r>
            <a:r>
              <a:rPr lang="it-IT" dirty="0"/>
              <a:t> society in the first </a:t>
            </a:r>
            <a:r>
              <a:rPr lang="it-IT" dirty="0" err="1"/>
              <a:t>Ninetieeth</a:t>
            </a:r>
            <a:r>
              <a:rPr lang="it-IT" dirty="0"/>
              <a:t> </a:t>
            </a:r>
            <a:r>
              <a:rPr lang="it-IT" dirty="0" err="1"/>
              <a:t>century</a:t>
            </a:r>
            <a:r>
              <a:rPr lang="it-IT" dirty="0"/>
              <a:t>.</a:t>
            </a:r>
          </a:p>
          <a:p>
            <a:r>
              <a:rPr lang="it-IT" dirty="0" err="1"/>
              <a:t>Gabriel’s</a:t>
            </a:r>
            <a:r>
              <a:rPr lang="it-IT" dirty="0"/>
              <a:t> </a:t>
            </a:r>
            <a:r>
              <a:rPr lang="it-IT" dirty="0" err="1"/>
              <a:t>considerations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the </a:t>
            </a:r>
            <a:r>
              <a:rPr lang="it-IT" dirty="0" err="1"/>
              <a:t>snow</a:t>
            </a:r>
            <a:r>
              <a:rPr lang="it-IT" dirty="0"/>
              <a:t> (the </a:t>
            </a:r>
            <a:r>
              <a:rPr lang="it-IT" dirty="0" err="1"/>
              <a:t>death</a:t>
            </a:r>
            <a:r>
              <a:rPr lang="it-IT" dirty="0"/>
              <a:t>) </a:t>
            </a:r>
            <a:r>
              <a:rPr lang="it-IT" dirty="0" err="1"/>
              <a:t>mean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some people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dead (like Michael </a:t>
            </a:r>
            <a:r>
              <a:rPr lang="it-IT" dirty="0" err="1"/>
              <a:t>Furey</a:t>
            </a:r>
            <a:r>
              <a:rPr lang="it-IT" dirty="0"/>
              <a:t>) </a:t>
            </a:r>
            <a:r>
              <a:rPr lang="it-IT" dirty="0" err="1"/>
              <a:t>is</a:t>
            </a:r>
            <a:r>
              <a:rPr lang="it-IT" dirty="0"/>
              <a:t> more </a:t>
            </a:r>
            <a:r>
              <a:rPr lang="it-IT" dirty="0" err="1"/>
              <a:t>alive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someone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really</a:t>
            </a:r>
            <a:r>
              <a:rPr lang="it-IT" dirty="0"/>
              <a:t> </a:t>
            </a:r>
            <a:r>
              <a:rPr lang="it-IT" dirty="0" err="1"/>
              <a:t>alive</a:t>
            </a:r>
            <a:r>
              <a:rPr lang="it-IT" dirty="0"/>
              <a:t> (like Gabriel).</a:t>
            </a:r>
          </a:p>
          <a:p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live with </a:t>
            </a:r>
            <a:r>
              <a:rPr lang="it-IT" dirty="0" err="1"/>
              <a:t>passion</a:t>
            </a:r>
            <a:r>
              <a:rPr lang="it-IT" dirty="0"/>
              <a:t> and in an </a:t>
            </a:r>
            <a:r>
              <a:rPr lang="it-IT" dirty="0" err="1"/>
              <a:t>active</a:t>
            </a:r>
            <a:r>
              <a:rPr lang="it-IT" dirty="0"/>
              <a:t> way </a:t>
            </a:r>
            <a:r>
              <a:rPr lang="it-IT" dirty="0" err="1"/>
              <a:t>as</a:t>
            </a:r>
            <a:r>
              <a:rPr lang="it-IT" dirty="0"/>
              <a:t> Michael </a:t>
            </a:r>
            <a:r>
              <a:rPr lang="it-IT" dirty="0" err="1"/>
              <a:t>Furey</a:t>
            </a:r>
            <a:r>
              <a:rPr lang="it-IT" dirty="0"/>
              <a:t> </a:t>
            </a:r>
            <a:r>
              <a:rPr lang="it-IT" dirty="0" err="1"/>
              <a:t>instead</a:t>
            </a:r>
            <a:r>
              <a:rPr lang="it-IT" dirty="0"/>
              <a:t> of </a:t>
            </a:r>
            <a:r>
              <a:rPr lang="it-IT" dirty="0" err="1"/>
              <a:t>being</a:t>
            </a:r>
            <a:r>
              <a:rPr lang="it-IT" dirty="0"/>
              <a:t> a </a:t>
            </a:r>
            <a:r>
              <a:rPr lang="it-IT" dirty="0" err="1"/>
              <a:t>shadow</a:t>
            </a:r>
            <a:r>
              <a:rPr lang="it-IT" dirty="0"/>
              <a:t> (a dead man) like Gabriel.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264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6BC89B-B6A1-46AB-A75D-1A0071B9C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Use of the </a:t>
            </a:r>
            <a:r>
              <a:rPr lang="it-IT" dirty="0" err="1"/>
              <a:t>language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EFD17F-7005-42C7-A76B-5E75C8522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story </a:t>
            </a:r>
            <a:r>
              <a:rPr lang="it-IT" dirty="0" err="1"/>
              <a:t>is</a:t>
            </a:r>
            <a:r>
              <a:rPr lang="it-IT" dirty="0"/>
              <a:t> made of short </a:t>
            </a:r>
            <a:r>
              <a:rPr lang="it-IT" dirty="0" err="1"/>
              <a:t>sentences</a:t>
            </a:r>
            <a:r>
              <a:rPr lang="it-IT" dirty="0"/>
              <a:t>. </a:t>
            </a:r>
          </a:p>
          <a:p>
            <a:r>
              <a:rPr lang="it-IT" dirty="0"/>
              <a:t>The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clear and </a:t>
            </a:r>
            <a:r>
              <a:rPr lang="it-IT" dirty="0" err="1"/>
              <a:t>simple</a:t>
            </a:r>
            <a:r>
              <a:rPr lang="it-IT" dirty="0"/>
              <a:t>. </a:t>
            </a:r>
          </a:p>
          <a:p>
            <a:r>
              <a:rPr lang="it-IT" dirty="0"/>
              <a:t>Use of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adjectives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make the reader </a:t>
            </a:r>
            <a:r>
              <a:rPr lang="it-IT" dirty="0" err="1"/>
              <a:t>understand</a:t>
            </a:r>
            <a:r>
              <a:rPr lang="it-IT" dirty="0"/>
              <a:t> the </a:t>
            </a:r>
            <a:r>
              <a:rPr lang="it-IT" dirty="0" err="1"/>
              <a:t>characters</a:t>
            </a:r>
            <a:r>
              <a:rPr lang="it-IT" dirty="0"/>
              <a:t>’ mood and way of thinking.</a:t>
            </a:r>
          </a:p>
        </p:txBody>
      </p:sp>
    </p:spTree>
    <p:extLst>
      <p:ext uri="{BB962C8B-B14F-4D97-AF65-F5344CB8AC3E}">
        <p14:creationId xmlns:p14="http://schemas.microsoft.com/office/powerpoint/2010/main" val="274794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C0297A-4E3B-4C5D-BE58-C98F3647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SYMBOLS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6F8618-30F9-447A-A324-C9B8E2C6A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54599"/>
          </a:xfrm>
        </p:spPr>
        <p:txBody>
          <a:bodyPr/>
          <a:lstStyle/>
          <a:p>
            <a:r>
              <a:rPr lang="it-IT" dirty="0"/>
              <a:t>Gabriel and Grette </a:t>
            </a:r>
            <a:r>
              <a:rPr lang="it-IT" dirty="0" err="1"/>
              <a:t>represent</a:t>
            </a:r>
            <a:r>
              <a:rPr lang="it-IT" dirty="0"/>
              <a:t> the </a:t>
            </a:r>
            <a:r>
              <a:rPr lang="it-IT" dirty="0" err="1"/>
              <a:t>limitations</a:t>
            </a:r>
            <a:r>
              <a:rPr lang="it-IT" dirty="0"/>
              <a:t> of </a:t>
            </a:r>
            <a:r>
              <a:rPr lang="it-IT" dirty="0" err="1"/>
              <a:t>Dublin’s</a:t>
            </a:r>
            <a:r>
              <a:rPr lang="it-IT" dirty="0"/>
              <a:t> social </a:t>
            </a:r>
            <a:r>
              <a:rPr lang="it-IT" dirty="0" err="1"/>
              <a:t>context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beginning</a:t>
            </a:r>
            <a:r>
              <a:rPr lang="it-IT" dirty="0"/>
              <a:t> of the </a:t>
            </a:r>
            <a:r>
              <a:rPr lang="it-IT" dirty="0" err="1"/>
              <a:t>Nineteenth</a:t>
            </a:r>
            <a:r>
              <a:rPr lang="it-IT" dirty="0"/>
              <a:t> </a:t>
            </a:r>
            <a:r>
              <a:rPr lang="it-IT" dirty="0" err="1"/>
              <a:t>century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snow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Gabriel </a:t>
            </a:r>
            <a:r>
              <a:rPr lang="it-IT" dirty="0" err="1"/>
              <a:t>sees</a:t>
            </a:r>
            <a:r>
              <a:rPr lang="it-IT" dirty="0"/>
              <a:t> out of the window </a:t>
            </a:r>
            <a:r>
              <a:rPr lang="it-IT" dirty="0" err="1"/>
              <a:t>symbolizes</a:t>
            </a:r>
            <a:r>
              <a:rPr lang="it-IT" dirty="0"/>
              <a:t> the </a:t>
            </a:r>
            <a:r>
              <a:rPr lang="it-IT" dirty="0" err="1"/>
              <a:t>death</a:t>
            </a:r>
            <a:r>
              <a:rPr lang="it-IT" dirty="0"/>
              <a:t>. </a:t>
            </a:r>
          </a:p>
          <a:p>
            <a:r>
              <a:rPr lang="it-IT" dirty="0"/>
              <a:t>The music </a:t>
            </a:r>
            <a:r>
              <a:rPr lang="it-IT" dirty="0" err="1"/>
              <a:t>symbolizes</a:t>
            </a:r>
            <a:r>
              <a:rPr lang="it-IT" dirty="0"/>
              <a:t> one of the </a:t>
            </a:r>
            <a:r>
              <a:rPr lang="it-IT" dirty="0" err="1"/>
              <a:t>irish</a:t>
            </a:r>
            <a:r>
              <a:rPr lang="it-IT" dirty="0"/>
              <a:t> customs and </a:t>
            </a:r>
            <a:r>
              <a:rPr lang="it-IT" dirty="0" err="1"/>
              <a:t>tradition</a:t>
            </a:r>
            <a:r>
              <a:rPr lang="it-IT" dirty="0"/>
              <a:t>.</a:t>
            </a:r>
          </a:p>
          <a:p>
            <a:r>
              <a:rPr lang="it-IT" dirty="0" err="1"/>
              <a:t>Grette’s</a:t>
            </a:r>
            <a:r>
              <a:rPr lang="it-IT" dirty="0"/>
              <a:t> story </a:t>
            </a:r>
            <a:r>
              <a:rPr lang="it-IT" dirty="0" err="1"/>
              <a:t>about</a:t>
            </a:r>
            <a:r>
              <a:rPr lang="it-IT" dirty="0"/>
              <a:t> Michael </a:t>
            </a:r>
            <a:r>
              <a:rPr lang="it-IT" dirty="0" err="1"/>
              <a:t>Furey</a:t>
            </a:r>
            <a:r>
              <a:rPr lang="it-IT" dirty="0"/>
              <a:t> </a:t>
            </a:r>
            <a:r>
              <a:rPr lang="it-IT" dirty="0" err="1"/>
              <a:t>symbolizes</a:t>
            </a:r>
            <a:r>
              <a:rPr lang="it-IT" dirty="0"/>
              <a:t> the </a:t>
            </a:r>
            <a:r>
              <a:rPr lang="it-IT" dirty="0" err="1"/>
              <a:t>beginning</a:t>
            </a:r>
            <a:r>
              <a:rPr lang="it-IT" dirty="0"/>
              <a:t> of </a:t>
            </a:r>
            <a:r>
              <a:rPr lang="it-IT" dirty="0" err="1"/>
              <a:t>Gabriel’s</a:t>
            </a:r>
            <a:r>
              <a:rPr lang="it-IT" dirty="0"/>
              <a:t> </a:t>
            </a:r>
            <a:r>
              <a:rPr lang="it-IT" dirty="0" err="1"/>
              <a:t>epiphany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750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A4EC8C-9C92-4877-A827-57EC2A1B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Personal </a:t>
            </a:r>
            <a:r>
              <a:rPr lang="it-IT" dirty="0" err="1"/>
              <a:t>consideration</a:t>
            </a:r>
            <a:r>
              <a:rPr lang="it-IT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165496D-49EA-4C34-B904-AA0348422E1E}"/>
              </a:ext>
            </a:extLst>
          </p:cNvPr>
          <p:cNvSpPr txBox="1"/>
          <p:nvPr/>
        </p:nvSpPr>
        <p:spPr>
          <a:xfrm>
            <a:off x="3062779" y="3429000"/>
            <a:ext cx="60558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I </a:t>
            </a:r>
            <a:r>
              <a:rPr lang="it-IT" sz="2000" dirty="0" err="1"/>
              <a:t>consider</a:t>
            </a:r>
            <a:r>
              <a:rPr lang="it-IT" sz="2000" dirty="0"/>
              <a:t> the short story «The Dead» </a:t>
            </a:r>
            <a:r>
              <a:rPr lang="it-IT" sz="2000" dirty="0" err="1"/>
              <a:t>as</a:t>
            </a:r>
            <a:r>
              <a:rPr lang="it-IT" sz="2000" dirty="0"/>
              <a:t> a chance to </a:t>
            </a:r>
            <a:r>
              <a:rPr lang="it-IT" sz="2000" dirty="0" err="1"/>
              <a:t>reevaluate</a:t>
            </a:r>
            <a:r>
              <a:rPr lang="it-IT" sz="2000" dirty="0"/>
              <a:t> </a:t>
            </a:r>
            <a:r>
              <a:rPr lang="it-IT" sz="2000" dirty="0" err="1"/>
              <a:t>our</a:t>
            </a:r>
            <a:r>
              <a:rPr lang="it-IT" sz="2000" dirty="0"/>
              <a:t> life thinking </a:t>
            </a:r>
            <a:r>
              <a:rPr lang="it-IT" sz="2000" dirty="0" err="1"/>
              <a:t>about</a:t>
            </a:r>
            <a:r>
              <a:rPr lang="it-IT" sz="2000" dirty="0"/>
              <a:t> </a:t>
            </a:r>
            <a:r>
              <a:rPr lang="it-IT" sz="2000" dirty="0" err="1"/>
              <a:t>our</a:t>
            </a:r>
            <a:r>
              <a:rPr lang="it-IT" sz="2000" dirty="0"/>
              <a:t> way to live life.</a:t>
            </a:r>
          </a:p>
          <a:p>
            <a:pPr algn="ctr"/>
            <a:r>
              <a:rPr lang="it-IT" sz="2000" dirty="0"/>
              <a:t>In </a:t>
            </a:r>
            <a:r>
              <a:rPr lang="it-IT" sz="2000" dirty="0" err="1"/>
              <a:t>my</a:t>
            </a:r>
            <a:r>
              <a:rPr lang="it-IT" sz="2000" dirty="0"/>
              <a:t> opinion </a:t>
            </a:r>
            <a:r>
              <a:rPr lang="it-IT" sz="2000" dirty="0" err="1"/>
              <a:t>everyone</a:t>
            </a:r>
            <a:r>
              <a:rPr lang="it-IT" sz="2000" dirty="0"/>
              <a:t> </a:t>
            </a:r>
            <a:r>
              <a:rPr lang="it-IT" sz="2000" dirty="0" err="1"/>
              <a:t>should</a:t>
            </a:r>
            <a:r>
              <a:rPr lang="it-IT" sz="2000" dirty="0"/>
              <a:t> live life </a:t>
            </a:r>
            <a:r>
              <a:rPr lang="it-IT" sz="2000" dirty="0" err="1"/>
              <a:t>fully</a:t>
            </a:r>
            <a:r>
              <a:rPr lang="it-IT" sz="2000" dirty="0"/>
              <a:t> </a:t>
            </a:r>
            <a:r>
              <a:rPr lang="it-IT" sz="2000" dirty="0" err="1"/>
              <a:t>but</a:t>
            </a:r>
            <a:r>
              <a:rPr lang="it-IT" sz="2000" dirty="0"/>
              <a:t> </a:t>
            </a:r>
            <a:r>
              <a:rPr lang="it-IT" sz="2000" dirty="0" err="1"/>
              <a:t>without</a:t>
            </a:r>
            <a:r>
              <a:rPr lang="it-IT" sz="2000" dirty="0"/>
              <a:t> </a:t>
            </a:r>
            <a:r>
              <a:rPr lang="it-IT" sz="2000" dirty="0" err="1"/>
              <a:t>extreme</a:t>
            </a:r>
            <a:r>
              <a:rPr lang="it-IT" sz="2000" dirty="0"/>
              <a:t> actions. The </a:t>
            </a:r>
            <a:r>
              <a:rPr lang="it-IT" sz="2000" dirty="0" err="1"/>
              <a:t>advice</a:t>
            </a:r>
            <a:r>
              <a:rPr lang="it-IT" sz="2000" dirty="0"/>
              <a:t> «The Dead», and so James Joyce  </a:t>
            </a:r>
            <a:r>
              <a:rPr lang="it-IT" sz="2000" dirty="0" err="1"/>
              <a:t>gives</a:t>
            </a:r>
            <a:r>
              <a:rPr lang="it-IT" sz="2000" dirty="0"/>
              <a:t> </a:t>
            </a:r>
            <a:r>
              <a:rPr lang="it-IT" sz="2000" dirty="0" err="1"/>
              <a:t>us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not</a:t>
            </a:r>
            <a:r>
              <a:rPr lang="it-IT" sz="2000" dirty="0"/>
              <a:t> to live like a </a:t>
            </a:r>
            <a:r>
              <a:rPr lang="it-IT" sz="2000" dirty="0" err="1"/>
              <a:t>shadow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 Gabriel </a:t>
            </a:r>
            <a:r>
              <a:rPr lang="it-IT" sz="2000" dirty="0" err="1"/>
              <a:t>did</a:t>
            </a:r>
            <a:r>
              <a:rPr lang="it-I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880796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i">
  <a:themeElements>
    <a:clrScheme name="Dividend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i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TM03457464[[fn=Dividendi]]</Template>
  <TotalTime>184</TotalTime>
  <Words>564</Words>
  <Application>Microsoft Office PowerPoint</Application>
  <PresentationFormat>Widescreen</PresentationFormat>
  <Paragraphs>63</Paragraphs>
  <Slides>10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Wingdings 2</vt:lpstr>
      <vt:lpstr>Dividendi</vt:lpstr>
      <vt:lpstr>The dead</vt:lpstr>
      <vt:lpstr>Title and structure </vt:lpstr>
      <vt:lpstr>CHARACTERS</vt:lpstr>
      <vt:lpstr>Setting </vt:lpstr>
      <vt:lpstr>Narrative technique </vt:lpstr>
      <vt:lpstr>MESSAGE</vt:lpstr>
      <vt:lpstr>Use of the language</vt:lpstr>
      <vt:lpstr>SYMBOLS</vt:lpstr>
      <vt:lpstr>Personal consideration </vt:lpstr>
      <vt:lpstr>«why should one read it?»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Lisa Montagner</dc:creator>
  <cp:lastModifiedBy>Lisa Montagner</cp:lastModifiedBy>
  <cp:revision>17</cp:revision>
  <dcterms:created xsi:type="dcterms:W3CDTF">2020-01-08T15:50:20Z</dcterms:created>
  <dcterms:modified xsi:type="dcterms:W3CDTF">2020-01-23T16:52:19Z</dcterms:modified>
</cp:coreProperties>
</file>