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23D4B2-8FFC-45A0-9A06-292E4C7D52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u="sng" dirty="0"/>
              <a:t>How To Write an Argumentative Text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14DD36D-5541-4FBF-9FCB-7ED8F0573E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Nada Hafiane 5LSCA a.s.2019/2020</a:t>
            </a:r>
          </a:p>
        </p:txBody>
      </p:sp>
    </p:spTree>
    <p:extLst>
      <p:ext uri="{BB962C8B-B14F-4D97-AF65-F5344CB8AC3E}">
        <p14:creationId xmlns:p14="http://schemas.microsoft.com/office/powerpoint/2010/main" val="1688837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6A230F-58D7-4F80-8ACB-47CA72A2F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an argumentative text?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329C00-DBC6-4D6E-9F1F-8A1F1AF5A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6505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b="1" dirty="0"/>
              <a:t>PORPOUSE: </a:t>
            </a:r>
            <a:r>
              <a:rPr lang="en-GB" dirty="0"/>
              <a:t>To persuade the reader accepting a point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sz="2000" b="1" dirty="0"/>
              <a:t>ARRANGEMENT:</a:t>
            </a:r>
            <a:r>
              <a:rPr lang="en-GB" b="1" dirty="0"/>
              <a:t> </a:t>
            </a:r>
            <a:r>
              <a:rPr lang="en-GB" dirty="0"/>
              <a:t>Three main components</a:t>
            </a:r>
            <a:r>
              <a:rPr lang="en-GB" dirty="0">
                <a:latin typeface="Garamond" panose="02020404030301010803" pitchFamily="18" charset="0"/>
              </a:rPr>
              <a:t>→ </a:t>
            </a:r>
            <a:r>
              <a:rPr lang="en-GB" dirty="0">
                <a:latin typeface="+mj-lt"/>
              </a:rPr>
              <a:t>arranged in paragraphs</a:t>
            </a:r>
          </a:p>
          <a:p>
            <a:pPr marL="0" indent="0">
              <a:buNone/>
            </a:pPr>
            <a:endParaRPr lang="en-GB" dirty="0">
              <a:latin typeface="+mj-lt"/>
            </a:endParaRPr>
          </a:p>
          <a:p>
            <a:pPr marL="0" indent="0">
              <a:buNone/>
            </a:pPr>
            <a:r>
              <a:rPr lang="en-GB" b="1" dirty="0">
                <a:latin typeface="+mj-lt"/>
              </a:rPr>
              <a:t>REQUIREMENTS: </a:t>
            </a:r>
            <a:r>
              <a:rPr lang="en-GB" dirty="0">
                <a:latin typeface="+mj-lt"/>
              </a:rPr>
              <a:t>Cohesion and coherence and efficient argumentations</a:t>
            </a:r>
          </a:p>
          <a:p>
            <a:pPr marL="0" indent="0">
              <a:buNone/>
            </a:pPr>
            <a:endParaRPr lang="en-GB" b="1" dirty="0">
              <a:latin typeface="+mj-lt"/>
            </a:endParaRPr>
          </a:p>
          <a:p>
            <a:pPr marL="0" indent="0">
              <a:buNone/>
            </a:pPr>
            <a:r>
              <a:rPr lang="en-US" dirty="0"/>
              <a:t>Make your reader curious and interested in the topic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452495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5484BF-410F-4757-BD23-B41D7FCAE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Structure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AAA051-0F93-4949-AD3E-933480CBB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b="1" dirty="0"/>
              <a:t>FIRST COMPONENT</a:t>
            </a:r>
            <a:r>
              <a:rPr lang="en-GB" sz="2000" dirty="0">
                <a:latin typeface="Garamond" panose="02020404030301010803" pitchFamily="18" charset="0"/>
              </a:rPr>
              <a:t> → INTRODUCTION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000" dirty="0" err="1"/>
              <a:t>outline</a:t>
            </a:r>
            <a:r>
              <a:rPr lang="it-IT" sz="2000" dirty="0"/>
              <a:t> the </a:t>
            </a:r>
            <a:r>
              <a:rPr lang="it-IT" sz="2000" dirty="0" err="1"/>
              <a:t>topic</a:t>
            </a:r>
            <a:endParaRPr lang="it-IT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000" dirty="0" err="1"/>
              <a:t>expression</a:t>
            </a:r>
            <a:r>
              <a:rPr lang="it-IT" sz="2000" dirty="0"/>
              <a:t> of </a:t>
            </a:r>
            <a:r>
              <a:rPr lang="it-IT" sz="2000" dirty="0" err="1"/>
              <a:t>intentions</a:t>
            </a:r>
            <a:endParaRPr lang="it-IT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000" dirty="0" err="1"/>
              <a:t>Provide</a:t>
            </a:r>
            <a:r>
              <a:rPr lang="it-IT" sz="2000" dirty="0"/>
              <a:t> the </a:t>
            </a:r>
            <a:r>
              <a:rPr lang="it-IT" sz="2000" dirty="0" err="1"/>
              <a:t>thesis</a:t>
            </a:r>
            <a:r>
              <a:rPr lang="it-IT" sz="2000" dirty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000" dirty="0" err="1"/>
              <a:t>provide</a:t>
            </a:r>
            <a:r>
              <a:rPr lang="it-IT" sz="2000" dirty="0"/>
              <a:t> background information and data</a:t>
            </a:r>
          </a:p>
          <a:p>
            <a:pPr marL="457200" lvl="1" indent="0">
              <a:buNone/>
            </a:pPr>
            <a:endParaRPr lang="it-IT" sz="2000" dirty="0"/>
          </a:p>
          <a:p>
            <a:pPr marL="457200" lvl="1" indent="0">
              <a:buNone/>
            </a:pPr>
            <a:r>
              <a:rPr lang="it-IT" sz="2000" b="1" dirty="0"/>
              <a:t>Use of </a:t>
            </a:r>
            <a:r>
              <a:rPr lang="en-US" sz="2000" b="1" dirty="0"/>
              <a:t>Useful expressions for an opening paragraph</a:t>
            </a:r>
            <a:endParaRPr lang="it-IT" b="1" dirty="0"/>
          </a:p>
          <a:p>
            <a:pPr lvl="1">
              <a:buFont typeface="Wingdings" panose="05000000000000000000" pitchFamily="2" charset="2"/>
              <a:buChar char="Ø"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742583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D57F40-5C1C-4A34-9A5A-60CEFF8CB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Structure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5D70F0-9278-4DF1-9507-156F8F70C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792" y="2146522"/>
            <a:ext cx="8596668" cy="3880773"/>
          </a:xfrm>
        </p:spPr>
        <p:txBody>
          <a:bodyPr>
            <a:normAutofit fontScale="92500" lnSpcReduction="20000"/>
          </a:bodyPr>
          <a:lstStyle/>
          <a:p>
            <a:r>
              <a:rPr lang="en-GB" sz="2000" b="1" dirty="0"/>
              <a:t>SECOND COMPONENT</a:t>
            </a:r>
            <a:r>
              <a:rPr lang="en-GB" sz="2000" dirty="0">
                <a:latin typeface="Garamond" panose="02020404030301010803" pitchFamily="18" charset="0"/>
              </a:rPr>
              <a:t> →BODY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000" dirty="0" err="1"/>
              <a:t>explain</a:t>
            </a:r>
            <a:r>
              <a:rPr lang="it-IT" sz="2000" dirty="0"/>
              <a:t> the </a:t>
            </a:r>
            <a:r>
              <a:rPr lang="it-IT" sz="2000" dirty="0" err="1"/>
              <a:t>reasons</a:t>
            </a:r>
            <a:r>
              <a:rPr lang="it-IT" sz="2000" dirty="0"/>
              <a:t> </a:t>
            </a:r>
            <a:r>
              <a:rPr lang="it-IT" sz="2000" dirty="0" err="1"/>
              <a:t>why</a:t>
            </a:r>
            <a:r>
              <a:rPr lang="it-IT" sz="2000" dirty="0"/>
              <a:t> </a:t>
            </a:r>
            <a:r>
              <a:rPr lang="it-IT" sz="2000" dirty="0" err="1"/>
              <a:t>you</a:t>
            </a:r>
            <a:r>
              <a:rPr lang="it-IT" sz="2000" dirty="0"/>
              <a:t> </a:t>
            </a:r>
            <a:r>
              <a:rPr lang="it-IT" sz="2000" dirty="0" err="1"/>
              <a:t>should</a:t>
            </a:r>
            <a:r>
              <a:rPr lang="it-IT" sz="2000" dirty="0"/>
              <a:t> support the </a:t>
            </a:r>
            <a:r>
              <a:rPr lang="it-IT" sz="2000" dirty="0" err="1"/>
              <a:t>thesis</a:t>
            </a:r>
            <a:endParaRPr lang="it-IT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000" dirty="0"/>
              <a:t>Strong and incisive </a:t>
            </a:r>
            <a:r>
              <a:rPr lang="it-IT" sz="2000" dirty="0" err="1"/>
              <a:t>argumentation</a:t>
            </a:r>
            <a:r>
              <a:rPr lang="it-IT" sz="2000" dirty="0"/>
              <a:t>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it-IT" sz="1700" b="1" dirty="0" err="1"/>
              <a:t>Examples</a:t>
            </a:r>
            <a:endParaRPr lang="it-IT" sz="1700" b="1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it-IT" sz="1700" b="1" dirty="0" err="1"/>
              <a:t>Statistics</a:t>
            </a:r>
            <a:endParaRPr lang="it-IT" sz="1700" b="1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it-IT" sz="1700" b="1" dirty="0"/>
              <a:t>Studies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it-IT" sz="1700" b="1" dirty="0" err="1"/>
              <a:t>Quotations</a:t>
            </a:r>
            <a:endParaRPr lang="it-IT" sz="1700" b="1" dirty="0"/>
          </a:p>
          <a:p>
            <a:pPr marL="457200" lvl="1" indent="0">
              <a:buNone/>
            </a:pPr>
            <a:r>
              <a:rPr lang="en-GB" sz="2000" b="1" dirty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b="1" dirty="0"/>
              <a:t>Presentation of cons and pros the main topic without being contradictory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b="1" dirty="0"/>
              <a:t>Use of connectors and likers</a:t>
            </a:r>
          </a:p>
        </p:txBody>
      </p:sp>
    </p:spTree>
    <p:extLst>
      <p:ext uri="{BB962C8B-B14F-4D97-AF65-F5344CB8AC3E}">
        <p14:creationId xmlns:p14="http://schemas.microsoft.com/office/powerpoint/2010/main" val="2425039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A5282B-589D-47CE-A4BE-D81E19624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Structure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BA2DD7-B4F9-4B78-82A1-A5E920A25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b="1" dirty="0"/>
              <a:t>THIRD COMPONENT</a:t>
            </a:r>
            <a:r>
              <a:rPr lang="en-GB" sz="2000" dirty="0">
                <a:latin typeface="Garamond" panose="02020404030301010803" pitchFamily="18" charset="0"/>
              </a:rPr>
              <a:t> → CONCLUSION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1800" b="1" dirty="0" err="1"/>
              <a:t>Restatement</a:t>
            </a:r>
            <a:r>
              <a:rPr lang="it-IT" sz="1800" b="1" dirty="0"/>
              <a:t> of the </a:t>
            </a:r>
            <a:r>
              <a:rPr lang="it-IT" sz="1800" b="1" dirty="0" err="1"/>
              <a:t>thesis</a:t>
            </a:r>
            <a:endParaRPr lang="it-IT" sz="18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1800" b="1" dirty="0" err="1"/>
              <a:t>Summerize</a:t>
            </a:r>
            <a:r>
              <a:rPr lang="it-IT" sz="1800" b="1" dirty="0"/>
              <a:t> of the </a:t>
            </a:r>
            <a:r>
              <a:rPr lang="it-IT" sz="1800" b="1" dirty="0" err="1"/>
              <a:t>argumentations</a:t>
            </a:r>
            <a:endParaRPr lang="it-IT" sz="18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1800" b="1" dirty="0" err="1"/>
              <a:t>Appealing</a:t>
            </a:r>
            <a:r>
              <a:rPr lang="it-IT" sz="1800" b="1" dirty="0"/>
              <a:t> to the reader personal </a:t>
            </a:r>
            <a:r>
              <a:rPr lang="it-IT" sz="1800" b="1" dirty="0" err="1"/>
              <a:t>emotions</a:t>
            </a:r>
            <a:endParaRPr lang="it-IT" sz="1800" b="1" dirty="0"/>
          </a:p>
          <a:p>
            <a:pPr lvl="1">
              <a:buFont typeface="Wingdings" panose="05000000000000000000" pitchFamily="2" charset="2"/>
              <a:buChar char="Ø"/>
            </a:pPr>
            <a:endParaRPr lang="it-IT" sz="1800" b="1" dirty="0"/>
          </a:p>
          <a:p>
            <a:pPr marL="457200" lvl="1" indent="0">
              <a:buNone/>
            </a:pPr>
            <a:r>
              <a:rPr lang="it-IT" sz="1800" b="1" dirty="0"/>
              <a:t>Use of </a:t>
            </a:r>
            <a:r>
              <a:rPr lang="it-IT" sz="1800" b="1" dirty="0" err="1"/>
              <a:t>final</a:t>
            </a:r>
            <a:r>
              <a:rPr lang="it-IT" sz="1800" b="1" dirty="0"/>
              <a:t> </a:t>
            </a:r>
            <a:r>
              <a:rPr lang="it-IT" sz="1800" b="1" dirty="0" err="1"/>
              <a:t>expressions</a:t>
            </a:r>
            <a:r>
              <a:rPr lang="it-IT" sz="1800" b="1" dirty="0"/>
              <a:t> and </a:t>
            </a:r>
            <a:r>
              <a:rPr lang="it-IT" sz="1800" b="1" dirty="0" err="1"/>
              <a:t>connectors</a:t>
            </a:r>
            <a:endParaRPr lang="it-IT" sz="1800" b="1" dirty="0"/>
          </a:p>
          <a:p>
            <a:pPr lvl="1">
              <a:buFont typeface="Wingdings" panose="05000000000000000000" pitchFamily="2" charset="2"/>
              <a:buChar char="Ø"/>
            </a:pPr>
            <a:endParaRPr lang="it-IT" sz="1800" b="1" dirty="0"/>
          </a:p>
          <a:p>
            <a:pPr lvl="1">
              <a:buFont typeface="Wingdings" panose="05000000000000000000" pitchFamily="2" charset="2"/>
              <a:buChar char="Ø"/>
            </a:pP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923612411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{56BEF6B1-B500-4956-A856-7335D72EAE6B}tf02900688</Template>
  <TotalTime>0</TotalTime>
  <Words>146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Garamond</vt:lpstr>
      <vt:lpstr>Trebuchet MS</vt:lpstr>
      <vt:lpstr>Wingdings</vt:lpstr>
      <vt:lpstr>Wingdings 3</vt:lpstr>
      <vt:lpstr>Sfaccettatura</vt:lpstr>
      <vt:lpstr>How To Write an Argumentative Text</vt:lpstr>
      <vt:lpstr>What is an argumentative text?</vt:lpstr>
      <vt:lpstr>Structure</vt:lpstr>
      <vt:lpstr>Structure</vt:lpstr>
      <vt:lpstr>Structure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Write an Argumentative Text</dc:title>
  <dc:creator>Nada Hafiane</dc:creator>
  <cp:lastModifiedBy>Nada Hafiane</cp:lastModifiedBy>
  <cp:revision>5</cp:revision>
  <dcterms:created xsi:type="dcterms:W3CDTF">2020-01-23T18:37:10Z</dcterms:created>
  <dcterms:modified xsi:type="dcterms:W3CDTF">2020-01-23T19:22:54Z</dcterms:modified>
</cp:coreProperties>
</file>