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82" d="100"/>
          <a:sy n="82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2EC0A-4DD3-4D89-8FF7-0EC06CBB8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538C86-0A35-4168-A4B4-A1C807EEE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98274"/>
            <a:ext cx="6815669" cy="1320802"/>
          </a:xfrm>
        </p:spPr>
        <p:txBody>
          <a:bodyPr/>
          <a:lstStyle/>
          <a:p>
            <a:r>
              <a:rPr lang="it-IT" dirty="0"/>
              <a:t>By Sally Rooney, Faber and Faber,2018</a:t>
            </a:r>
          </a:p>
          <a:p>
            <a:r>
              <a:rPr lang="it-IT" dirty="0"/>
              <a:t>WINNER OF THE 2018 COSTA NOVEL AWARD</a:t>
            </a:r>
          </a:p>
        </p:txBody>
      </p:sp>
    </p:spTree>
    <p:extLst>
      <p:ext uri="{BB962C8B-B14F-4D97-AF65-F5344CB8AC3E}">
        <p14:creationId xmlns:p14="http://schemas.microsoft.com/office/powerpoint/2010/main" val="241231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A85B0-1709-4B1C-BE5D-892E2AC1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Eighth chapter</a:t>
            </a:r>
            <a:br>
              <a:rPr lang="en-GB" dirty="0"/>
            </a:br>
            <a:r>
              <a:rPr lang="en-US" b="1" dirty="0"/>
              <a:t>Three months later February 201</a:t>
            </a:r>
            <a:r>
              <a:rPr lang="it-IT" b="1" dirty="0"/>
              <a:t>2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2EDE7-85BC-40D8-970B-D0FE63DC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Focus on </a:t>
            </a:r>
            <a:r>
              <a:rPr lang="it-IT" dirty="0" err="1"/>
              <a:t>Marianne’s</a:t>
            </a:r>
            <a:r>
              <a:rPr lang="it-IT" dirty="0"/>
              <a:t> desire to be </a:t>
            </a:r>
            <a:r>
              <a:rPr lang="it-IT" dirty="0" err="1"/>
              <a:t>again</a:t>
            </a:r>
            <a:r>
              <a:rPr lang="it-IT" dirty="0"/>
              <a:t> on the centre of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 and to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day life</a:t>
            </a:r>
            <a:endParaRPr lang="en-GB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young</a:t>
            </a:r>
            <a:r>
              <a:rPr lang="it-IT" dirty="0"/>
              <a:t> people </a:t>
            </a:r>
            <a:r>
              <a:rPr lang="it-IT" dirty="0" err="1"/>
              <a:t>bad</a:t>
            </a:r>
            <a:r>
              <a:rPr lang="it-IT" dirty="0"/>
              <a:t> </a:t>
            </a:r>
            <a:r>
              <a:rPr lang="it-IT" dirty="0" err="1"/>
              <a:t>habits</a:t>
            </a:r>
            <a:r>
              <a:rPr lang="it-IT" dirty="0"/>
              <a:t> and </a:t>
            </a:r>
            <a:r>
              <a:rPr lang="it-IT" dirty="0" err="1"/>
              <a:t>friendship</a:t>
            </a:r>
            <a:endParaRPr lang="it-IT" dirty="0"/>
          </a:p>
          <a:p>
            <a:r>
              <a:rPr lang="it-IT" dirty="0"/>
              <a:t>Presentation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Marianne’s</a:t>
            </a:r>
            <a:r>
              <a:rPr lang="it-IT" dirty="0"/>
              <a:t> friends → </a:t>
            </a:r>
            <a:r>
              <a:rPr lang="it-IT" dirty="0" err="1"/>
              <a:t>Joanna</a:t>
            </a:r>
            <a:r>
              <a:rPr lang="it-IT" dirty="0"/>
              <a:t> and Peggy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4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B763D-CC95-4472-A978-98973982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Ninth chapter</a:t>
            </a:r>
            <a:br>
              <a:rPr lang="en-GB" dirty="0"/>
            </a:br>
            <a:r>
              <a:rPr lang="en-US" b="1" dirty="0"/>
              <a:t>Two months later April 2012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227AC-32D8-4DE1-8EE2-B6B8979B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</a:t>
            </a:r>
            <a:r>
              <a:rPr lang="it-IT" dirty="0"/>
              <a:t> Focus on </a:t>
            </a:r>
            <a:r>
              <a:rPr lang="it-IT" dirty="0" err="1"/>
              <a:t>Marianne’s</a:t>
            </a:r>
            <a:r>
              <a:rPr lang="it-IT" dirty="0"/>
              <a:t> strange </a:t>
            </a:r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</a:t>
            </a:r>
            <a:r>
              <a:rPr lang="it-IT" dirty="0" err="1"/>
              <a:t>violence</a:t>
            </a:r>
            <a:r>
              <a:rPr lang="it-IT" dirty="0"/>
              <a:t> 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Violence,prejudices</a:t>
            </a:r>
            <a:r>
              <a:rPr lang="it-IT" dirty="0"/>
              <a:t> and </a:t>
            </a:r>
            <a:r>
              <a:rPr lang="it-IT" dirty="0" err="1"/>
              <a:t>sense</a:t>
            </a:r>
            <a:r>
              <a:rPr lang="it-IT" dirty="0"/>
              <a:t> of </a:t>
            </a:r>
            <a:r>
              <a:rPr lang="it-IT" dirty="0" err="1"/>
              <a:t>protection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Dublin</a:t>
            </a:r>
            <a:endParaRPr lang="en-GB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48EA3-8C79-400D-93B4-65F07886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88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Tenth chapter</a:t>
            </a:r>
            <a:br>
              <a:rPr lang="en-GB" dirty="0"/>
            </a:br>
            <a:r>
              <a:rPr lang="en-US" b="1" dirty="0"/>
              <a:t>Three months later July 2012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EC7D0C-9A36-4EA9-972F-D6D264F0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</a:t>
            </a:r>
            <a:r>
              <a:rPr lang="it-IT" dirty="0" err="1"/>
              <a:t>underlight</a:t>
            </a:r>
            <a:r>
              <a:rPr lang="it-IT" dirty="0"/>
              <a:t> </a:t>
            </a:r>
            <a:r>
              <a:rPr lang="it-IT" dirty="0" err="1"/>
              <a:t>comuunication’s</a:t>
            </a:r>
            <a:r>
              <a:rPr lang="it-IT" dirty="0"/>
              <a:t> </a:t>
            </a:r>
            <a:r>
              <a:rPr lang="it-IT" dirty="0" err="1"/>
              <a:t>relevance</a:t>
            </a:r>
            <a:r>
              <a:rPr lang="it-IT" dirty="0"/>
              <a:t> in </a:t>
            </a:r>
            <a:r>
              <a:rPr lang="it-IT" dirty="0" err="1"/>
              <a:t>relationships</a:t>
            </a:r>
            <a:endParaRPr lang="it-IT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insecurity</a:t>
            </a:r>
            <a:r>
              <a:rPr lang="it-IT" dirty="0"/>
              <a:t>, </a:t>
            </a:r>
            <a:r>
              <a:rPr lang="it-IT" dirty="0" err="1"/>
              <a:t>confusing</a:t>
            </a:r>
            <a:r>
              <a:rPr lang="it-IT" dirty="0"/>
              <a:t> step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relationships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Dublin</a:t>
            </a:r>
            <a:endParaRPr lang="en-GB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9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EDAD2-1896-4A12-AB02-53C30BC1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Eleventh chapter</a:t>
            </a:r>
            <a:br>
              <a:rPr lang="en-GB" dirty="0"/>
            </a:br>
            <a:r>
              <a:rPr lang="en-US" b="1" dirty="0"/>
              <a:t>Six weeks later September 2012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CB3D6-F1E1-485C-A750-7411170F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 with </a:t>
            </a:r>
            <a:r>
              <a:rPr lang="it-IT" dirty="0" err="1"/>
              <a:t>violence</a:t>
            </a:r>
            <a:endParaRPr lang="it-IT" dirty="0"/>
          </a:p>
          <a:p>
            <a:r>
              <a:rPr lang="it-IT" dirty="0" err="1"/>
              <a:t>Representation</a:t>
            </a:r>
            <a:r>
              <a:rPr lang="it-IT" dirty="0"/>
              <a:t> of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weaks</a:t>
            </a:r>
            <a:endParaRPr lang="it-IT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violence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Dublin</a:t>
            </a:r>
            <a:endParaRPr lang="it-IT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4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CA2AF-A057-4A0F-9B31-A299B2E8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Twelfth chapter</a:t>
            </a:r>
            <a:br>
              <a:rPr lang="en-GB" dirty="0"/>
            </a:br>
            <a:r>
              <a:rPr lang="en-US" b="1" dirty="0"/>
              <a:t>Four months later January 2013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82AD7F-C2AD-4A87-97D9-E30704FC7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Marianne’s</a:t>
            </a:r>
            <a:r>
              <a:rPr lang="it-IT" dirty="0"/>
              <a:t>  </a:t>
            </a:r>
            <a:r>
              <a:rPr lang="it-IT" dirty="0" err="1"/>
              <a:t>estimation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 with Jamie</a:t>
            </a:r>
            <a:endParaRPr lang="en-GB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Connell</a:t>
            </a:r>
            <a:r>
              <a:rPr lang="it-IT" dirty="0"/>
              <a:t> and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jelaousy</a:t>
            </a:r>
            <a:r>
              <a:rPr lang="it-IT" dirty="0"/>
              <a:t> </a:t>
            </a:r>
          </a:p>
          <a:p>
            <a:r>
              <a:rPr lang="it-IT" dirty="0" err="1"/>
              <a:t>Argument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Peggy and Marianne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02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73535-235E-4FC8-A1D2-E1E166CE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Thirteenth chapters</a:t>
            </a:r>
            <a:br>
              <a:rPr lang="en-GB" dirty="0"/>
            </a:br>
            <a:r>
              <a:rPr lang="en-US" b="1" dirty="0"/>
              <a:t>Six months later July 2013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77F61-E2F0-4E6D-A9DF-E66B2A811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show the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of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acceptation</a:t>
            </a:r>
            <a:r>
              <a:rPr lang="it-IT" dirty="0"/>
              <a:t> of ea</a:t>
            </a:r>
            <a:r>
              <a:rPr lang="en-GB" dirty="0" err="1"/>
              <a:t>ch</a:t>
            </a:r>
            <a:r>
              <a:rPr lang="en-GB" dirty="0"/>
              <a:t> other </a:t>
            </a:r>
            <a:r>
              <a:rPr lang="en-GB" dirty="0" err="1"/>
              <a:t>weaks</a:t>
            </a:r>
            <a:r>
              <a:rPr lang="en-GB" dirty="0"/>
              <a:t> and flows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/>
              <a:t>Trip and </a:t>
            </a:r>
            <a:r>
              <a:rPr lang="it-IT" dirty="0" err="1"/>
              <a:t>friendship</a:t>
            </a:r>
            <a:endParaRPr lang="it-IT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1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5781D-2180-4A4D-876E-7294E603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Fourteenth chapter</a:t>
            </a:r>
            <a:br>
              <a:rPr lang="en-GB" dirty="0"/>
            </a:br>
            <a:r>
              <a:rPr lang="en-US" b="1" dirty="0"/>
              <a:t>Five months later December 2013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2A76E-0BFA-4EDC-ABA3-D3813A1E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show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attitude</a:t>
            </a:r>
            <a:r>
              <a:rPr lang="it-IT" dirty="0"/>
              <a:t> to </a:t>
            </a:r>
            <a:r>
              <a:rPr lang="it-IT" dirty="0" err="1"/>
              <a:t>submission</a:t>
            </a:r>
            <a:endParaRPr lang="it-IT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en-GB" noProof="1"/>
              <a:t>Marianne’s changes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6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C5F42-8C45-41DF-B6DD-55371074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Fifteenth chapter</a:t>
            </a:r>
            <a:br>
              <a:rPr lang="en-GB" dirty="0"/>
            </a:br>
            <a:r>
              <a:rPr lang="en-US" b="1" dirty="0"/>
              <a:t>Three months later March 2014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178876-84EA-411D-AC64-E3735416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Reflection</a:t>
            </a:r>
            <a:r>
              <a:rPr lang="it-IT" dirty="0"/>
              <a:t> on the deep connection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past</a:t>
            </a:r>
            <a:r>
              <a:rPr lang="it-IT" dirty="0"/>
              <a:t> and future(linear time)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hope</a:t>
            </a:r>
            <a:r>
              <a:rPr lang="it-IT" dirty="0"/>
              <a:t> and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mental</a:t>
            </a:r>
            <a:r>
              <a:rPr lang="it-IT" dirty="0"/>
              <a:t> </a:t>
            </a:r>
            <a:r>
              <a:rPr lang="it-IT" dirty="0" err="1"/>
              <a:t>illness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 friend suicide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6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F8666-F262-4CB9-9A71-6E716F53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Sixteenth chapter</a:t>
            </a:r>
            <a:br>
              <a:rPr lang="en-GB" dirty="0"/>
            </a:br>
            <a:r>
              <a:rPr lang="en-US" b="1" dirty="0"/>
              <a:t>Four months later July 2014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9694F-6464-4ABE-951A-4832D3E6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reflection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women and men </a:t>
            </a:r>
            <a:r>
              <a:rPr lang="it-IT" dirty="0" err="1"/>
              <a:t>according</a:t>
            </a:r>
            <a:r>
              <a:rPr lang="it-IT" dirty="0"/>
              <a:t> to life </a:t>
            </a:r>
            <a:r>
              <a:rPr lang="it-IT" dirty="0" err="1"/>
              <a:t>experiences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Bedroom</a:t>
            </a:r>
            <a:endParaRPr lang="it-IT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3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B7C45-C520-45D7-BBAD-F3113F2D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Seventeenth chapter</a:t>
            </a:r>
            <a:br>
              <a:rPr lang="en-GB" dirty="0"/>
            </a:br>
            <a:r>
              <a:rPr lang="en-US" b="1" dirty="0"/>
              <a:t>Five minutes later July 2014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9083B1-E9F3-44F2-9CCE-2C4A67CE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express </a:t>
            </a:r>
            <a:r>
              <a:rPr lang="it-IT" dirty="0" err="1"/>
              <a:t>Marianne’s</a:t>
            </a:r>
            <a:r>
              <a:rPr lang="it-IT" dirty="0"/>
              <a:t> desire to be free from Alan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facing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Marianne and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brother</a:t>
            </a:r>
            <a:r>
              <a:rPr lang="it-IT" dirty="0"/>
              <a:t>, </a:t>
            </a:r>
            <a:r>
              <a:rPr lang="it-IT" dirty="0" err="1"/>
              <a:t>representation</a:t>
            </a:r>
            <a:r>
              <a:rPr lang="it-IT" dirty="0"/>
              <a:t> of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insecurities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Marianne’s</a:t>
            </a:r>
            <a:r>
              <a:rPr lang="it-IT" dirty="0"/>
              <a:t> house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50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61117-F789-4572-BF07-467BAFFE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860017-376D-4CFF-A8E6-D4E8526A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D100D71-05D3-436B-AF15-E6B023CD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85720"/>
              </p:ext>
            </p:extLst>
          </p:nvPr>
        </p:nvGraphicFramePr>
        <p:xfrm>
          <a:off x="1828800" y="2419899"/>
          <a:ext cx="8741509" cy="3810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517293">
                  <a:extLst>
                    <a:ext uri="{9D8B030D-6E8A-4147-A177-3AD203B41FA5}">
                      <a16:colId xmlns:a16="http://schemas.microsoft.com/office/drawing/2014/main" val="2092512272"/>
                    </a:ext>
                  </a:extLst>
                </a:gridCol>
                <a:gridCol w="4224216">
                  <a:extLst>
                    <a:ext uri="{9D8B030D-6E8A-4147-A177-3AD203B41FA5}">
                      <a16:colId xmlns:a16="http://schemas.microsoft.com/office/drawing/2014/main" val="730278347"/>
                    </a:ext>
                  </a:extLst>
                </a:gridCol>
              </a:tblGrid>
              <a:tr h="2836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/>
                        <a:t> January 2011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Three months later July 2012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68586"/>
                  </a:ext>
                </a:extLst>
              </a:tr>
              <a:tr h="482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Three weeks later February 2011 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Six weeks later September 2012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69520"/>
                  </a:ext>
                </a:extLst>
              </a:tr>
              <a:tr h="482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One month later March 2011 </a:t>
                      </a:r>
                      <a:endParaRPr lang="it-IT" sz="1400" b="1" dirty="0"/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Four months later January 2013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49746"/>
                  </a:ext>
                </a:extLst>
              </a:tr>
              <a:tr h="482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Six Weeks later April 2011 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Six months later July 2013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55462"/>
                  </a:ext>
                </a:extLst>
              </a:tr>
              <a:tr h="482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Two days later April 2011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Five months later December 2013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5783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r>
                        <a:rPr lang="en-US" sz="1400" b="1" dirty="0"/>
                        <a:t>Four months later August 2011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Three months later March 2014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64112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r>
                        <a:rPr lang="en-US" sz="1400" b="1" dirty="0"/>
                        <a:t>Three months later November 2011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Four months later July 2014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440157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r>
                        <a:rPr lang="en-US" sz="1400" b="1" dirty="0"/>
                        <a:t>Three months later February 201</a:t>
                      </a:r>
                      <a:r>
                        <a:rPr lang="it-IT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Five minutes later July 2014 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69836"/>
                  </a:ext>
                </a:extLst>
              </a:tr>
              <a:tr h="482163">
                <a:tc>
                  <a:txBody>
                    <a:bodyPr/>
                    <a:lstStyle/>
                    <a:p>
                      <a:r>
                        <a:rPr lang="en-US" sz="1400" b="1" dirty="0"/>
                        <a:t>Two months later April 2012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Seven months later February 2015 </a:t>
                      </a:r>
                      <a:endParaRPr lang="it-IT" sz="1400" b="1" dirty="0"/>
                    </a:p>
                    <a:p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4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7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F561A-50BE-48F9-81F4-3361BA18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Eighteenth chapter</a:t>
            </a:r>
            <a:br>
              <a:rPr lang="en-GB" dirty="0"/>
            </a:br>
            <a:r>
              <a:rPr lang="en-US" b="1" dirty="0"/>
              <a:t>Seven months later February 2015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AC1CFB-A47A-4F1B-B868-E1946EAB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focus on </a:t>
            </a:r>
            <a:r>
              <a:rPr lang="it-IT" dirty="0" err="1"/>
              <a:t>how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characters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eachother</a:t>
            </a:r>
            <a:r>
              <a:rPr lang="it-IT" dirty="0"/>
              <a:t> and to </a:t>
            </a:r>
            <a:r>
              <a:rPr lang="it-IT" dirty="0" err="1"/>
              <a:t>destroy</a:t>
            </a:r>
            <a:r>
              <a:rPr lang="it-IT" dirty="0"/>
              <a:t> the </a:t>
            </a:r>
            <a:r>
              <a:rPr lang="it-IT" dirty="0" err="1"/>
              <a:t>illusion</a:t>
            </a:r>
            <a:r>
              <a:rPr lang="it-IT" dirty="0"/>
              <a:t> of a </a:t>
            </a:r>
            <a:r>
              <a:rPr lang="it-IT" dirty="0" err="1"/>
              <a:t>everlasting</a:t>
            </a:r>
            <a:r>
              <a:rPr lang="it-IT" dirty="0"/>
              <a:t> happy </a:t>
            </a:r>
            <a:r>
              <a:rPr lang="it-IT" dirty="0" err="1"/>
              <a:t>ending</a:t>
            </a:r>
            <a:r>
              <a:rPr lang="it-IT" dirty="0"/>
              <a:t> in </a:t>
            </a:r>
            <a:r>
              <a:rPr lang="it-IT" dirty="0" err="1"/>
              <a:t>real</a:t>
            </a:r>
            <a:r>
              <a:rPr lang="it-IT" dirty="0"/>
              <a:t> life by </a:t>
            </a:r>
            <a:r>
              <a:rPr lang="it-IT" dirty="0" err="1"/>
              <a:t>underlighting</a:t>
            </a:r>
            <a:r>
              <a:rPr lang="it-IT" dirty="0"/>
              <a:t> the </a:t>
            </a:r>
            <a:r>
              <a:rPr lang="it-IT" dirty="0" err="1"/>
              <a:t>instability</a:t>
            </a:r>
            <a:r>
              <a:rPr lang="it-IT" dirty="0"/>
              <a:t> of Marianne </a:t>
            </a:r>
            <a:r>
              <a:rPr lang="it-IT" dirty="0" err="1"/>
              <a:t>amd</a:t>
            </a:r>
            <a:r>
              <a:rPr lang="it-IT" dirty="0"/>
              <a:t>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Marianne’s</a:t>
            </a:r>
            <a:r>
              <a:rPr lang="it-IT" dirty="0"/>
              <a:t> house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telling,flashback</a:t>
            </a:r>
            <a:endParaRPr lang="it-IT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81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651E6-0F52-47BE-AF09-B93542E7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First </a:t>
            </a:r>
            <a:r>
              <a:rPr lang="it-IT" dirty="0" err="1"/>
              <a:t>chapter</a:t>
            </a:r>
            <a:br>
              <a:rPr lang="en-US" b="1" dirty="0"/>
            </a:br>
            <a:r>
              <a:rPr lang="en-US" b="1" dirty="0"/>
              <a:t>January 2011 </a:t>
            </a:r>
            <a:br>
              <a:rPr lang="en-US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75A6D8-2940-475E-A0F0-02C0A6ADD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Function</a:t>
            </a:r>
            <a:r>
              <a:rPr lang="it-IT" b="1" dirty="0"/>
              <a:t>:</a:t>
            </a:r>
            <a:r>
              <a:rPr lang="it-IT" dirty="0"/>
              <a:t> Presentation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protagonists</a:t>
            </a:r>
            <a:r>
              <a:rPr lang="it-IT" dirty="0"/>
              <a:t>→ </a:t>
            </a:r>
            <a:r>
              <a:rPr lang="it-IT" dirty="0" err="1"/>
              <a:t>Connell</a:t>
            </a:r>
            <a:r>
              <a:rPr lang="it-IT" dirty="0"/>
              <a:t> and Marianne(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en-GB" dirty="0"/>
              <a:t>mom Lorraine</a:t>
            </a:r>
            <a:r>
              <a:rPr lang="it-IT" dirty="0"/>
              <a:t>)</a:t>
            </a:r>
          </a:p>
          <a:p>
            <a:r>
              <a:rPr lang="it-IT" b="1" dirty="0"/>
              <a:t>Setting: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kitchen</a:t>
            </a:r>
            <a:r>
              <a:rPr lang="it-IT" dirty="0"/>
              <a:t> → </a:t>
            </a:r>
            <a:r>
              <a:rPr lang="it-IT" dirty="0" err="1"/>
              <a:t>closed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, </a:t>
            </a:r>
            <a:r>
              <a:rPr lang="en-GB" noProof="1"/>
              <a:t>anticipation of an intimate relationship</a:t>
            </a:r>
          </a:p>
          <a:p>
            <a:r>
              <a:rPr lang="en-GB" b="1" noProof="1"/>
              <a:t>Narrative tools: </a:t>
            </a:r>
            <a:r>
              <a:rPr lang="en-GB" noProof="1"/>
              <a:t>Body language(mainly Connell’s one),Telling and Showing tecniques</a:t>
            </a:r>
          </a:p>
          <a:p>
            <a:endParaRPr lang="en-GB" noProof="1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38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28D54-579E-400E-8C26-CAF99207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Second </a:t>
            </a:r>
            <a:r>
              <a:rPr lang="it-IT" dirty="0" err="1"/>
              <a:t>chapter</a:t>
            </a:r>
            <a:br>
              <a:rPr lang="it-IT" dirty="0"/>
            </a:br>
            <a:r>
              <a:rPr lang="en-US" b="1" dirty="0"/>
              <a:t>Three weeks later February 2011 </a:t>
            </a:r>
            <a:br>
              <a:rPr lang="en-US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4D51D-3CE9-45FE-B7E0-5EC51A6E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  <a:endParaRPr lang="en-GB" b="1" dirty="0"/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Relationship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Marianne and a </a:t>
            </a:r>
            <a:r>
              <a:rPr lang="it-IT" dirty="0" err="1"/>
              <a:t>member</a:t>
            </a:r>
            <a:r>
              <a:rPr lang="it-IT" dirty="0"/>
              <a:t> of </a:t>
            </a:r>
            <a:r>
              <a:rPr lang="it-IT" dirty="0" err="1"/>
              <a:t>her</a:t>
            </a:r>
            <a:r>
              <a:rPr lang="it-IT" dirty="0"/>
              <a:t> family more </a:t>
            </a:r>
            <a:r>
              <a:rPr lang="it-IT" dirty="0" err="1"/>
              <a:t>properly</a:t>
            </a:r>
            <a:r>
              <a:rPr lang="it-IT" dirty="0"/>
              <a:t> with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brother</a:t>
            </a:r>
            <a:r>
              <a:rPr lang="it-IT" dirty="0"/>
              <a:t> Alan</a:t>
            </a:r>
            <a:endParaRPr lang="it-IT" b="1" dirty="0"/>
          </a:p>
          <a:p>
            <a:r>
              <a:rPr lang="it-IT" dirty="0" err="1"/>
              <a:t>Explanation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attitude</a:t>
            </a:r>
            <a:r>
              <a:rPr lang="it-IT" dirty="0"/>
              <a:t> and </a:t>
            </a:r>
            <a:r>
              <a:rPr lang="it-IT" dirty="0" err="1"/>
              <a:t>weaks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the </a:t>
            </a:r>
            <a:r>
              <a:rPr lang="it-IT" dirty="0" err="1"/>
              <a:t>presented</a:t>
            </a:r>
            <a:r>
              <a:rPr lang="it-IT" dirty="0"/>
              <a:t> </a:t>
            </a:r>
            <a:r>
              <a:rPr lang="it-IT" dirty="0" err="1"/>
              <a:t>theme</a:t>
            </a:r>
            <a:endParaRPr lang="it-IT" dirty="0"/>
          </a:p>
          <a:p>
            <a:r>
              <a:rPr lang="it-IT" b="1" dirty="0"/>
              <a:t>Setting:</a:t>
            </a:r>
            <a:r>
              <a:rPr lang="en-US" dirty="0"/>
              <a:t> Marianne’s house and school’s football field 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27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9B5F7-BC14-4822-B275-65F6AE05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Third </a:t>
            </a:r>
            <a:r>
              <a:rPr lang="it-IT" dirty="0" err="1"/>
              <a:t>chapter</a:t>
            </a:r>
            <a:br>
              <a:rPr lang="it-IT" dirty="0"/>
            </a:br>
            <a:r>
              <a:rPr lang="en-US" b="1" dirty="0"/>
              <a:t>One month later March 2011 </a:t>
            </a:r>
            <a:br>
              <a:rPr lang="it-IT" b="1" dirty="0"/>
            </a:br>
            <a:br>
              <a:rPr lang="en-US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31BB14-DF06-451E-97FB-3EA0F5559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 </a:t>
            </a:r>
            <a:r>
              <a:rPr lang="en-GB" b="1" dirty="0"/>
              <a:t>Narrator:</a:t>
            </a:r>
            <a:r>
              <a:rPr lang="en-GB" dirty="0"/>
              <a:t> third person narrator</a:t>
            </a:r>
            <a:endParaRPr lang="en-US" b="1" dirty="0"/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Relevation</a:t>
            </a:r>
            <a:r>
              <a:rPr lang="it-IT" dirty="0"/>
              <a:t> of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insecurities</a:t>
            </a:r>
            <a:r>
              <a:rPr lang="it-IT" dirty="0"/>
              <a:t> and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on </a:t>
            </a:r>
            <a:r>
              <a:rPr lang="it-IT" dirty="0" err="1"/>
              <a:t>him</a:t>
            </a:r>
            <a:r>
              <a:rPr lang="it-IT" dirty="0"/>
              <a:t>.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Reflection</a:t>
            </a:r>
            <a:r>
              <a:rPr lang="it-IT" dirty="0"/>
              <a:t> on </a:t>
            </a:r>
            <a:r>
              <a:rPr lang="it-IT" dirty="0" err="1"/>
              <a:t>future,University</a:t>
            </a:r>
            <a:r>
              <a:rPr lang="it-IT" dirty="0"/>
              <a:t> </a:t>
            </a:r>
            <a:r>
              <a:rPr lang="it-IT" dirty="0" err="1"/>
              <a:t>application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bedroom,on</a:t>
            </a:r>
            <a:r>
              <a:rPr lang="it-IT" dirty="0"/>
              <a:t> the bed (intimate </a:t>
            </a:r>
            <a:r>
              <a:rPr lang="it-IT" dirty="0" err="1"/>
              <a:t>dimension</a:t>
            </a:r>
            <a:r>
              <a:rPr lang="it-IT" dirty="0"/>
              <a:t>)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8063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D0A2E-A789-4A27-89C9-C7F8148C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Fourth chapter</a:t>
            </a:r>
            <a:br>
              <a:rPr lang="en-GB" dirty="0"/>
            </a:br>
            <a:r>
              <a:rPr lang="en-US" b="1" dirty="0"/>
              <a:t>Six Weeks later April 2011 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D26E2-2FA3-4434-818D-ED41FDF1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  <a:endParaRPr lang="en-GB" b="1" dirty="0"/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presentation</a:t>
            </a:r>
            <a:r>
              <a:rPr lang="it-IT" dirty="0"/>
              <a:t> </a:t>
            </a:r>
            <a:r>
              <a:rPr lang="it-IT" dirty="0" err="1"/>
              <a:t>theme</a:t>
            </a:r>
            <a:r>
              <a:rPr lang="it-IT" dirty="0"/>
              <a:t> of </a:t>
            </a:r>
            <a:r>
              <a:rPr lang="it-IT" dirty="0" err="1"/>
              <a:t>domestic</a:t>
            </a:r>
            <a:r>
              <a:rPr lang="it-IT" dirty="0"/>
              <a:t> </a:t>
            </a:r>
            <a:r>
              <a:rPr lang="it-IT" dirty="0" err="1"/>
              <a:t>Violance</a:t>
            </a:r>
            <a:r>
              <a:rPr lang="it-IT" dirty="0"/>
              <a:t> and more </a:t>
            </a:r>
            <a:r>
              <a:rPr lang="it-IT" dirty="0" err="1"/>
              <a:t>properly</a:t>
            </a:r>
            <a:r>
              <a:rPr lang="it-IT" dirty="0"/>
              <a:t> in </a:t>
            </a:r>
            <a:r>
              <a:rPr lang="it-IT" dirty="0" err="1"/>
              <a:t>Marianne’s</a:t>
            </a:r>
            <a:r>
              <a:rPr lang="it-IT" dirty="0"/>
              <a:t> life</a:t>
            </a:r>
            <a:endParaRPr lang="it-IT" b="1" dirty="0"/>
          </a:p>
          <a:p>
            <a:r>
              <a:rPr lang="it-IT" b="1" dirty="0"/>
              <a:t>Setting: </a:t>
            </a:r>
            <a:r>
              <a:rPr lang="it-IT" dirty="0"/>
              <a:t>School party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/>
              <a:t>School </a:t>
            </a:r>
            <a:r>
              <a:rPr lang="it-IT" dirty="0" err="1"/>
              <a:t>bullying</a:t>
            </a:r>
            <a:r>
              <a:rPr lang="it-IT" dirty="0"/>
              <a:t> and peer pressure</a:t>
            </a:r>
          </a:p>
          <a:p>
            <a:r>
              <a:rPr lang="it-IT" dirty="0" err="1"/>
              <a:t>Apparently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 in </a:t>
            </a:r>
            <a:r>
              <a:rPr lang="it-IT" dirty="0" err="1"/>
              <a:t>Marianne’s</a:t>
            </a:r>
            <a:r>
              <a:rPr lang="it-IT" dirty="0"/>
              <a:t> </a:t>
            </a:r>
            <a:r>
              <a:rPr lang="it-IT" dirty="0" err="1"/>
              <a:t>attitude</a:t>
            </a:r>
            <a:endParaRPr lang="it-IT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7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E0E15-2008-4867-85A0-5342F2CD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Fifth Chapter</a:t>
            </a:r>
            <a:br>
              <a:rPr lang="en-GB" dirty="0"/>
            </a:br>
            <a:r>
              <a:rPr lang="en-US" b="1" dirty="0"/>
              <a:t>Two days later April 2011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3047A7-4A89-4023-947F-8C8D216D4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  <a:endParaRPr lang="en-GB" b="1" dirty="0"/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Presentation of </a:t>
            </a:r>
            <a:r>
              <a:rPr lang="it-IT" dirty="0" err="1"/>
              <a:t>Connell’s</a:t>
            </a:r>
            <a:r>
              <a:rPr lang="it-IT" dirty="0"/>
              <a:t> family situation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different</a:t>
            </a:r>
            <a:r>
              <a:rPr lang="it-IT" dirty="0"/>
              <a:t> social </a:t>
            </a:r>
            <a:r>
              <a:rPr lang="it-IT" dirty="0" err="1"/>
              <a:t>classes,family</a:t>
            </a:r>
            <a:r>
              <a:rPr lang="it-IT" dirty="0"/>
              <a:t> </a:t>
            </a:r>
            <a:r>
              <a:rPr lang="it-IT" dirty="0" err="1"/>
              <a:t>weaks</a:t>
            </a:r>
            <a:endParaRPr lang="it-IT" dirty="0"/>
          </a:p>
          <a:p>
            <a:r>
              <a:rPr lang="it-IT" dirty="0"/>
              <a:t>Presentation of </a:t>
            </a:r>
            <a:r>
              <a:rPr lang="it-IT" dirty="0" err="1"/>
              <a:t>Connell’s</a:t>
            </a:r>
            <a:r>
              <a:rPr lang="it-IT" dirty="0"/>
              <a:t> </a:t>
            </a:r>
            <a:r>
              <a:rPr lang="it-IT" dirty="0" err="1"/>
              <a:t>Grandmother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cold</a:t>
            </a:r>
            <a:r>
              <a:rPr lang="it-IT" dirty="0"/>
              <a:t> </a:t>
            </a:r>
            <a:r>
              <a:rPr lang="it-IT" dirty="0" err="1"/>
              <a:t>cold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endParaRPr lang="it-IT" dirty="0"/>
          </a:p>
          <a:p>
            <a:r>
              <a:rPr lang="en-GB" noProof="1"/>
              <a:t>Other reasons about Connell’s insecurities</a:t>
            </a:r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52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4C318-F328-4AEE-A4A0-ED9B0D6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Sixth chapter</a:t>
            </a:r>
            <a:br>
              <a:rPr lang="en-GB" dirty="0"/>
            </a:br>
            <a:r>
              <a:rPr lang="en-US" b="1" dirty="0"/>
              <a:t>Four months later August 2011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18976C-CF86-467A-B244-E434987B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 err="1"/>
              <a:t>Raise</a:t>
            </a:r>
            <a:r>
              <a:rPr lang="it-IT" dirty="0"/>
              <a:t> </a:t>
            </a:r>
            <a:r>
              <a:rPr lang="it-IT" dirty="0" err="1"/>
              <a:t>ipothesys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Marianne’s</a:t>
            </a:r>
            <a:r>
              <a:rPr lang="it-IT" dirty="0"/>
              <a:t> new life in </a:t>
            </a:r>
            <a:r>
              <a:rPr lang="it-IT" dirty="0" err="1"/>
              <a:t>Dublin</a:t>
            </a:r>
            <a:endParaRPr lang="it-IT" dirty="0"/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/>
              <a:t>School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grades</a:t>
            </a:r>
            <a:endParaRPr lang="it-IT" dirty="0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r>
              <a:rPr lang="it-IT" b="1" dirty="0"/>
              <a:t>Setting: </a:t>
            </a:r>
            <a:r>
              <a:rPr lang="it-IT" dirty="0" err="1"/>
              <a:t>Marianne’s</a:t>
            </a:r>
            <a:r>
              <a:rPr lang="it-IT" dirty="0"/>
              <a:t> garden</a:t>
            </a:r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F829A-6040-4FA3-94CE-F598063F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Seventh chapter</a:t>
            </a:r>
            <a:br>
              <a:rPr lang="en-GB" dirty="0"/>
            </a:br>
            <a:r>
              <a:rPr lang="en-US" b="1" dirty="0"/>
              <a:t>Three months later November 2011 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7562A5-899B-4EED-B48A-D8A8B794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Narrator:</a:t>
            </a:r>
            <a:r>
              <a:rPr lang="en-GB" dirty="0"/>
              <a:t> third person narrator</a:t>
            </a:r>
          </a:p>
          <a:p>
            <a:r>
              <a:rPr lang="en-GB" b="1" dirty="0"/>
              <a:t>Function</a:t>
            </a:r>
            <a:r>
              <a:rPr lang="it-IT" b="1" dirty="0"/>
              <a:t>: </a:t>
            </a:r>
            <a:r>
              <a:rPr lang="it-IT" dirty="0"/>
              <a:t>to show the</a:t>
            </a:r>
            <a:r>
              <a:rPr lang="it-IT" b="1" dirty="0"/>
              <a:t> </a:t>
            </a:r>
            <a:r>
              <a:rPr lang="it-IT" dirty="0" err="1"/>
              <a:t>overturning</a:t>
            </a:r>
            <a:r>
              <a:rPr lang="it-IT" dirty="0"/>
              <a:t> of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characters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Trinity College</a:t>
            </a:r>
          </a:p>
          <a:p>
            <a:r>
              <a:rPr lang="it-IT" dirty="0"/>
              <a:t> </a:t>
            </a:r>
            <a:r>
              <a:rPr lang="it-IT" b="1" dirty="0"/>
              <a:t>Setting:</a:t>
            </a:r>
            <a:r>
              <a:rPr lang="en-GB" dirty="0"/>
              <a:t> Gareth’s house (Marianne’s boyfriend)</a:t>
            </a:r>
          </a:p>
          <a:p>
            <a:r>
              <a:rPr lang="it-IT" b="1" dirty="0" err="1"/>
              <a:t>Theme</a:t>
            </a:r>
            <a:r>
              <a:rPr lang="it-IT" b="1" dirty="0"/>
              <a:t>: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memories</a:t>
            </a:r>
            <a:endParaRPr lang="en-GB" b="1" noProof="1"/>
          </a:p>
          <a:p>
            <a:r>
              <a:rPr lang="en-GB" b="1" noProof="1"/>
              <a:t>Narrative tools:</a:t>
            </a:r>
            <a:r>
              <a:rPr lang="en-GB" noProof="1"/>
              <a:t> Shift point of view(stream of conscious), showing and telling</a:t>
            </a:r>
            <a:endParaRPr lang="it-IT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301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{1BF44AC2-1EA2-4523-917C-ED1069B3CA51}tf02900743</Template>
  <TotalTime>0</TotalTime>
  <Words>1120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Organico</vt:lpstr>
      <vt:lpstr>Normal People</vt:lpstr>
      <vt:lpstr>Structure </vt:lpstr>
      <vt:lpstr>First chapter January 2011  </vt:lpstr>
      <vt:lpstr>Second chapter Three weeks later February 2011  </vt:lpstr>
      <vt:lpstr> Third chapter One month later March 2011   </vt:lpstr>
      <vt:lpstr>Fourth chapter Six Weeks later April 2011  </vt:lpstr>
      <vt:lpstr>Fifth Chapter Two days later April 2011 </vt:lpstr>
      <vt:lpstr>Sixth chapter Four months later August 2011  </vt:lpstr>
      <vt:lpstr>Seventh chapter Three months later November 2011  </vt:lpstr>
      <vt:lpstr>Eighth chapter Three months later February 2012 </vt:lpstr>
      <vt:lpstr> Ninth chapter Two months later April 2012  </vt:lpstr>
      <vt:lpstr>Tenth chapter Three months later July 2012  </vt:lpstr>
      <vt:lpstr> Eleventh chapter Six weeks later September 2012  </vt:lpstr>
      <vt:lpstr>Twelfth chapter Four months later January 2013  </vt:lpstr>
      <vt:lpstr>Thirteenth chapters Six months later July 2013  </vt:lpstr>
      <vt:lpstr>Fourteenth chapter Five months later December 2013  </vt:lpstr>
      <vt:lpstr>Fifteenth chapter Three months later March 2014  </vt:lpstr>
      <vt:lpstr>Sixteenth chapter Four months later July 2014  </vt:lpstr>
      <vt:lpstr>Seventeenth chapter Five minutes later July 2014  </vt:lpstr>
      <vt:lpstr>Eighteenth chapter Seven months later February 2015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People</dc:title>
  <dc:creator>Nada Hafiane</dc:creator>
  <cp:lastModifiedBy>Nada Hafiane</cp:lastModifiedBy>
  <cp:revision>17</cp:revision>
  <dcterms:created xsi:type="dcterms:W3CDTF">2020-01-23T15:43:08Z</dcterms:created>
  <dcterms:modified xsi:type="dcterms:W3CDTF">2020-01-23T18:18:26Z</dcterms:modified>
</cp:coreProperties>
</file>