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60" r:id="rId4"/>
    <p:sldId id="267" r:id="rId5"/>
    <p:sldId id="269" r:id="rId6"/>
    <p:sldId id="270" r:id="rId7"/>
    <p:sldId id="272" r:id="rId8"/>
    <p:sldId id="268" r:id="rId9"/>
    <p:sldId id="273" r:id="rId10"/>
    <p:sldId id="274" r:id="rId11"/>
    <p:sldId id="27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rena Dri" initials="SD" lastIdx="1" clrIdx="0">
    <p:extLst>
      <p:ext uri="{19B8F6BF-5375-455C-9EA6-DF929625EA0E}">
        <p15:presenceInfo xmlns:p15="http://schemas.microsoft.com/office/powerpoint/2012/main" userId="S::Serena.Dri@euromonitor.com::f5c1d8c6-b327-4066-bbdd-aa7b6aab3e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7" autoAdjust="0"/>
    <p:restoredTop sz="93922" autoAdjust="0"/>
  </p:normalViewPr>
  <p:slideViewPr>
    <p:cSldViewPr snapToGrid="0">
      <p:cViewPr varScale="1">
        <p:scale>
          <a:sx n="68" d="100"/>
          <a:sy n="68" d="100"/>
        </p:scale>
        <p:origin x="86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BA1D1D-EA0A-4B7E-A86C-A18924A6C464}" type="doc">
      <dgm:prSet loTypeId="urn:microsoft.com/office/officeart/2005/8/layout/vProcess5" loCatId="process" qsTypeId="urn:microsoft.com/office/officeart/2005/8/quickstyle/simple1" qsCatId="simple" csTypeId="urn:microsoft.com/office/officeart/2005/8/colors/colorful3" csCatId="colorful" phldr="1"/>
      <dgm:spPr/>
      <dgm:t>
        <a:bodyPr/>
        <a:lstStyle/>
        <a:p>
          <a:endParaRPr lang="en-GB"/>
        </a:p>
      </dgm:t>
    </dgm:pt>
    <dgm:pt modelId="{876284A7-5252-4A5C-9970-A1D0863F144C}">
      <dgm:prSet phldrT="[Testo]" custT="1"/>
      <dgm:spPr/>
      <dgm:t>
        <a:bodyPr/>
        <a:lstStyle/>
        <a:p>
          <a:r>
            <a:rPr lang="en-GB" sz="2100" i="1" dirty="0">
              <a:latin typeface="Arial" panose="020B0604020202020204" pitchFamily="34" charset="0"/>
              <a:cs typeface="Arial" panose="020B0604020202020204" pitchFamily="34" charset="0"/>
            </a:rPr>
            <a:t>Argumentum </a:t>
          </a:r>
          <a:r>
            <a:rPr lang="en-GB" sz="2100" dirty="0">
              <a:latin typeface="Arial" panose="020B0604020202020204" pitchFamily="34" charset="0"/>
              <a:cs typeface="Arial" panose="020B0604020202020204" pitchFamily="34" charset="0"/>
            </a:rPr>
            <a:t>	</a:t>
          </a:r>
          <a:r>
            <a:rPr lang="en-GB" sz="1700" dirty="0">
              <a:latin typeface="Arial" panose="020B0604020202020204" pitchFamily="34" charset="0"/>
              <a:cs typeface="Arial" panose="020B0604020202020204" pitchFamily="34" charset="0"/>
            </a:rPr>
            <a:t>LATIN</a:t>
          </a:r>
          <a:r>
            <a:rPr lang="en-GB" sz="2800" dirty="0">
              <a:latin typeface="Arial" panose="020B0604020202020204" pitchFamily="34" charset="0"/>
              <a:cs typeface="Arial" panose="020B0604020202020204" pitchFamily="34" charset="0"/>
            </a:rPr>
            <a:t> </a:t>
          </a:r>
        </a:p>
      </dgm:t>
    </dgm:pt>
    <dgm:pt modelId="{2172A5D7-87FF-4F19-907F-424BA6636CFF}" type="parTrans" cxnId="{8D8437B3-0AFC-4B3A-BF2C-F103B7A25304}">
      <dgm:prSet/>
      <dgm:spPr/>
      <dgm:t>
        <a:bodyPr/>
        <a:lstStyle/>
        <a:p>
          <a:endParaRPr lang="en-GB"/>
        </a:p>
      </dgm:t>
    </dgm:pt>
    <dgm:pt modelId="{F51112D3-499D-4FB0-B605-A2A48D4E6797}" type="sibTrans" cxnId="{8D8437B3-0AFC-4B3A-BF2C-F103B7A25304}">
      <dgm:prSet/>
      <dgm:spPr/>
      <dgm:t>
        <a:bodyPr/>
        <a:lstStyle/>
        <a:p>
          <a:endParaRPr lang="en-GB"/>
        </a:p>
      </dgm:t>
    </dgm:pt>
    <dgm:pt modelId="{B9AE0F85-54B5-40A9-B885-4F4B2F52F7A0}">
      <dgm:prSet phldrT="[Testo]" custT="1"/>
      <dgm:spPr/>
      <dgm:t>
        <a:bodyPr/>
        <a:lstStyle/>
        <a:p>
          <a:r>
            <a:rPr lang="en-GB" sz="2100" i="1" dirty="0" err="1">
              <a:latin typeface="Arial" panose="020B0604020202020204" pitchFamily="34" charset="0"/>
              <a:cs typeface="Arial" panose="020B0604020202020204" pitchFamily="34" charset="0"/>
            </a:rPr>
            <a:t>Argumentari</a:t>
          </a:r>
          <a:r>
            <a:rPr lang="en-GB" sz="1700" i="1" dirty="0">
              <a:latin typeface="Arial" panose="020B0604020202020204" pitchFamily="34" charset="0"/>
              <a:cs typeface="Arial" panose="020B0604020202020204" pitchFamily="34" charset="0"/>
            </a:rPr>
            <a:t>	</a:t>
          </a:r>
          <a:r>
            <a:rPr lang="en-GB" sz="1700" dirty="0">
              <a:latin typeface="Arial" panose="020B0604020202020204" pitchFamily="34" charset="0"/>
              <a:cs typeface="Arial" panose="020B0604020202020204" pitchFamily="34" charset="0"/>
            </a:rPr>
            <a:t>LATIN</a:t>
          </a:r>
        </a:p>
      </dgm:t>
    </dgm:pt>
    <dgm:pt modelId="{63262680-49C7-4B18-B262-F05FD92BD2E0}" type="parTrans" cxnId="{791EBDB3-C283-4258-8004-32F7E32CF309}">
      <dgm:prSet/>
      <dgm:spPr/>
      <dgm:t>
        <a:bodyPr/>
        <a:lstStyle/>
        <a:p>
          <a:endParaRPr lang="en-GB"/>
        </a:p>
      </dgm:t>
    </dgm:pt>
    <dgm:pt modelId="{5AD1F2E6-F1B2-457D-8E18-E53DD6FBE68E}" type="sibTrans" cxnId="{791EBDB3-C283-4258-8004-32F7E32CF309}">
      <dgm:prSet/>
      <dgm:spPr/>
      <dgm:t>
        <a:bodyPr/>
        <a:lstStyle/>
        <a:p>
          <a:endParaRPr lang="en-GB"/>
        </a:p>
      </dgm:t>
    </dgm:pt>
    <dgm:pt modelId="{643C28E6-1F0D-468D-94C7-CC1DC8A286FF}">
      <dgm:prSet phldrT="[Testo]" custT="1"/>
      <dgm:spPr/>
      <dgm:t>
        <a:bodyPr/>
        <a:lstStyle/>
        <a:p>
          <a:r>
            <a:rPr lang="en-GB" sz="1800" i="1" dirty="0" err="1">
              <a:latin typeface="Arial" panose="020B0604020202020204" pitchFamily="34" charset="0"/>
              <a:cs typeface="Arial" panose="020B0604020202020204" pitchFamily="34" charset="0"/>
            </a:rPr>
            <a:t>Argumentationem</a:t>
          </a:r>
          <a:r>
            <a:rPr lang="en-GB" sz="1800" i="1" dirty="0">
              <a:latin typeface="Arial" panose="020B0604020202020204" pitchFamily="34" charset="0"/>
              <a:cs typeface="Arial" panose="020B0604020202020204" pitchFamily="34" charset="0"/>
            </a:rPr>
            <a:t>  </a:t>
          </a:r>
          <a:r>
            <a:rPr lang="en-GB" sz="2100" i="1" dirty="0">
              <a:latin typeface="Arial" panose="020B0604020202020204" pitchFamily="34" charset="0"/>
              <a:cs typeface="Arial" panose="020B0604020202020204" pitchFamily="34" charset="0"/>
            </a:rPr>
            <a:t> </a:t>
          </a:r>
          <a:r>
            <a:rPr lang="en-GB" sz="1700" dirty="0">
              <a:latin typeface="Arial" panose="020B0604020202020204" pitchFamily="34" charset="0"/>
              <a:cs typeface="Arial" panose="020B0604020202020204" pitchFamily="34" charset="0"/>
            </a:rPr>
            <a:t>LATIN</a:t>
          </a:r>
        </a:p>
      </dgm:t>
    </dgm:pt>
    <dgm:pt modelId="{03270487-3B1D-4977-8E11-D4D4DA8F3534}" type="parTrans" cxnId="{0C4E6A95-5B38-4E82-B05B-72D7723863D6}">
      <dgm:prSet/>
      <dgm:spPr/>
      <dgm:t>
        <a:bodyPr/>
        <a:lstStyle/>
        <a:p>
          <a:endParaRPr lang="en-GB"/>
        </a:p>
      </dgm:t>
    </dgm:pt>
    <dgm:pt modelId="{B174D427-A238-4062-85B1-2057FABCA771}" type="sibTrans" cxnId="{0C4E6A95-5B38-4E82-B05B-72D7723863D6}">
      <dgm:prSet/>
      <dgm:spPr/>
      <dgm:t>
        <a:bodyPr/>
        <a:lstStyle/>
        <a:p>
          <a:endParaRPr lang="en-GB"/>
        </a:p>
      </dgm:t>
    </dgm:pt>
    <dgm:pt modelId="{0CBAE3BD-0306-48AF-86DA-01F0160FF63E}">
      <dgm:prSet custT="1"/>
      <dgm:spPr/>
      <dgm:t>
        <a:bodyPr/>
        <a:lstStyle/>
        <a:p>
          <a:r>
            <a:rPr lang="en-GB" sz="2100" dirty="0">
              <a:latin typeface="Arial" panose="020B0604020202020204" pitchFamily="34" charset="0"/>
              <a:cs typeface="Arial" panose="020B0604020202020204" pitchFamily="34" charset="0"/>
            </a:rPr>
            <a:t>OLD FRENCH </a:t>
          </a:r>
        </a:p>
      </dgm:t>
    </dgm:pt>
    <dgm:pt modelId="{4DC63ED5-518F-4832-9727-F461FA16C626}" type="parTrans" cxnId="{F6BEC444-695C-4BF3-9B13-64A3B977BCA5}">
      <dgm:prSet/>
      <dgm:spPr/>
      <dgm:t>
        <a:bodyPr/>
        <a:lstStyle/>
        <a:p>
          <a:endParaRPr lang="en-GB"/>
        </a:p>
      </dgm:t>
    </dgm:pt>
    <dgm:pt modelId="{2D5F074B-FCFD-4B5C-BE6D-D73C29DB1D05}" type="sibTrans" cxnId="{F6BEC444-695C-4BF3-9B13-64A3B977BCA5}">
      <dgm:prSet/>
      <dgm:spPr/>
      <dgm:t>
        <a:bodyPr/>
        <a:lstStyle/>
        <a:p>
          <a:endParaRPr lang="en-GB"/>
        </a:p>
      </dgm:t>
    </dgm:pt>
    <dgm:pt modelId="{91754938-3987-4658-8DBB-86D435ABDF63}">
      <dgm:prSet custT="1"/>
      <dgm:spPr/>
      <dgm:t>
        <a:bodyPr/>
        <a:lstStyle/>
        <a:p>
          <a:pPr algn="l"/>
          <a:r>
            <a:rPr lang="en-GB" sz="21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Argumentation</a:t>
          </a:r>
          <a:r>
            <a:rPr lang="en-GB" sz="1700" dirty="0">
              <a:latin typeface="Arial" panose="020B0604020202020204" pitchFamily="34" charset="0"/>
              <a:cs typeface="Arial" panose="020B0604020202020204" pitchFamily="34" charset="0"/>
            </a:rPr>
            <a:t>	</a:t>
          </a:r>
        </a:p>
        <a:p>
          <a:pPr algn="l"/>
          <a:r>
            <a:rPr lang="en-GB" sz="1700" dirty="0">
              <a:latin typeface="Arial" panose="020B0604020202020204" pitchFamily="34" charset="0"/>
              <a:cs typeface="Arial" panose="020B0604020202020204" pitchFamily="34" charset="0"/>
            </a:rPr>
            <a:t>LATE MIDDLE ENGLISH  </a:t>
          </a:r>
        </a:p>
      </dgm:t>
    </dgm:pt>
    <dgm:pt modelId="{C4673C22-837F-4FED-9D76-F18A6B40C8A9}" type="parTrans" cxnId="{7DEB5B46-AA53-436E-905A-D9D26047BAF3}">
      <dgm:prSet/>
      <dgm:spPr/>
      <dgm:t>
        <a:bodyPr/>
        <a:lstStyle/>
        <a:p>
          <a:endParaRPr lang="en-GB"/>
        </a:p>
      </dgm:t>
    </dgm:pt>
    <dgm:pt modelId="{951141E1-E71C-4049-A08E-4B719CA47BFC}" type="sibTrans" cxnId="{7DEB5B46-AA53-436E-905A-D9D26047BAF3}">
      <dgm:prSet/>
      <dgm:spPr/>
      <dgm:t>
        <a:bodyPr/>
        <a:lstStyle/>
        <a:p>
          <a:endParaRPr lang="en-GB"/>
        </a:p>
      </dgm:t>
    </dgm:pt>
    <dgm:pt modelId="{AF5584BB-63DE-40D5-9EE8-1FC962B905C0}" type="pres">
      <dgm:prSet presAssocID="{26BA1D1D-EA0A-4B7E-A86C-A18924A6C464}" presName="outerComposite" presStyleCnt="0">
        <dgm:presLayoutVars>
          <dgm:chMax val="5"/>
          <dgm:dir/>
          <dgm:resizeHandles val="exact"/>
        </dgm:presLayoutVars>
      </dgm:prSet>
      <dgm:spPr/>
    </dgm:pt>
    <dgm:pt modelId="{0C7A3535-106C-4909-970D-1B722211D5F5}" type="pres">
      <dgm:prSet presAssocID="{26BA1D1D-EA0A-4B7E-A86C-A18924A6C464}" presName="dummyMaxCanvas" presStyleCnt="0">
        <dgm:presLayoutVars/>
      </dgm:prSet>
      <dgm:spPr/>
    </dgm:pt>
    <dgm:pt modelId="{5BD63E64-09A8-4081-9B52-C1CA186CB164}" type="pres">
      <dgm:prSet presAssocID="{26BA1D1D-EA0A-4B7E-A86C-A18924A6C464}" presName="FiveNodes_1" presStyleLbl="node1" presStyleIdx="0" presStyleCnt="5">
        <dgm:presLayoutVars>
          <dgm:bulletEnabled val="1"/>
        </dgm:presLayoutVars>
      </dgm:prSet>
      <dgm:spPr/>
    </dgm:pt>
    <dgm:pt modelId="{7480DF4D-65DE-40F8-AE20-9BC78BB6CAD3}" type="pres">
      <dgm:prSet presAssocID="{26BA1D1D-EA0A-4B7E-A86C-A18924A6C464}" presName="FiveNodes_2" presStyleLbl="node1" presStyleIdx="1" presStyleCnt="5">
        <dgm:presLayoutVars>
          <dgm:bulletEnabled val="1"/>
        </dgm:presLayoutVars>
      </dgm:prSet>
      <dgm:spPr/>
    </dgm:pt>
    <dgm:pt modelId="{CECD0172-BAD2-45ED-BB57-FF78BF5967AC}" type="pres">
      <dgm:prSet presAssocID="{26BA1D1D-EA0A-4B7E-A86C-A18924A6C464}" presName="FiveNodes_3" presStyleLbl="node1" presStyleIdx="2" presStyleCnt="5">
        <dgm:presLayoutVars>
          <dgm:bulletEnabled val="1"/>
        </dgm:presLayoutVars>
      </dgm:prSet>
      <dgm:spPr/>
    </dgm:pt>
    <dgm:pt modelId="{CBEF7684-47C9-4626-85AA-74E862F7DA0C}" type="pres">
      <dgm:prSet presAssocID="{26BA1D1D-EA0A-4B7E-A86C-A18924A6C464}" presName="FiveNodes_4" presStyleLbl="node1" presStyleIdx="3" presStyleCnt="5">
        <dgm:presLayoutVars>
          <dgm:bulletEnabled val="1"/>
        </dgm:presLayoutVars>
      </dgm:prSet>
      <dgm:spPr/>
    </dgm:pt>
    <dgm:pt modelId="{AEEC65A5-9E2B-4D3F-A339-786CF47B316C}" type="pres">
      <dgm:prSet presAssocID="{26BA1D1D-EA0A-4B7E-A86C-A18924A6C464}" presName="FiveNodes_5" presStyleLbl="node1" presStyleIdx="4" presStyleCnt="5" custScaleX="107909">
        <dgm:presLayoutVars>
          <dgm:bulletEnabled val="1"/>
        </dgm:presLayoutVars>
      </dgm:prSet>
      <dgm:spPr/>
    </dgm:pt>
    <dgm:pt modelId="{8A49E8AF-E058-461A-99D5-54A0677482EB}" type="pres">
      <dgm:prSet presAssocID="{26BA1D1D-EA0A-4B7E-A86C-A18924A6C464}" presName="FiveConn_1-2" presStyleLbl="fgAccFollowNode1" presStyleIdx="0" presStyleCnt="4">
        <dgm:presLayoutVars>
          <dgm:bulletEnabled val="1"/>
        </dgm:presLayoutVars>
      </dgm:prSet>
      <dgm:spPr/>
    </dgm:pt>
    <dgm:pt modelId="{6F0C3B61-D630-4C56-BDF4-F9A97C4FE811}" type="pres">
      <dgm:prSet presAssocID="{26BA1D1D-EA0A-4B7E-A86C-A18924A6C464}" presName="FiveConn_2-3" presStyleLbl="fgAccFollowNode1" presStyleIdx="1" presStyleCnt="4">
        <dgm:presLayoutVars>
          <dgm:bulletEnabled val="1"/>
        </dgm:presLayoutVars>
      </dgm:prSet>
      <dgm:spPr/>
    </dgm:pt>
    <dgm:pt modelId="{AC6D4DCF-CC83-4E05-A3F8-417DE7F07CB7}" type="pres">
      <dgm:prSet presAssocID="{26BA1D1D-EA0A-4B7E-A86C-A18924A6C464}" presName="FiveConn_3-4" presStyleLbl="fgAccFollowNode1" presStyleIdx="2" presStyleCnt="4">
        <dgm:presLayoutVars>
          <dgm:bulletEnabled val="1"/>
        </dgm:presLayoutVars>
      </dgm:prSet>
      <dgm:spPr/>
    </dgm:pt>
    <dgm:pt modelId="{E2058F42-54DE-49AF-869A-2A9DDAE4F66D}" type="pres">
      <dgm:prSet presAssocID="{26BA1D1D-EA0A-4B7E-A86C-A18924A6C464}" presName="FiveConn_4-5" presStyleLbl="fgAccFollowNode1" presStyleIdx="3" presStyleCnt="4">
        <dgm:presLayoutVars>
          <dgm:bulletEnabled val="1"/>
        </dgm:presLayoutVars>
      </dgm:prSet>
      <dgm:spPr/>
    </dgm:pt>
    <dgm:pt modelId="{59AEB7DB-89E1-4150-B06F-FD66764C6C28}" type="pres">
      <dgm:prSet presAssocID="{26BA1D1D-EA0A-4B7E-A86C-A18924A6C464}" presName="FiveNodes_1_text" presStyleLbl="node1" presStyleIdx="4" presStyleCnt="5">
        <dgm:presLayoutVars>
          <dgm:bulletEnabled val="1"/>
        </dgm:presLayoutVars>
      </dgm:prSet>
      <dgm:spPr/>
    </dgm:pt>
    <dgm:pt modelId="{5EBE1BCC-0B1C-4705-8CFF-03B5A562F736}" type="pres">
      <dgm:prSet presAssocID="{26BA1D1D-EA0A-4B7E-A86C-A18924A6C464}" presName="FiveNodes_2_text" presStyleLbl="node1" presStyleIdx="4" presStyleCnt="5">
        <dgm:presLayoutVars>
          <dgm:bulletEnabled val="1"/>
        </dgm:presLayoutVars>
      </dgm:prSet>
      <dgm:spPr/>
    </dgm:pt>
    <dgm:pt modelId="{BC142619-B7E1-4295-8CA5-37093D96954F}" type="pres">
      <dgm:prSet presAssocID="{26BA1D1D-EA0A-4B7E-A86C-A18924A6C464}" presName="FiveNodes_3_text" presStyleLbl="node1" presStyleIdx="4" presStyleCnt="5">
        <dgm:presLayoutVars>
          <dgm:bulletEnabled val="1"/>
        </dgm:presLayoutVars>
      </dgm:prSet>
      <dgm:spPr/>
    </dgm:pt>
    <dgm:pt modelId="{391D21D7-5867-442A-B026-D49CE81658BB}" type="pres">
      <dgm:prSet presAssocID="{26BA1D1D-EA0A-4B7E-A86C-A18924A6C464}" presName="FiveNodes_4_text" presStyleLbl="node1" presStyleIdx="4" presStyleCnt="5">
        <dgm:presLayoutVars>
          <dgm:bulletEnabled val="1"/>
        </dgm:presLayoutVars>
      </dgm:prSet>
      <dgm:spPr/>
    </dgm:pt>
    <dgm:pt modelId="{4C4CBF26-225F-441D-BFEF-EDC79055B1BA}" type="pres">
      <dgm:prSet presAssocID="{26BA1D1D-EA0A-4B7E-A86C-A18924A6C464}" presName="FiveNodes_5_text" presStyleLbl="node1" presStyleIdx="4" presStyleCnt="5">
        <dgm:presLayoutVars>
          <dgm:bulletEnabled val="1"/>
        </dgm:presLayoutVars>
      </dgm:prSet>
      <dgm:spPr/>
    </dgm:pt>
  </dgm:ptLst>
  <dgm:cxnLst>
    <dgm:cxn modelId="{ABE2F025-A294-49BB-8AE9-682065B17216}" type="presOf" srcId="{876284A7-5252-4A5C-9970-A1D0863F144C}" destId="{59AEB7DB-89E1-4150-B06F-FD66764C6C28}" srcOrd="1" destOrd="0" presId="urn:microsoft.com/office/officeart/2005/8/layout/vProcess5"/>
    <dgm:cxn modelId="{27F81128-06CD-4525-AE8A-DDF047B0B8E9}" type="presOf" srcId="{643C28E6-1F0D-468D-94C7-CC1DC8A286FF}" destId="{CECD0172-BAD2-45ED-BB57-FF78BF5967AC}" srcOrd="0" destOrd="0" presId="urn:microsoft.com/office/officeart/2005/8/layout/vProcess5"/>
    <dgm:cxn modelId="{5DC7AD2C-5520-4110-A04B-2A781BBD798B}" type="presOf" srcId="{5AD1F2E6-F1B2-457D-8E18-E53DD6FBE68E}" destId="{6F0C3B61-D630-4C56-BDF4-F9A97C4FE811}" srcOrd="0" destOrd="0" presId="urn:microsoft.com/office/officeart/2005/8/layout/vProcess5"/>
    <dgm:cxn modelId="{F6BEC444-695C-4BF3-9B13-64A3B977BCA5}" srcId="{26BA1D1D-EA0A-4B7E-A86C-A18924A6C464}" destId="{0CBAE3BD-0306-48AF-86DA-01F0160FF63E}" srcOrd="3" destOrd="0" parTransId="{4DC63ED5-518F-4832-9727-F461FA16C626}" sibTransId="{2D5F074B-FCFD-4B5C-BE6D-D73C29DB1D05}"/>
    <dgm:cxn modelId="{7DEB5B46-AA53-436E-905A-D9D26047BAF3}" srcId="{26BA1D1D-EA0A-4B7E-A86C-A18924A6C464}" destId="{91754938-3987-4658-8DBB-86D435ABDF63}" srcOrd="4" destOrd="0" parTransId="{C4673C22-837F-4FED-9D76-F18A6B40C8A9}" sibTransId="{951141E1-E71C-4049-A08E-4B719CA47BFC}"/>
    <dgm:cxn modelId="{14473B67-9A21-4967-A65C-0A9375C91BFA}" type="presOf" srcId="{91754938-3987-4658-8DBB-86D435ABDF63}" destId="{AEEC65A5-9E2B-4D3F-A339-786CF47B316C}" srcOrd="0" destOrd="0" presId="urn:microsoft.com/office/officeart/2005/8/layout/vProcess5"/>
    <dgm:cxn modelId="{1EEC5E53-1263-4C56-9B14-D87EB787033D}" type="presOf" srcId="{B9AE0F85-54B5-40A9-B885-4F4B2F52F7A0}" destId="{5EBE1BCC-0B1C-4705-8CFF-03B5A562F736}" srcOrd="1" destOrd="0" presId="urn:microsoft.com/office/officeart/2005/8/layout/vProcess5"/>
    <dgm:cxn modelId="{AF393D77-4DFE-40B9-BCBD-42086628ADD6}" type="presOf" srcId="{0CBAE3BD-0306-48AF-86DA-01F0160FF63E}" destId="{391D21D7-5867-442A-B026-D49CE81658BB}" srcOrd="1" destOrd="0" presId="urn:microsoft.com/office/officeart/2005/8/layout/vProcess5"/>
    <dgm:cxn modelId="{5B2F9458-5426-4AAB-BF77-4DD7CEE8180A}" type="presOf" srcId="{91754938-3987-4658-8DBB-86D435ABDF63}" destId="{4C4CBF26-225F-441D-BFEF-EDC79055B1BA}" srcOrd="1" destOrd="0" presId="urn:microsoft.com/office/officeart/2005/8/layout/vProcess5"/>
    <dgm:cxn modelId="{A571D580-C2F0-40F9-873F-EBEA1D91CA95}" type="presOf" srcId="{643C28E6-1F0D-468D-94C7-CC1DC8A286FF}" destId="{BC142619-B7E1-4295-8CA5-37093D96954F}" srcOrd="1" destOrd="0" presId="urn:microsoft.com/office/officeart/2005/8/layout/vProcess5"/>
    <dgm:cxn modelId="{6113A791-1BF7-45D0-A4F5-948021D3E4B7}" type="presOf" srcId="{0CBAE3BD-0306-48AF-86DA-01F0160FF63E}" destId="{CBEF7684-47C9-4626-85AA-74E862F7DA0C}" srcOrd="0" destOrd="0" presId="urn:microsoft.com/office/officeart/2005/8/layout/vProcess5"/>
    <dgm:cxn modelId="{0C4E6A95-5B38-4E82-B05B-72D7723863D6}" srcId="{26BA1D1D-EA0A-4B7E-A86C-A18924A6C464}" destId="{643C28E6-1F0D-468D-94C7-CC1DC8A286FF}" srcOrd="2" destOrd="0" parTransId="{03270487-3B1D-4977-8E11-D4D4DA8F3534}" sibTransId="{B174D427-A238-4062-85B1-2057FABCA771}"/>
    <dgm:cxn modelId="{A2F074A6-736F-4E03-8B24-7CFEC9856E94}" type="presOf" srcId="{B174D427-A238-4062-85B1-2057FABCA771}" destId="{AC6D4DCF-CC83-4E05-A3F8-417DE7F07CB7}" srcOrd="0" destOrd="0" presId="urn:microsoft.com/office/officeart/2005/8/layout/vProcess5"/>
    <dgm:cxn modelId="{C288AEA8-9D87-4246-B899-D35FCDAA7D5D}" type="presOf" srcId="{B9AE0F85-54B5-40A9-B885-4F4B2F52F7A0}" destId="{7480DF4D-65DE-40F8-AE20-9BC78BB6CAD3}" srcOrd="0" destOrd="0" presId="urn:microsoft.com/office/officeart/2005/8/layout/vProcess5"/>
    <dgm:cxn modelId="{8D8437B3-0AFC-4B3A-BF2C-F103B7A25304}" srcId="{26BA1D1D-EA0A-4B7E-A86C-A18924A6C464}" destId="{876284A7-5252-4A5C-9970-A1D0863F144C}" srcOrd="0" destOrd="0" parTransId="{2172A5D7-87FF-4F19-907F-424BA6636CFF}" sibTransId="{F51112D3-499D-4FB0-B605-A2A48D4E6797}"/>
    <dgm:cxn modelId="{791EBDB3-C283-4258-8004-32F7E32CF309}" srcId="{26BA1D1D-EA0A-4B7E-A86C-A18924A6C464}" destId="{B9AE0F85-54B5-40A9-B885-4F4B2F52F7A0}" srcOrd="1" destOrd="0" parTransId="{63262680-49C7-4B18-B262-F05FD92BD2E0}" sibTransId="{5AD1F2E6-F1B2-457D-8E18-E53DD6FBE68E}"/>
    <dgm:cxn modelId="{E1AE7FC2-EAEB-48DD-817A-F006843EC528}" type="presOf" srcId="{876284A7-5252-4A5C-9970-A1D0863F144C}" destId="{5BD63E64-09A8-4081-9B52-C1CA186CB164}" srcOrd="0" destOrd="0" presId="urn:microsoft.com/office/officeart/2005/8/layout/vProcess5"/>
    <dgm:cxn modelId="{F4C41DDC-8385-4FDF-8836-C3B12BAA8CA4}" type="presOf" srcId="{F51112D3-499D-4FB0-B605-A2A48D4E6797}" destId="{8A49E8AF-E058-461A-99D5-54A0677482EB}" srcOrd="0" destOrd="0" presId="urn:microsoft.com/office/officeart/2005/8/layout/vProcess5"/>
    <dgm:cxn modelId="{EA701CF4-5298-4E65-99B3-E5BE79274AFC}" type="presOf" srcId="{2D5F074B-FCFD-4B5C-BE6D-D73C29DB1D05}" destId="{E2058F42-54DE-49AF-869A-2A9DDAE4F66D}" srcOrd="0" destOrd="0" presId="urn:microsoft.com/office/officeart/2005/8/layout/vProcess5"/>
    <dgm:cxn modelId="{C2AB4AF5-9AB2-482C-B743-A7644A615BDD}" type="presOf" srcId="{26BA1D1D-EA0A-4B7E-A86C-A18924A6C464}" destId="{AF5584BB-63DE-40D5-9EE8-1FC962B905C0}" srcOrd="0" destOrd="0" presId="urn:microsoft.com/office/officeart/2005/8/layout/vProcess5"/>
    <dgm:cxn modelId="{F593D48B-F93F-4129-8379-005E44439C68}" type="presParOf" srcId="{AF5584BB-63DE-40D5-9EE8-1FC962B905C0}" destId="{0C7A3535-106C-4909-970D-1B722211D5F5}" srcOrd="0" destOrd="0" presId="urn:microsoft.com/office/officeart/2005/8/layout/vProcess5"/>
    <dgm:cxn modelId="{8332C7AE-7CDB-4B8F-B16D-64B41AD7C243}" type="presParOf" srcId="{AF5584BB-63DE-40D5-9EE8-1FC962B905C0}" destId="{5BD63E64-09A8-4081-9B52-C1CA186CB164}" srcOrd="1" destOrd="0" presId="urn:microsoft.com/office/officeart/2005/8/layout/vProcess5"/>
    <dgm:cxn modelId="{D6B8579B-A903-4C29-B3F6-875251900617}" type="presParOf" srcId="{AF5584BB-63DE-40D5-9EE8-1FC962B905C0}" destId="{7480DF4D-65DE-40F8-AE20-9BC78BB6CAD3}" srcOrd="2" destOrd="0" presId="urn:microsoft.com/office/officeart/2005/8/layout/vProcess5"/>
    <dgm:cxn modelId="{06E225AB-7131-4906-B224-24491EA9F4FD}" type="presParOf" srcId="{AF5584BB-63DE-40D5-9EE8-1FC962B905C0}" destId="{CECD0172-BAD2-45ED-BB57-FF78BF5967AC}" srcOrd="3" destOrd="0" presId="urn:microsoft.com/office/officeart/2005/8/layout/vProcess5"/>
    <dgm:cxn modelId="{64028057-1743-43C6-A7D5-D488BC433ADB}" type="presParOf" srcId="{AF5584BB-63DE-40D5-9EE8-1FC962B905C0}" destId="{CBEF7684-47C9-4626-85AA-74E862F7DA0C}" srcOrd="4" destOrd="0" presId="urn:microsoft.com/office/officeart/2005/8/layout/vProcess5"/>
    <dgm:cxn modelId="{7275C7E9-8C52-4A8E-870A-7ADB2E13CBB3}" type="presParOf" srcId="{AF5584BB-63DE-40D5-9EE8-1FC962B905C0}" destId="{AEEC65A5-9E2B-4D3F-A339-786CF47B316C}" srcOrd="5" destOrd="0" presId="urn:microsoft.com/office/officeart/2005/8/layout/vProcess5"/>
    <dgm:cxn modelId="{8D20EEBC-A060-4690-9C0D-BD4496E307B3}" type="presParOf" srcId="{AF5584BB-63DE-40D5-9EE8-1FC962B905C0}" destId="{8A49E8AF-E058-461A-99D5-54A0677482EB}" srcOrd="6" destOrd="0" presId="urn:microsoft.com/office/officeart/2005/8/layout/vProcess5"/>
    <dgm:cxn modelId="{78E833F5-1693-47CB-AC45-5B14540DAB4C}" type="presParOf" srcId="{AF5584BB-63DE-40D5-9EE8-1FC962B905C0}" destId="{6F0C3B61-D630-4C56-BDF4-F9A97C4FE811}" srcOrd="7" destOrd="0" presId="urn:microsoft.com/office/officeart/2005/8/layout/vProcess5"/>
    <dgm:cxn modelId="{9464C533-C377-4180-8E7B-7967C28A7107}" type="presParOf" srcId="{AF5584BB-63DE-40D5-9EE8-1FC962B905C0}" destId="{AC6D4DCF-CC83-4E05-A3F8-417DE7F07CB7}" srcOrd="8" destOrd="0" presId="urn:microsoft.com/office/officeart/2005/8/layout/vProcess5"/>
    <dgm:cxn modelId="{CD49DCDF-ADDB-4BE7-B867-1648A2648214}" type="presParOf" srcId="{AF5584BB-63DE-40D5-9EE8-1FC962B905C0}" destId="{E2058F42-54DE-49AF-869A-2A9DDAE4F66D}" srcOrd="9" destOrd="0" presId="urn:microsoft.com/office/officeart/2005/8/layout/vProcess5"/>
    <dgm:cxn modelId="{9868424F-1163-4365-80FC-8C3EC9BD60A5}" type="presParOf" srcId="{AF5584BB-63DE-40D5-9EE8-1FC962B905C0}" destId="{59AEB7DB-89E1-4150-B06F-FD66764C6C28}" srcOrd="10" destOrd="0" presId="urn:microsoft.com/office/officeart/2005/8/layout/vProcess5"/>
    <dgm:cxn modelId="{47B8E510-CC8F-4121-B0D8-08970925D46A}" type="presParOf" srcId="{AF5584BB-63DE-40D5-9EE8-1FC962B905C0}" destId="{5EBE1BCC-0B1C-4705-8CFF-03B5A562F736}" srcOrd="11" destOrd="0" presId="urn:microsoft.com/office/officeart/2005/8/layout/vProcess5"/>
    <dgm:cxn modelId="{B14DED82-E692-41F4-ADC5-66C849CF0FC7}" type="presParOf" srcId="{AF5584BB-63DE-40D5-9EE8-1FC962B905C0}" destId="{BC142619-B7E1-4295-8CA5-37093D96954F}" srcOrd="12" destOrd="0" presId="urn:microsoft.com/office/officeart/2005/8/layout/vProcess5"/>
    <dgm:cxn modelId="{509903AB-2B98-4411-BA03-6DD82B243D24}" type="presParOf" srcId="{AF5584BB-63DE-40D5-9EE8-1FC962B905C0}" destId="{391D21D7-5867-442A-B026-D49CE81658BB}" srcOrd="13" destOrd="0" presId="urn:microsoft.com/office/officeart/2005/8/layout/vProcess5"/>
    <dgm:cxn modelId="{18989CDB-220F-4C86-8E7A-E1F284053E0B}" type="presParOf" srcId="{AF5584BB-63DE-40D5-9EE8-1FC962B905C0}" destId="{4C4CBF26-225F-441D-BFEF-EDC79055B1BA}"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0BD04D-13D5-4355-83A6-9648EDFAC105}" type="doc">
      <dgm:prSet loTypeId="urn:diagrams.loki3.com/BracketList" loCatId="list" qsTypeId="urn:microsoft.com/office/officeart/2005/8/quickstyle/simple1" qsCatId="simple" csTypeId="urn:microsoft.com/office/officeart/2005/8/colors/accent3_2" csCatId="accent3" phldr="1"/>
      <dgm:spPr/>
      <dgm:t>
        <a:bodyPr/>
        <a:lstStyle/>
        <a:p>
          <a:endParaRPr lang="en-GB"/>
        </a:p>
      </dgm:t>
    </dgm:pt>
    <dgm:pt modelId="{8D649969-7B29-461A-80B2-3D2B70D95081}">
      <dgm:prSet phldrT="[Text]" custT="1"/>
      <dgm:spPr/>
      <dgm:t>
        <a:bodyPr/>
        <a:lstStyle/>
        <a:p>
          <a:r>
            <a:rPr lang="en-GB" sz="1400" dirty="0">
              <a:latin typeface="Arial" panose="020B0604020202020204" pitchFamily="34" charset="0"/>
              <a:cs typeface="Arial" panose="020B0604020202020204" pitchFamily="34" charset="0"/>
            </a:rPr>
            <a:t>1</a:t>
          </a:r>
          <a:r>
            <a:rPr lang="en-GB" sz="1400" baseline="30000" dirty="0">
              <a:latin typeface="Arial" panose="020B0604020202020204" pitchFamily="34" charset="0"/>
              <a:cs typeface="Arial" panose="020B0604020202020204" pitchFamily="34" charset="0"/>
            </a:rPr>
            <a:t>st </a:t>
          </a:r>
          <a:r>
            <a:rPr lang="en-GB" sz="1400" dirty="0">
              <a:latin typeface="Arial" panose="020B0604020202020204" pitchFamily="34" charset="0"/>
              <a:cs typeface="Arial" panose="020B0604020202020204" pitchFamily="34" charset="0"/>
            </a:rPr>
            <a:t>paragraph of the body </a:t>
          </a:r>
        </a:p>
      </dgm:t>
    </dgm:pt>
    <dgm:pt modelId="{E88C1B5E-E72A-42F5-B582-37BA49B487D8}" type="parTrans" cxnId="{156EB96C-B1B0-4F1C-B84B-522BAA2A9BA9}">
      <dgm:prSet/>
      <dgm:spPr/>
      <dgm:t>
        <a:bodyPr/>
        <a:lstStyle/>
        <a:p>
          <a:endParaRPr lang="en-GB"/>
        </a:p>
      </dgm:t>
    </dgm:pt>
    <dgm:pt modelId="{55804D4B-ECEB-4B36-B35F-502C890F955F}" type="sibTrans" cxnId="{156EB96C-B1B0-4F1C-B84B-522BAA2A9BA9}">
      <dgm:prSet/>
      <dgm:spPr/>
      <dgm:t>
        <a:bodyPr/>
        <a:lstStyle/>
        <a:p>
          <a:endParaRPr lang="en-GB"/>
        </a:p>
      </dgm:t>
    </dgm:pt>
    <dgm:pt modelId="{11E79D11-5CCE-44BB-AAAD-DA37CCF870B7}">
      <dgm:prSet phldrT="[Text]" custT="1"/>
      <dgm:spPr/>
      <dgm:t>
        <a:bodyPr/>
        <a:lstStyle/>
        <a:p>
          <a:r>
            <a:rPr lang="en-GB" sz="1800" dirty="0">
              <a:latin typeface="Arial" panose="020B0604020202020204" pitchFamily="34" charset="0"/>
              <a:cs typeface="Arial" panose="020B0604020202020204" pitchFamily="34" charset="0"/>
            </a:rPr>
            <a:t>Summary of the other side’s argument </a:t>
          </a:r>
        </a:p>
      </dgm:t>
    </dgm:pt>
    <dgm:pt modelId="{AC0375FC-48D0-40AF-A664-AD77B323932B}" type="parTrans" cxnId="{FA694FA8-E444-415E-9155-1CC70AD6CC91}">
      <dgm:prSet/>
      <dgm:spPr/>
      <dgm:t>
        <a:bodyPr/>
        <a:lstStyle/>
        <a:p>
          <a:endParaRPr lang="en-GB"/>
        </a:p>
      </dgm:t>
    </dgm:pt>
    <dgm:pt modelId="{8A18E112-E302-4BE7-910E-03A35E290D10}" type="sibTrans" cxnId="{FA694FA8-E444-415E-9155-1CC70AD6CC91}">
      <dgm:prSet/>
      <dgm:spPr/>
      <dgm:t>
        <a:bodyPr/>
        <a:lstStyle/>
        <a:p>
          <a:endParaRPr lang="en-GB"/>
        </a:p>
      </dgm:t>
    </dgm:pt>
    <dgm:pt modelId="{5F5EAE70-2A93-4218-B211-5FFED31E2C80}">
      <dgm:prSet phldrT="[Text]" custT="1"/>
      <dgm:spPr/>
      <dgm:t>
        <a:bodyPr/>
        <a:lstStyle/>
        <a:p>
          <a:r>
            <a:rPr lang="en-GB" sz="1400" dirty="0">
              <a:latin typeface="Arial" panose="020B0604020202020204" pitchFamily="34" charset="0"/>
              <a:cs typeface="Arial" panose="020B0604020202020204" pitchFamily="34" charset="0"/>
            </a:rPr>
            <a:t>2</a:t>
          </a:r>
          <a:r>
            <a:rPr lang="en-GB" sz="1400" baseline="30000" dirty="0">
              <a:latin typeface="Arial" panose="020B0604020202020204" pitchFamily="34" charset="0"/>
              <a:cs typeface="Arial" panose="020B0604020202020204" pitchFamily="34" charset="0"/>
            </a:rPr>
            <a:t>nd</a:t>
          </a:r>
          <a:r>
            <a:rPr lang="en-GB" sz="1400" dirty="0">
              <a:latin typeface="Arial" panose="020B0604020202020204" pitchFamily="34" charset="0"/>
              <a:cs typeface="Arial" panose="020B0604020202020204" pitchFamily="34" charset="0"/>
            </a:rPr>
            <a:t> paragraph of the body</a:t>
          </a:r>
        </a:p>
      </dgm:t>
    </dgm:pt>
    <dgm:pt modelId="{D997FC4D-6E04-44B7-ACFC-8B0A0DB637A7}" type="parTrans" cxnId="{7F02EC9B-0BDC-4295-965B-48BB1E7D36D7}">
      <dgm:prSet/>
      <dgm:spPr/>
      <dgm:t>
        <a:bodyPr/>
        <a:lstStyle/>
        <a:p>
          <a:endParaRPr lang="en-GB"/>
        </a:p>
      </dgm:t>
    </dgm:pt>
    <dgm:pt modelId="{138C43DA-6D3A-43AB-BFA9-55832F4C89AA}" type="sibTrans" cxnId="{7F02EC9B-0BDC-4295-965B-48BB1E7D36D7}">
      <dgm:prSet/>
      <dgm:spPr/>
      <dgm:t>
        <a:bodyPr/>
        <a:lstStyle/>
        <a:p>
          <a:endParaRPr lang="en-GB"/>
        </a:p>
      </dgm:t>
    </dgm:pt>
    <dgm:pt modelId="{6BC36CAC-400D-4A5B-BD59-0965B8675566}">
      <dgm:prSet phldrT="[Text]" custT="1"/>
      <dgm:spPr/>
      <dgm:t>
        <a:bodyPr/>
        <a:lstStyle/>
        <a:p>
          <a:r>
            <a:rPr lang="en-GB" sz="1800" dirty="0">
              <a:latin typeface="Arial" panose="020B0604020202020204" pitchFamily="34" charset="0"/>
              <a:cs typeface="Arial" panose="020B0604020202020204" pitchFamily="34" charset="0"/>
            </a:rPr>
            <a:t>Explain your argument </a:t>
          </a:r>
        </a:p>
      </dgm:t>
    </dgm:pt>
    <dgm:pt modelId="{46B0502C-08E2-4234-8E1C-32678A577900}" type="parTrans" cxnId="{8DCF3140-F504-49D4-8EEF-8F92C1E9C850}">
      <dgm:prSet/>
      <dgm:spPr/>
      <dgm:t>
        <a:bodyPr/>
        <a:lstStyle/>
        <a:p>
          <a:endParaRPr lang="en-GB"/>
        </a:p>
      </dgm:t>
    </dgm:pt>
    <dgm:pt modelId="{550A3F1E-A20A-4E84-A59B-D97AEB5A12C0}" type="sibTrans" cxnId="{8DCF3140-F504-49D4-8EEF-8F92C1E9C850}">
      <dgm:prSet/>
      <dgm:spPr/>
      <dgm:t>
        <a:bodyPr/>
        <a:lstStyle/>
        <a:p>
          <a:endParaRPr lang="en-GB"/>
        </a:p>
      </dgm:t>
    </dgm:pt>
    <dgm:pt modelId="{87108576-112F-41BA-B908-FDB902F995AD}">
      <dgm:prSet phldrT="[Text]" custT="1"/>
      <dgm:spPr/>
      <dgm:t>
        <a:bodyPr/>
        <a:lstStyle/>
        <a:p>
          <a:r>
            <a:rPr lang="en-GB" sz="1800" dirty="0">
              <a:latin typeface="Arial" panose="020B0604020202020204" pitchFamily="34" charset="0"/>
              <a:cs typeface="Arial" panose="020B0604020202020204" pitchFamily="34" charset="0"/>
            </a:rPr>
            <a:t>Rebuttal (point out problems with the other side’s reasons to prove that they are not good) </a:t>
          </a:r>
        </a:p>
      </dgm:t>
    </dgm:pt>
    <dgm:pt modelId="{B2BDDD6B-3504-4955-8C79-2D203F9F098E}" type="parTrans" cxnId="{DF07D3CE-EA5A-4BF6-9D63-F32480625F68}">
      <dgm:prSet/>
      <dgm:spPr/>
      <dgm:t>
        <a:bodyPr/>
        <a:lstStyle/>
        <a:p>
          <a:endParaRPr lang="en-GB"/>
        </a:p>
      </dgm:t>
    </dgm:pt>
    <dgm:pt modelId="{2F6D2FF7-0BAE-45AE-BE5B-47944941EA79}" type="sibTrans" cxnId="{DF07D3CE-EA5A-4BF6-9D63-F32480625F68}">
      <dgm:prSet/>
      <dgm:spPr/>
      <dgm:t>
        <a:bodyPr/>
        <a:lstStyle/>
        <a:p>
          <a:endParaRPr lang="en-GB"/>
        </a:p>
      </dgm:t>
    </dgm:pt>
    <dgm:pt modelId="{8DEC9B54-78A9-4A08-A9DC-9CA2CF72C4DD}">
      <dgm:prSet phldrT="[Text]" custT="1"/>
      <dgm:spPr/>
      <dgm:t>
        <a:bodyPr/>
        <a:lstStyle/>
        <a:p>
          <a:r>
            <a:rPr lang="en-GB" sz="1800" dirty="0">
              <a:latin typeface="Arial" panose="020B0604020202020204" pitchFamily="34" charset="0"/>
              <a:cs typeface="Arial" panose="020B0604020202020204" pitchFamily="34" charset="0"/>
            </a:rPr>
            <a:t>Support your point of view </a:t>
          </a:r>
          <a:endParaRPr lang="en-GB" sz="2500" dirty="0">
            <a:latin typeface="Arial" panose="020B0604020202020204" pitchFamily="34" charset="0"/>
            <a:cs typeface="Arial" panose="020B0604020202020204" pitchFamily="34" charset="0"/>
          </a:endParaRPr>
        </a:p>
      </dgm:t>
    </dgm:pt>
    <dgm:pt modelId="{526AC3B0-53D1-41A2-8C63-6D66E4692239}" type="parTrans" cxnId="{F670B3BB-2E92-4349-8A31-357186B4064B}">
      <dgm:prSet/>
      <dgm:spPr/>
      <dgm:t>
        <a:bodyPr/>
        <a:lstStyle/>
        <a:p>
          <a:endParaRPr lang="en-GB"/>
        </a:p>
      </dgm:t>
    </dgm:pt>
    <dgm:pt modelId="{EDDADE53-B4D1-4358-879A-E30336EE2F86}" type="sibTrans" cxnId="{F670B3BB-2E92-4349-8A31-357186B4064B}">
      <dgm:prSet/>
      <dgm:spPr/>
      <dgm:t>
        <a:bodyPr/>
        <a:lstStyle/>
        <a:p>
          <a:endParaRPr lang="en-GB"/>
        </a:p>
      </dgm:t>
    </dgm:pt>
    <dgm:pt modelId="{9DFFCE5E-A383-4B07-B101-F18136485C4E}" type="pres">
      <dgm:prSet presAssocID="{4E0BD04D-13D5-4355-83A6-9648EDFAC105}" presName="Name0" presStyleCnt="0">
        <dgm:presLayoutVars>
          <dgm:dir/>
          <dgm:animLvl val="lvl"/>
          <dgm:resizeHandles val="exact"/>
        </dgm:presLayoutVars>
      </dgm:prSet>
      <dgm:spPr/>
    </dgm:pt>
    <dgm:pt modelId="{58E9D646-0766-4A3A-9B73-25E362B819D2}" type="pres">
      <dgm:prSet presAssocID="{8D649969-7B29-461A-80B2-3D2B70D95081}" presName="linNode" presStyleCnt="0"/>
      <dgm:spPr/>
    </dgm:pt>
    <dgm:pt modelId="{A5B09BAC-C082-4CAE-8CAB-566C67344C63}" type="pres">
      <dgm:prSet presAssocID="{8D649969-7B29-461A-80B2-3D2B70D95081}" presName="parTx" presStyleLbl="revTx" presStyleIdx="0" presStyleCnt="2">
        <dgm:presLayoutVars>
          <dgm:chMax val="1"/>
          <dgm:bulletEnabled val="1"/>
        </dgm:presLayoutVars>
      </dgm:prSet>
      <dgm:spPr/>
    </dgm:pt>
    <dgm:pt modelId="{57B3E282-3688-4FAD-92BF-E7F60899DB24}" type="pres">
      <dgm:prSet presAssocID="{8D649969-7B29-461A-80B2-3D2B70D95081}" presName="bracket" presStyleLbl="parChTrans1D1" presStyleIdx="0" presStyleCnt="2"/>
      <dgm:spPr/>
    </dgm:pt>
    <dgm:pt modelId="{E66219E7-3628-40C4-B1A5-E1DF6896D120}" type="pres">
      <dgm:prSet presAssocID="{8D649969-7B29-461A-80B2-3D2B70D95081}" presName="spH" presStyleCnt="0"/>
      <dgm:spPr/>
    </dgm:pt>
    <dgm:pt modelId="{DC1133C8-4611-4624-9608-22AFEE70D8A8}" type="pres">
      <dgm:prSet presAssocID="{8D649969-7B29-461A-80B2-3D2B70D95081}" presName="desTx" presStyleLbl="node1" presStyleIdx="0" presStyleCnt="2">
        <dgm:presLayoutVars>
          <dgm:bulletEnabled val="1"/>
        </dgm:presLayoutVars>
      </dgm:prSet>
      <dgm:spPr/>
    </dgm:pt>
    <dgm:pt modelId="{27CE7EE0-5FBB-44BF-A1A0-D860EB192C89}" type="pres">
      <dgm:prSet presAssocID="{55804D4B-ECEB-4B36-B35F-502C890F955F}" presName="spV" presStyleCnt="0"/>
      <dgm:spPr/>
    </dgm:pt>
    <dgm:pt modelId="{2F2C999A-62C4-4C75-A2AD-084B20DD7999}" type="pres">
      <dgm:prSet presAssocID="{5F5EAE70-2A93-4218-B211-5FFED31E2C80}" presName="linNode" presStyleCnt="0"/>
      <dgm:spPr/>
    </dgm:pt>
    <dgm:pt modelId="{A312ABB2-7D4E-4849-BFB3-A54D2AFA2479}" type="pres">
      <dgm:prSet presAssocID="{5F5EAE70-2A93-4218-B211-5FFED31E2C80}" presName="parTx" presStyleLbl="revTx" presStyleIdx="1" presStyleCnt="2">
        <dgm:presLayoutVars>
          <dgm:chMax val="1"/>
          <dgm:bulletEnabled val="1"/>
        </dgm:presLayoutVars>
      </dgm:prSet>
      <dgm:spPr/>
    </dgm:pt>
    <dgm:pt modelId="{5DBCEC11-01C7-4B4D-ABFE-F8524C926C98}" type="pres">
      <dgm:prSet presAssocID="{5F5EAE70-2A93-4218-B211-5FFED31E2C80}" presName="bracket" presStyleLbl="parChTrans1D1" presStyleIdx="1" presStyleCnt="2"/>
      <dgm:spPr/>
    </dgm:pt>
    <dgm:pt modelId="{595CD9DA-4BD9-4410-A320-64AA0790F112}" type="pres">
      <dgm:prSet presAssocID="{5F5EAE70-2A93-4218-B211-5FFED31E2C80}" presName="spH" presStyleCnt="0"/>
      <dgm:spPr/>
    </dgm:pt>
    <dgm:pt modelId="{4D857462-DCA2-45A6-A135-D8D7C65E3333}" type="pres">
      <dgm:prSet presAssocID="{5F5EAE70-2A93-4218-B211-5FFED31E2C80}" presName="desTx" presStyleLbl="node1" presStyleIdx="1" presStyleCnt="2">
        <dgm:presLayoutVars>
          <dgm:bulletEnabled val="1"/>
        </dgm:presLayoutVars>
      </dgm:prSet>
      <dgm:spPr/>
    </dgm:pt>
  </dgm:ptLst>
  <dgm:cxnLst>
    <dgm:cxn modelId="{F92AC62F-5C37-439E-A8FF-982B10394FD5}" type="presOf" srcId="{5F5EAE70-2A93-4218-B211-5FFED31E2C80}" destId="{A312ABB2-7D4E-4849-BFB3-A54D2AFA2479}" srcOrd="0" destOrd="0" presId="urn:diagrams.loki3.com/BracketList"/>
    <dgm:cxn modelId="{85D58331-C8A1-4A51-97C0-10D721EC0409}" type="presOf" srcId="{6BC36CAC-400D-4A5B-BD59-0965B8675566}" destId="{4D857462-DCA2-45A6-A135-D8D7C65E3333}" srcOrd="0" destOrd="0" presId="urn:diagrams.loki3.com/BracketList"/>
    <dgm:cxn modelId="{8DCF3140-F504-49D4-8EEF-8F92C1E9C850}" srcId="{5F5EAE70-2A93-4218-B211-5FFED31E2C80}" destId="{6BC36CAC-400D-4A5B-BD59-0965B8675566}" srcOrd="0" destOrd="0" parTransId="{46B0502C-08E2-4234-8E1C-32678A577900}" sibTransId="{550A3F1E-A20A-4E84-A59B-D97AEB5A12C0}"/>
    <dgm:cxn modelId="{6B238B5D-32D9-4DB7-BF01-40E13AC223F7}" type="presOf" srcId="{11E79D11-5CCE-44BB-AAAD-DA37CCF870B7}" destId="{DC1133C8-4611-4624-9608-22AFEE70D8A8}" srcOrd="0" destOrd="0" presId="urn:diagrams.loki3.com/BracketList"/>
    <dgm:cxn modelId="{C0329049-EDE5-43FB-B6A9-2053E5D63B4B}" type="presOf" srcId="{8DEC9B54-78A9-4A08-A9DC-9CA2CF72C4DD}" destId="{4D857462-DCA2-45A6-A135-D8D7C65E3333}" srcOrd="0" destOrd="1" presId="urn:diagrams.loki3.com/BracketList"/>
    <dgm:cxn modelId="{156EB96C-B1B0-4F1C-B84B-522BAA2A9BA9}" srcId="{4E0BD04D-13D5-4355-83A6-9648EDFAC105}" destId="{8D649969-7B29-461A-80B2-3D2B70D95081}" srcOrd="0" destOrd="0" parTransId="{E88C1B5E-E72A-42F5-B582-37BA49B487D8}" sibTransId="{55804D4B-ECEB-4B36-B35F-502C890F955F}"/>
    <dgm:cxn modelId="{1E37EC90-3CA2-404F-BE61-E75F91FB8028}" type="presOf" srcId="{87108576-112F-41BA-B908-FDB902F995AD}" destId="{DC1133C8-4611-4624-9608-22AFEE70D8A8}" srcOrd="0" destOrd="1" presId="urn:diagrams.loki3.com/BracketList"/>
    <dgm:cxn modelId="{7F02EC9B-0BDC-4295-965B-48BB1E7D36D7}" srcId="{4E0BD04D-13D5-4355-83A6-9648EDFAC105}" destId="{5F5EAE70-2A93-4218-B211-5FFED31E2C80}" srcOrd="1" destOrd="0" parTransId="{D997FC4D-6E04-44B7-ACFC-8B0A0DB637A7}" sibTransId="{138C43DA-6D3A-43AB-BFA9-55832F4C89AA}"/>
    <dgm:cxn modelId="{FA694FA8-E444-415E-9155-1CC70AD6CC91}" srcId="{8D649969-7B29-461A-80B2-3D2B70D95081}" destId="{11E79D11-5CCE-44BB-AAAD-DA37CCF870B7}" srcOrd="0" destOrd="0" parTransId="{AC0375FC-48D0-40AF-A664-AD77B323932B}" sibTransId="{8A18E112-E302-4BE7-910E-03A35E290D10}"/>
    <dgm:cxn modelId="{C8A84EB5-98BE-4C6E-A27D-E48A2E490E8C}" type="presOf" srcId="{4E0BD04D-13D5-4355-83A6-9648EDFAC105}" destId="{9DFFCE5E-A383-4B07-B101-F18136485C4E}" srcOrd="0" destOrd="0" presId="urn:diagrams.loki3.com/BracketList"/>
    <dgm:cxn modelId="{F670B3BB-2E92-4349-8A31-357186B4064B}" srcId="{5F5EAE70-2A93-4218-B211-5FFED31E2C80}" destId="{8DEC9B54-78A9-4A08-A9DC-9CA2CF72C4DD}" srcOrd="1" destOrd="0" parTransId="{526AC3B0-53D1-41A2-8C63-6D66E4692239}" sibTransId="{EDDADE53-B4D1-4358-879A-E30336EE2F86}"/>
    <dgm:cxn modelId="{6E8363BC-81D1-4F26-84DF-1EACEAC36A73}" type="presOf" srcId="{8D649969-7B29-461A-80B2-3D2B70D95081}" destId="{A5B09BAC-C082-4CAE-8CAB-566C67344C63}" srcOrd="0" destOrd="0" presId="urn:diagrams.loki3.com/BracketList"/>
    <dgm:cxn modelId="{DF07D3CE-EA5A-4BF6-9D63-F32480625F68}" srcId="{8D649969-7B29-461A-80B2-3D2B70D95081}" destId="{87108576-112F-41BA-B908-FDB902F995AD}" srcOrd="1" destOrd="0" parTransId="{B2BDDD6B-3504-4955-8C79-2D203F9F098E}" sibTransId="{2F6D2FF7-0BAE-45AE-BE5B-47944941EA79}"/>
    <dgm:cxn modelId="{F1738421-A404-4EC7-B49C-F143A2B13396}" type="presParOf" srcId="{9DFFCE5E-A383-4B07-B101-F18136485C4E}" destId="{58E9D646-0766-4A3A-9B73-25E362B819D2}" srcOrd="0" destOrd="0" presId="urn:diagrams.loki3.com/BracketList"/>
    <dgm:cxn modelId="{6EBB3661-7EEB-4DC7-88E5-6F4D983FB5B0}" type="presParOf" srcId="{58E9D646-0766-4A3A-9B73-25E362B819D2}" destId="{A5B09BAC-C082-4CAE-8CAB-566C67344C63}" srcOrd="0" destOrd="0" presId="urn:diagrams.loki3.com/BracketList"/>
    <dgm:cxn modelId="{54B3390B-0C8F-444D-AB14-DB7781A4570B}" type="presParOf" srcId="{58E9D646-0766-4A3A-9B73-25E362B819D2}" destId="{57B3E282-3688-4FAD-92BF-E7F60899DB24}" srcOrd="1" destOrd="0" presId="urn:diagrams.loki3.com/BracketList"/>
    <dgm:cxn modelId="{B7F6F670-E33F-4A47-8E62-66458CE2B199}" type="presParOf" srcId="{58E9D646-0766-4A3A-9B73-25E362B819D2}" destId="{E66219E7-3628-40C4-B1A5-E1DF6896D120}" srcOrd="2" destOrd="0" presId="urn:diagrams.loki3.com/BracketList"/>
    <dgm:cxn modelId="{C495ACD5-3B15-40C9-B87F-49DEA3F252C3}" type="presParOf" srcId="{58E9D646-0766-4A3A-9B73-25E362B819D2}" destId="{DC1133C8-4611-4624-9608-22AFEE70D8A8}" srcOrd="3" destOrd="0" presId="urn:diagrams.loki3.com/BracketList"/>
    <dgm:cxn modelId="{B9441B8A-9E3B-4484-93D1-D60E24EF3418}" type="presParOf" srcId="{9DFFCE5E-A383-4B07-B101-F18136485C4E}" destId="{27CE7EE0-5FBB-44BF-A1A0-D860EB192C89}" srcOrd="1" destOrd="0" presId="urn:diagrams.loki3.com/BracketList"/>
    <dgm:cxn modelId="{E0673DBD-3DCA-42BE-BFC5-CC9371D8D5F1}" type="presParOf" srcId="{9DFFCE5E-A383-4B07-B101-F18136485C4E}" destId="{2F2C999A-62C4-4C75-A2AD-084B20DD7999}" srcOrd="2" destOrd="0" presId="urn:diagrams.loki3.com/BracketList"/>
    <dgm:cxn modelId="{ADECA0BB-6E68-4853-A9F3-56B90F302B98}" type="presParOf" srcId="{2F2C999A-62C4-4C75-A2AD-084B20DD7999}" destId="{A312ABB2-7D4E-4849-BFB3-A54D2AFA2479}" srcOrd="0" destOrd="0" presId="urn:diagrams.loki3.com/BracketList"/>
    <dgm:cxn modelId="{D6DB4DDF-7052-4BC7-8368-CCAC225A8533}" type="presParOf" srcId="{2F2C999A-62C4-4C75-A2AD-084B20DD7999}" destId="{5DBCEC11-01C7-4B4D-ABFE-F8524C926C98}" srcOrd="1" destOrd="0" presId="urn:diagrams.loki3.com/BracketList"/>
    <dgm:cxn modelId="{38D87E33-CDC1-4DDA-987A-57C0555D0E46}" type="presParOf" srcId="{2F2C999A-62C4-4C75-A2AD-084B20DD7999}" destId="{595CD9DA-4BD9-4410-A320-64AA0790F112}" srcOrd="2" destOrd="0" presId="urn:diagrams.loki3.com/BracketList"/>
    <dgm:cxn modelId="{6E941C28-7E42-49FA-BA11-D4927E4A00A9}" type="presParOf" srcId="{2F2C999A-62C4-4C75-A2AD-084B20DD7999}" destId="{4D857462-DCA2-45A6-A135-D8D7C65E3333}"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EB48F2-2C70-45FA-B670-AA5AC526D384}"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en-GB"/>
        </a:p>
      </dgm:t>
    </dgm:pt>
    <dgm:pt modelId="{C1BBFCD8-04AC-4891-AB0F-F2597FF4B65A}">
      <dgm:prSet phldrT="[Text]"/>
      <dgm:spPr/>
      <dgm:t>
        <a:bodyPr/>
        <a:lstStyle/>
        <a:p>
          <a:r>
            <a:rPr lang="en-GB" dirty="0">
              <a:latin typeface="Arial" panose="020B0604020202020204" pitchFamily="34" charset="0"/>
              <a:cs typeface="Arial" panose="020B0604020202020204" pitchFamily="34" charset="0"/>
            </a:rPr>
            <a:t>An explanation of the issue </a:t>
          </a:r>
        </a:p>
      </dgm:t>
    </dgm:pt>
    <dgm:pt modelId="{13B882DE-6761-4D2E-AF4C-52B221DA6A83}" type="parTrans" cxnId="{CEA93060-C899-4A5D-AFA1-0D789AB74235}">
      <dgm:prSet/>
      <dgm:spPr/>
      <dgm:t>
        <a:bodyPr/>
        <a:lstStyle/>
        <a:p>
          <a:endParaRPr lang="en-GB"/>
        </a:p>
      </dgm:t>
    </dgm:pt>
    <dgm:pt modelId="{207414CC-7BD9-49E0-9DB4-D303764B62D9}" type="sibTrans" cxnId="{CEA93060-C899-4A5D-AFA1-0D789AB74235}">
      <dgm:prSet/>
      <dgm:spPr/>
      <dgm:t>
        <a:bodyPr/>
        <a:lstStyle/>
        <a:p>
          <a:endParaRPr lang="en-GB"/>
        </a:p>
      </dgm:t>
    </dgm:pt>
    <dgm:pt modelId="{1CBF49B4-B21D-4AD9-BE4C-8B5D4AD3736F}">
      <dgm:prSet phldrT="[Text]"/>
      <dgm:spPr/>
      <dgm:t>
        <a:bodyPr/>
        <a:lstStyle/>
        <a:p>
          <a:r>
            <a:rPr lang="en-GB" dirty="0">
              <a:latin typeface="Arial" panose="020B0604020202020204" pitchFamily="34" charset="0"/>
              <a:cs typeface="Arial" panose="020B0604020202020204" pitchFamily="34" charset="0"/>
            </a:rPr>
            <a:t>A clear thesis statement </a:t>
          </a:r>
        </a:p>
      </dgm:t>
    </dgm:pt>
    <dgm:pt modelId="{7A33CE33-9CC7-4B3C-B487-E7AFACF20F09}" type="parTrans" cxnId="{EAFBD3C0-5E41-48FB-98FD-EC398943C08E}">
      <dgm:prSet/>
      <dgm:spPr/>
      <dgm:t>
        <a:bodyPr/>
        <a:lstStyle/>
        <a:p>
          <a:endParaRPr lang="en-GB"/>
        </a:p>
      </dgm:t>
    </dgm:pt>
    <dgm:pt modelId="{3C09F01A-CCF8-4D7B-8E42-D2AE48CC75FC}" type="sibTrans" cxnId="{EAFBD3C0-5E41-48FB-98FD-EC398943C08E}">
      <dgm:prSet/>
      <dgm:spPr/>
      <dgm:t>
        <a:bodyPr/>
        <a:lstStyle/>
        <a:p>
          <a:endParaRPr lang="en-GB"/>
        </a:p>
      </dgm:t>
    </dgm:pt>
    <dgm:pt modelId="{94B140BB-2E11-4A9B-8193-6FA7EA5AD8A7}">
      <dgm:prSet phldrT="[Text]"/>
      <dgm:spPr/>
      <dgm:t>
        <a:bodyPr/>
        <a:lstStyle/>
        <a:p>
          <a:r>
            <a:rPr lang="en-GB" dirty="0">
              <a:latin typeface="Arial" panose="020B0604020202020204" pitchFamily="34" charset="0"/>
              <a:cs typeface="Arial" panose="020B0604020202020204" pitchFamily="34" charset="0"/>
            </a:rPr>
            <a:t>A summary of the opposing argumentations </a:t>
          </a:r>
        </a:p>
      </dgm:t>
    </dgm:pt>
    <dgm:pt modelId="{81E7DE2C-1BB5-491C-A7F9-B8721708A412}" type="parTrans" cxnId="{739DFE68-23AD-46A4-BA40-F3D4867D617C}">
      <dgm:prSet/>
      <dgm:spPr/>
      <dgm:t>
        <a:bodyPr/>
        <a:lstStyle/>
        <a:p>
          <a:endParaRPr lang="en-GB"/>
        </a:p>
      </dgm:t>
    </dgm:pt>
    <dgm:pt modelId="{DA6AB590-D963-4C83-B83D-A5514B0266F6}" type="sibTrans" cxnId="{739DFE68-23AD-46A4-BA40-F3D4867D617C}">
      <dgm:prSet/>
      <dgm:spPr/>
      <dgm:t>
        <a:bodyPr/>
        <a:lstStyle/>
        <a:p>
          <a:endParaRPr lang="en-GB"/>
        </a:p>
      </dgm:t>
    </dgm:pt>
    <dgm:pt modelId="{67192728-9EF0-4532-ACA9-C5AAA2C9FBC4}">
      <dgm:prSet phldrT="[Text]"/>
      <dgm:spPr/>
      <dgm:t>
        <a:bodyPr/>
        <a:lstStyle/>
        <a:p>
          <a:r>
            <a:rPr lang="en-GB" dirty="0">
              <a:latin typeface="Arial" panose="020B0604020202020204" pitchFamily="34" charset="0"/>
              <a:cs typeface="Arial" panose="020B0604020202020204" pitchFamily="34" charset="0"/>
            </a:rPr>
            <a:t>A reply to the opposite argumentation </a:t>
          </a:r>
        </a:p>
      </dgm:t>
    </dgm:pt>
    <dgm:pt modelId="{2FFC6F89-6F6A-4D56-8164-42E75C692A86}" type="parTrans" cxnId="{9F396711-70A5-45DF-AA92-6F5CC0075989}">
      <dgm:prSet/>
      <dgm:spPr/>
      <dgm:t>
        <a:bodyPr/>
        <a:lstStyle/>
        <a:p>
          <a:endParaRPr lang="en-GB"/>
        </a:p>
      </dgm:t>
    </dgm:pt>
    <dgm:pt modelId="{0FC30B0F-A333-4F96-9505-B2581D3B0BB3}" type="sibTrans" cxnId="{9F396711-70A5-45DF-AA92-6F5CC0075989}">
      <dgm:prSet/>
      <dgm:spPr/>
      <dgm:t>
        <a:bodyPr/>
        <a:lstStyle/>
        <a:p>
          <a:endParaRPr lang="en-GB"/>
        </a:p>
      </dgm:t>
    </dgm:pt>
    <dgm:pt modelId="{A9AE1E18-A3C6-471E-8A5B-3091FFA97871}">
      <dgm:prSet phldrT="[Text]"/>
      <dgm:spPr/>
      <dgm:t>
        <a:bodyPr/>
        <a:lstStyle/>
        <a:p>
          <a:r>
            <a:rPr lang="en-GB" dirty="0">
              <a:latin typeface="Arial" panose="020B0604020202020204" pitchFamily="34" charset="0"/>
              <a:cs typeface="Arial" panose="020B0604020202020204" pitchFamily="34" charset="0"/>
            </a:rPr>
            <a:t>Your own argumentation </a:t>
          </a:r>
        </a:p>
      </dgm:t>
    </dgm:pt>
    <dgm:pt modelId="{1DF42974-9A6E-4DB7-8FAC-35178094A551}" type="parTrans" cxnId="{3BB3EB19-EB02-425B-A5E6-2688A5C1BDA2}">
      <dgm:prSet/>
      <dgm:spPr/>
      <dgm:t>
        <a:bodyPr/>
        <a:lstStyle/>
        <a:p>
          <a:endParaRPr lang="en-GB"/>
        </a:p>
      </dgm:t>
    </dgm:pt>
    <dgm:pt modelId="{8C6B9468-D338-4FA4-9306-9BB78742EF39}" type="sibTrans" cxnId="{3BB3EB19-EB02-425B-A5E6-2688A5C1BDA2}">
      <dgm:prSet/>
      <dgm:spPr/>
      <dgm:t>
        <a:bodyPr/>
        <a:lstStyle/>
        <a:p>
          <a:endParaRPr lang="en-GB"/>
        </a:p>
      </dgm:t>
    </dgm:pt>
    <dgm:pt modelId="{83BB5657-EF99-4221-899F-FDB3A579554C}" type="pres">
      <dgm:prSet presAssocID="{D8EB48F2-2C70-45FA-B670-AA5AC526D384}" presName="Name0" presStyleCnt="0">
        <dgm:presLayoutVars>
          <dgm:chMax val="7"/>
          <dgm:chPref val="7"/>
          <dgm:dir/>
        </dgm:presLayoutVars>
      </dgm:prSet>
      <dgm:spPr/>
    </dgm:pt>
    <dgm:pt modelId="{3373E94C-A6F7-4F21-B0FA-61EF5BF75A67}" type="pres">
      <dgm:prSet presAssocID="{D8EB48F2-2C70-45FA-B670-AA5AC526D384}" presName="Name1" presStyleCnt="0"/>
      <dgm:spPr/>
    </dgm:pt>
    <dgm:pt modelId="{B739B057-9BDA-467D-9F45-55974BCBC7F9}" type="pres">
      <dgm:prSet presAssocID="{D8EB48F2-2C70-45FA-B670-AA5AC526D384}" presName="cycle" presStyleCnt="0"/>
      <dgm:spPr/>
    </dgm:pt>
    <dgm:pt modelId="{DA0ACBEC-9FEF-4885-AA5D-9C08724749E4}" type="pres">
      <dgm:prSet presAssocID="{D8EB48F2-2C70-45FA-B670-AA5AC526D384}" presName="srcNode" presStyleLbl="node1" presStyleIdx="0" presStyleCnt="5"/>
      <dgm:spPr/>
    </dgm:pt>
    <dgm:pt modelId="{5464A04D-0C22-4D49-B017-8B3B48039C5E}" type="pres">
      <dgm:prSet presAssocID="{D8EB48F2-2C70-45FA-B670-AA5AC526D384}" presName="conn" presStyleLbl="parChTrans1D2" presStyleIdx="0" presStyleCnt="1"/>
      <dgm:spPr/>
    </dgm:pt>
    <dgm:pt modelId="{5F37AF6F-CF27-4CF7-979D-E2DA962438B6}" type="pres">
      <dgm:prSet presAssocID="{D8EB48F2-2C70-45FA-B670-AA5AC526D384}" presName="extraNode" presStyleLbl="node1" presStyleIdx="0" presStyleCnt="5"/>
      <dgm:spPr/>
    </dgm:pt>
    <dgm:pt modelId="{3CF883E7-6D2C-41A3-B1D7-A53BE2F23E6F}" type="pres">
      <dgm:prSet presAssocID="{D8EB48F2-2C70-45FA-B670-AA5AC526D384}" presName="dstNode" presStyleLbl="node1" presStyleIdx="0" presStyleCnt="5"/>
      <dgm:spPr/>
    </dgm:pt>
    <dgm:pt modelId="{7ECE8E49-224E-4553-B21F-7B6EB325A700}" type="pres">
      <dgm:prSet presAssocID="{C1BBFCD8-04AC-4891-AB0F-F2597FF4B65A}" presName="text_1" presStyleLbl="node1" presStyleIdx="0" presStyleCnt="5">
        <dgm:presLayoutVars>
          <dgm:bulletEnabled val="1"/>
        </dgm:presLayoutVars>
      </dgm:prSet>
      <dgm:spPr/>
    </dgm:pt>
    <dgm:pt modelId="{EA66B88D-3B6F-4733-A9B2-D295B6AA9349}" type="pres">
      <dgm:prSet presAssocID="{C1BBFCD8-04AC-4891-AB0F-F2597FF4B65A}" presName="accent_1" presStyleCnt="0"/>
      <dgm:spPr/>
    </dgm:pt>
    <dgm:pt modelId="{B3264A5D-1378-4B21-ABD1-FB963ACE70AE}" type="pres">
      <dgm:prSet presAssocID="{C1BBFCD8-04AC-4891-AB0F-F2597FF4B65A}" presName="accentRepeatNode" presStyleLbl="solidFgAcc1" presStyleIdx="0" presStyleCnt="5"/>
      <dgm:spPr/>
    </dgm:pt>
    <dgm:pt modelId="{32306F87-33A5-4313-B17C-85ED57C4389F}" type="pres">
      <dgm:prSet presAssocID="{1CBF49B4-B21D-4AD9-BE4C-8B5D4AD3736F}" presName="text_2" presStyleLbl="node1" presStyleIdx="1" presStyleCnt="5">
        <dgm:presLayoutVars>
          <dgm:bulletEnabled val="1"/>
        </dgm:presLayoutVars>
      </dgm:prSet>
      <dgm:spPr/>
    </dgm:pt>
    <dgm:pt modelId="{FE7CA081-6E6E-4DB7-84DF-750B65A53E58}" type="pres">
      <dgm:prSet presAssocID="{1CBF49B4-B21D-4AD9-BE4C-8B5D4AD3736F}" presName="accent_2" presStyleCnt="0"/>
      <dgm:spPr/>
    </dgm:pt>
    <dgm:pt modelId="{6203C481-B58C-4250-881F-BE584CFD99EB}" type="pres">
      <dgm:prSet presAssocID="{1CBF49B4-B21D-4AD9-BE4C-8B5D4AD3736F}" presName="accentRepeatNode" presStyleLbl="solidFgAcc1" presStyleIdx="1" presStyleCnt="5"/>
      <dgm:spPr/>
    </dgm:pt>
    <dgm:pt modelId="{137ACBBD-2DCA-4CD9-855D-59C1AF6B778E}" type="pres">
      <dgm:prSet presAssocID="{94B140BB-2E11-4A9B-8193-6FA7EA5AD8A7}" presName="text_3" presStyleLbl="node1" presStyleIdx="2" presStyleCnt="5">
        <dgm:presLayoutVars>
          <dgm:bulletEnabled val="1"/>
        </dgm:presLayoutVars>
      </dgm:prSet>
      <dgm:spPr/>
    </dgm:pt>
    <dgm:pt modelId="{69192589-08DD-449D-9412-3E0A497C3A13}" type="pres">
      <dgm:prSet presAssocID="{94B140BB-2E11-4A9B-8193-6FA7EA5AD8A7}" presName="accent_3" presStyleCnt="0"/>
      <dgm:spPr/>
    </dgm:pt>
    <dgm:pt modelId="{A20972F4-E55E-48EA-ADDC-D27E645D17D7}" type="pres">
      <dgm:prSet presAssocID="{94B140BB-2E11-4A9B-8193-6FA7EA5AD8A7}" presName="accentRepeatNode" presStyleLbl="solidFgAcc1" presStyleIdx="2" presStyleCnt="5"/>
      <dgm:spPr/>
    </dgm:pt>
    <dgm:pt modelId="{F5628B4D-2331-4495-AB08-0C1679E207E6}" type="pres">
      <dgm:prSet presAssocID="{67192728-9EF0-4532-ACA9-C5AAA2C9FBC4}" presName="text_4" presStyleLbl="node1" presStyleIdx="3" presStyleCnt="5">
        <dgm:presLayoutVars>
          <dgm:bulletEnabled val="1"/>
        </dgm:presLayoutVars>
      </dgm:prSet>
      <dgm:spPr/>
    </dgm:pt>
    <dgm:pt modelId="{C0F2300F-9D2A-48AD-B6D9-DDDA7671D136}" type="pres">
      <dgm:prSet presAssocID="{67192728-9EF0-4532-ACA9-C5AAA2C9FBC4}" presName="accent_4" presStyleCnt="0"/>
      <dgm:spPr/>
    </dgm:pt>
    <dgm:pt modelId="{D2D56BA1-1068-4E42-A343-DC61026336D2}" type="pres">
      <dgm:prSet presAssocID="{67192728-9EF0-4532-ACA9-C5AAA2C9FBC4}" presName="accentRepeatNode" presStyleLbl="solidFgAcc1" presStyleIdx="3" presStyleCnt="5"/>
      <dgm:spPr/>
    </dgm:pt>
    <dgm:pt modelId="{92BC5195-94DC-428C-9A5E-8D9199971885}" type="pres">
      <dgm:prSet presAssocID="{A9AE1E18-A3C6-471E-8A5B-3091FFA97871}" presName="text_5" presStyleLbl="node1" presStyleIdx="4" presStyleCnt="5">
        <dgm:presLayoutVars>
          <dgm:bulletEnabled val="1"/>
        </dgm:presLayoutVars>
      </dgm:prSet>
      <dgm:spPr/>
    </dgm:pt>
    <dgm:pt modelId="{94A3F853-2720-4AE3-A3DE-5485595A7EEC}" type="pres">
      <dgm:prSet presAssocID="{A9AE1E18-A3C6-471E-8A5B-3091FFA97871}" presName="accent_5" presStyleCnt="0"/>
      <dgm:spPr/>
    </dgm:pt>
    <dgm:pt modelId="{9F6C80EC-596E-45E3-92BB-3E54A6962A1F}" type="pres">
      <dgm:prSet presAssocID="{A9AE1E18-A3C6-471E-8A5B-3091FFA97871}" presName="accentRepeatNode" presStyleLbl="solidFgAcc1" presStyleIdx="4" presStyleCnt="5"/>
      <dgm:spPr/>
    </dgm:pt>
  </dgm:ptLst>
  <dgm:cxnLst>
    <dgm:cxn modelId="{9F396711-70A5-45DF-AA92-6F5CC0075989}" srcId="{D8EB48F2-2C70-45FA-B670-AA5AC526D384}" destId="{67192728-9EF0-4532-ACA9-C5AAA2C9FBC4}" srcOrd="3" destOrd="0" parTransId="{2FFC6F89-6F6A-4D56-8164-42E75C692A86}" sibTransId="{0FC30B0F-A333-4F96-9505-B2581D3B0BB3}"/>
    <dgm:cxn modelId="{3BB3EB19-EB02-425B-A5E6-2688A5C1BDA2}" srcId="{D8EB48F2-2C70-45FA-B670-AA5AC526D384}" destId="{A9AE1E18-A3C6-471E-8A5B-3091FFA97871}" srcOrd="4" destOrd="0" parTransId="{1DF42974-9A6E-4DB7-8FAC-35178094A551}" sibTransId="{8C6B9468-D338-4FA4-9306-9BB78742EF39}"/>
    <dgm:cxn modelId="{5D2A551F-5F25-48B7-A0B0-D9FE32968F60}" type="presOf" srcId="{D8EB48F2-2C70-45FA-B670-AA5AC526D384}" destId="{83BB5657-EF99-4221-899F-FDB3A579554C}" srcOrd="0" destOrd="0" presId="urn:microsoft.com/office/officeart/2008/layout/VerticalCurvedList"/>
    <dgm:cxn modelId="{F6044E40-E865-4601-AF07-8888F22741A8}" type="presOf" srcId="{207414CC-7BD9-49E0-9DB4-D303764B62D9}" destId="{5464A04D-0C22-4D49-B017-8B3B48039C5E}" srcOrd="0" destOrd="0" presId="urn:microsoft.com/office/officeart/2008/layout/VerticalCurvedList"/>
    <dgm:cxn modelId="{CEA93060-C899-4A5D-AFA1-0D789AB74235}" srcId="{D8EB48F2-2C70-45FA-B670-AA5AC526D384}" destId="{C1BBFCD8-04AC-4891-AB0F-F2597FF4B65A}" srcOrd="0" destOrd="0" parTransId="{13B882DE-6761-4D2E-AF4C-52B221DA6A83}" sibTransId="{207414CC-7BD9-49E0-9DB4-D303764B62D9}"/>
    <dgm:cxn modelId="{739DFE68-23AD-46A4-BA40-F3D4867D617C}" srcId="{D8EB48F2-2C70-45FA-B670-AA5AC526D384}" destId="{94B140BB-2E11-4A9B-8193-6FA7EA5AD8A7}" srcOrd="2" destOrd="0" parTransId="{81E7DE2C-1BB5-491C-A7F9-B8721708A412}" sibTransId="{DA6AB590-D963-4C83-B83D-A5514B0266F6}"/>
    <dgm:cxn modelId="{7C8E0E49-A1D6-4359-8541-A2295978366B}" type="presOf" srcId="{67192728-9EF0-4532-ACA9-C5AAA2C9FBC4}" destId="{F5628B4D-2331-4495-AB08-0C1679E207E6}" srcOrd="0" destOrd="0" presId="urn:microsoft.com/office/officeart/2008/layout/VerticalCurvedList"/>
    <dgm:cxn modelId="{C6535383-EC80-49CA-89A6-3339468F6980}" type="presOf" srcId="{C1BBFCD8-04AC-4891-AB0F-F2597FF4B65A}" destId="{7ECE8E49-224E-4553-B21F-7B6EB325A700}" srcOrd="0" destOrd="0" presId="urn:microsoft.com/office/officeart/2008/layout/VerticalCurvedList"/>
    <dgm:cxn modelId="{425B7396-DAA1-40A2-9FBD-0A37D0D4E2FB}" type="presOf" srcId="{94B140BB-2E11-4A9B-8193-6FA7EA5AD8A7}" destId="{137ACBBD-2DCA-4CD9-855D-59C1AF6B778E}" srcOrd="0" destOrd="0" presId="urn:microsoft.com/office/officeart/2008/layout/VerticalCurvedList"/>
    <dgm:cxn modelId="{1B9B499C-F4AE-4BF4-A047-BC838F0C02FC}" type="presOf" srcId="{1CBF49B4-B21D-4AD9-BE4C-8B5D4AD3736F}" destId="{32306F87-33A5-4313-B17C-85ED57C4389F}" srcOrd="0" destOrd="0" presId="urn:microsoft.com/office/officeart/2008/layout/VerticalCurvedList"/>
    <dgm:cxn modelId="{EAFBD3C0-5E41-48FB-98FD-EC398943C08E}" srcId="{D8EB48F2-2C70-45FA-B670-AA5AC526D384}" destId="{1CBF49B4-B21D-4AD9-BE4C-8B5D4AD3736F}" srcOrd="1" destOrd="0" parTransId="{7A33CE33-9CC7-4B3C-B487-E7AFACF20F09}" sibTransId="{3C09F01A-CCF8-4D7B-8E42-D2AE48CC75FC}"/>
    <dgm:cxn modelId="{F69A85FD-5C55-4F40-826B-514E5DA4C7FB}" type="presOf" srcId="{A9AE1E18-A3C6-471E-8A5B-3091FFA97871}" destId="{92BC5195-94DC-428C-9A5E-8D9199971885}" srcOrd="0" destOrd="0" presId="urn:microsoft.com/office/officeart/2008/layout/VerticalCurvedList"/>
    <dgm:cxn modelId="{316FB7B1-B8E5-456A-838D-85C265844DA5}" type="presParOf" srcId="{83BB5657-EF99-4221-899F-FDB3A579554C}" destId="{3373E94C-A6F7-4F21-B0FA-61EF5BF75A67}" srcOrd="0" destOrd="0" presId="urn:microsoft.com/office/officeart/2008/layout/VerticalCurvedList"/>
    <dgm:cxn modelId="{DE6D2F8F-C73B-498D-8EEE-D31D216F16A5}" type="presParOf" srcId="{3373E94C-A6F7-4F21-B0FA-61EF5BF75A67}" destId="{B739B057-9BDA-467D-9F45-55974BCBC7F9}" srcOrd="0" destOrd="0" presId="urn:microsoft.com/office/officeart/2008/layout/VerticalCurvedList"/>
    <dgm:cxn modelId="{AC0C89A3-6ADB-4CDF-AC0E-176502BB120D}" type="presParOf" srcId="{B739B057-9BDA-467D-9F45-55974BCBC7F9}" destId="{DA0ACBEC-9FEF-4885-AA5D-9C08724749E4}" srcOrd="0" destOrd="0" presId="urn:microsoft.com/office/officeart/2008/layout/VerticalCurvedList"/>
    <dgm:cxn modelId="{9A432E77-B34C-49E8-B7E9-51ED9601ED1B}" type="presParOf" srcId="{B739B057-9BDA-467D-9F45-55974BCBC7F9}" destId="{5464A04D-0C22-4D49-B017-8B3B48039C5E}" srcOrd="1" destOrd="0" presId="urn:microsoft.com/office/officeart/2008/layout/VerticalCurvedList"/>
    <dgm:cxn modelId="{317B93A4-2315-4536-895D-EC16AC2ACA2E}" type="presParOf" srcId="{B739B057-9BDA-467D-9F45-55974BCBC7F9}" destId="{5F37AF6F-CF27-4CF7-979D-E2DA962438B6}" srcOrd="2" destOrd="0" presId="urn:microsoft.com/office/officeart/2008/layout/VerticalCurvedList"/>
    <dgm:cxn modelId="{9D17DB5C-39E0-4F86-B44C-71D4736137CF}" type="presParOf" srcId="{B739B057-9BDA-467D-9F45-55974BCBC7F9}" destId="{3CF883E7-6D2C-41A3-B1D7-A53BE2F23E6F}" srcOrd="3" destOrd="0" presId="urn:microsoft.com/office/officeart/2008/layout/VerticalCurvedList"/>
    <dgm:cxn modelId="{06AC55F5-BC1C-49BB-A659-1C0E77F40A45}" type="presParOf" srcId="{3373E94C-A6F7-4F21-B0FA-61EF5BF75A67}" destId="{7ECE8E49-224E-4553-B21F-7B6EB325A700}" srcOrd="1" destOrd="0" presId="urn:microsoft.com/office/officeart/2008/layout/VerticalCurvedList"/>
    <dgm:cxn modelId="{0F95E092-DA4B-41B8-954B-293122789908}" type="presParOf" srcId="{3373E94C-A6F7-4F21-B0FA-61EF5BF75A67}" destId="{EA66B88D-3B6F-4733-A9B2-D295B6AA9349}" srcOrd="2" destOrd="0" presId="urn:microsoft.com/office/officeart/2008/layout/VerticalCurvedList"/>
    <dgm:cxn modelId="{D5C49270-A2BC-4D3B-A457-BE54C820711C}" type="presParOf" srcId="{EA66B88D-3B6F-4733-A9B2-D295B6AA9349}" destId="{B3264A5D-1378-4B21-ABD1-FB963ACE70AE}" srcOrd="0" destOrd="0" presId="urn:microsoft.com/office/officeart/2008/layout/VerticalCurvedList"/>
    <dgm:cxn modelId="{D0EF41DC-9304-47F4-B496-38297CF7F838}" type="presParOf" srcId="{3373E94C-A6F7-4F21-B0FA-61EF5BF75A67}" destId="{32306F87-33A5-4313-B17C-85ED57C4389F}" srcOrd="3" destOrd="0" presId="urn:microsoft.com/office/officeart/2008/layout/VerticalCurvedList"/>
    <dgm:cxn modelId="{45866779-CAC0-47AC-B9F7-434B41FB0CA0}" type="presParOf" srcId="{3373E94C-A6F7-4F21-B0FA-61EF5BF75A67}" destId="{FE7CA081-6E6E-4DB7-84DF-750B65A53E58}" srcOrd="4" destOrd="0" presId="urn:microsoft.com/office/officeart/2008/layout/VerticalCurvedList"/>
    <dgm:cxn modelId="{2AAF22C6-DC3B-41DF-B005-02D0143B4C3B}" type="presParOf" srcId="{FE7CA081-6E6E-4DB7-84DF-750B65A53E58}" destId="{6203C481-B58C-4250-881F-BE584CFD99EB}" srcOrd="0" destOrd="0" presId="urn:microsoft.com/office/officeart/2008/layout/VerticalCurvedList"/>
    <dgm:cxn modelId="{222115EB-3994-4AD8-97C3-1BB8F249C57C}" type="presParOf" srcId="{3373E94C-A6F7-4F21-B0FA-61EF5BF75A67}" destId="{137ACBBD-2DCA-4CD9-855D-59C1AF6B778E}" srcOrd="5" destOrd="0" presId="urn:microsoft.com/office/officeart/2008/layout/VerticalCurvedList"/>
    <dgm:cxn modelId="{5333D71A-D750-467B-80B5-6C5E2FA75062}" type="presParOf" srcId="{3373E94C-A6F7-4F21-B0FA-61EF5BF75A67}" destId="{69192589-08DD-449D-9412-3E0A497C3A13}" srcOrd="6" destOrd="0" presId="urn:microsoft.com/office/officeart/2008/layout/VerticalCurvedList"/>
    <dgm:cxn modelId="{D849096F-ABBC-43FC-B5CA-099F5BC8C4CF}" type="presParOf" srcId="{69192589-08DD-449D-9412-3E0A497C3A13}" destId="{A20972F4-E55E-48EA-ADDC-D27E645D17D7}" srcOrd="0" destOrd="0" presId="urn:microsoft.com/office/officeart/2008/layout/VerticalCurvedList"/>
    <dgm:cxn modelId="{AFD294C9-2704-487E-9DF8-E6AAC266618A}" type="presParOf" srcId="{3373E94C-A6F7-4F21-B0FA-61EF5BF75A67}" destId="{F5628B4D-2331-4495-AB08-0C1679E207E6}" srcOrd="7" destOrd="0" presId="urn:microsoft.com/office/officeart/2008/layout/VerticalCurvedList"/>
    <dgm:cxn modelId="{5064ED86-470E-4599-83EB-D6FF3BF8AC0C}" type="presParOf" srcId="{3373E94C-A6F7-4F21-B0FA-61EF5BF75A67}" destId="{C0F2300F-9D2A-48AD-B6D9-DDDA7671D136}" srcOrd="8" destOrd="0" presId="urn:microsoft.com/office/officeart/2008/layout/VerticalCurvedList"/>
    <dgm:cxn modelId="{1BB44242-C43C-400D-B451-587AEF00764C}" type="presParOf" srcId="{C0F2300F-9D2A-48AD-B6D9-DDDA7671D136}" destId="{D2D56BA1-1068-4E42-A343-DC61026336D2}" srcOrd="0" destOrd="0" presId="urn:microsoft.com/office/officeart/2008/layout/VerticalCurvedList"/>
    <dgm:cxn modelId="{FCFDD964-D4FC-4F88-8791-AC02876FE32A}" type="presParOf" srcId="{3373E94C-A6F7-4F21-B0FA-61EF5BF75A67}" destId="{92BC5195-94DC-428C-9A5E-8D9199971885}" srcOrd="9" destOrd="0" presId="urn:microsoft.com/office/officeart/2008/layout/VerticalCurvedList"/>
    <dgm:cxn modelId="{2CC4428E-EB2F-45D7-8D37-660ECF269BB2}" type="presParOf" srcId="{3373E94C-A6F7-4F21-B0FA-61EF5BF75A67}" destId="{94A3F853-2720-4AE3-A3DE-5485595A7EEC}" srcOrd="10" destOrd="0" presId="urn:microsoft.com/office/officeart/2008/layout/VerticalCurvedList"/>
    <dgm:cxn modelId="{06927C07-20D1-4C86-872F-318C38DCF94F}" type="presParOf" srcId="{94A3F853-2720-4AE3-A3DE-5485595A7EEC}" destId="{9F6C80EC-596E-45E3-92BB-3E54A6962A1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63E64-09A8-4081-9B52-C1CA186CB164}">
      <dsp:nvSpPr>
        <dsp:cNvPr id="0" name=""/>
        <dsp:cNvSpPr/>
      </dsp:nvSpPr>
      <dsp:spPr>
        <a:xfrm>
          <a:off x="-71660" y="0"/>
          <a:ext cx="3624268" cy="626017"/>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i="1" kern="1200" dirty="0">
              <a:latin typeface="Arial" panose="020B0604020202020204" pitchFamily="34" charset="0"/>
              <a:cs typeface="Arial" panose="020B0604020202020204" pitchFamily="34" charset="0"/>
            </a:rPr>
            <a:t>Argumentum </a:t>
          </a:r>
          <a:r>
            <a:rPr lang="en-GB" sz="2100" kern="1200" dirty="0">
              <a:latin typeface="Arial" panose="020B0604020202020204" pitchFamily="34" charset="0"/>
              <a:cs typeface="Arial" panose="020B0604020202020204" pitchFamily="34" charset="0"/>
            </a:rPr>
            <a:t>	</a:t>
          </a:r>
          <a:r>
            <a:rPr lang="en-GB" sz="1700" kern="1200" dirty="0">
              <a:latin typeface="Arial" panose="020B0604020202020204" pitchFamily="34" charset="0"/>
              <a:cs typeface="Arial" panose="020B0604020202020204" pitchFamily="34" charset="0"/>
            </a:rPr>
            <a:t>LATIN</a:t>
          </a:r>
          <a:r>
            <a:rPr lang="en-GB" sz="2800" kern="1200" dirty="0">
              <a:latin typeface="Arial" panose="020B0604020202020204" pitchFamily="34" charset="0"/>
              <a:cs typeface="Arial" panose="020B0604020202020204" pitchFamily="34" charset="0"/>
            </a:rPr>
            <a:t> </a:t>
          </a:r>
        </a:p>
      </dsp:txBody>
      <dsp:txXfrm>
        <a:off x="-53325" y="18335"/>
        <a:ext cx="2875503" cy="589347"/>
      </dsp:txXfrm>
    </dsp:sp>
    <dsp:sp modelId="{7480DF4D-65DE-40F8-AE20-9BC78BB6CAD3}">
      <dsp:nvSpPr>
        <dsp:cNvPr id="0" name=""/>
        <dsp:cNvSpPr/>
      </dsp:nvSpPr>
      <dsp:spPr>
        <a:xfrm>
          <a:off x="198982" y="712964"/>
          <a:ext cx="3624268" cy="626017"/>
        </a:xfrm>
        <a:prstGeom prst="roundRect">
          <a:avLst>
            <a:gd name="adj" fmla="val 10000"/>
          </a:avLst>
        </a:prstGeom>
        <a:solidFill>
          <a:schemeClr val="accent3">
            <a:hueOff val="2463851"/>
            <a:satOff val="-13319"/>
            <a:lumOff val="-49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i="1" kern="1200" dirty="0" err="1">
              <a:latin typeface="Arial" panose="020B0604020202020204" pitchFamily="34" charset="0"/>
              <a:cs typeface="Arial" panose="020B0604020202020204" pitchFamily="34" charset="0"/>
            </a:rPr>
            <a:t>Argumentari</a:t>
          </a:r>
          <a:r>
            <a:rPr lang="en-GB" sz="1700" i="1" kern="1200" dirty="0">
              <a:latin typeface="Arial" panose="020B0604020202020204" pitchFamily="34" charset="0"/>
              <a:cs typeface="Arial" panose="020B0604020202020204" pitchFamily="34" charset="0"/>
            </a:rPr>
            <a:t>	</a:t>
          </a:r>
          <a:r>
            <a:rPr lang="en-GB" sz="1700" kern="1200" dirty="0">
              <a:latin typeface="Arial" panose="020B0604020202020204" pitchFamily="34" charset="0"/>
              <a:cs typeface="Arial" panose="020B0604020202020204" pitchFamily="34" charset="0"/>
            </a:rPr>
            <a:t>LATIN</a:t>
          </a:r>
        </a:p>
      </dsp:txBody>
      <dsp:txXfrm>
        <a:off x="217317" y="731299"/>
        <a:ext cx="2910043" cy="589347"/>
      </dsp:txXfrm>
    </dsp:sp>
    <dsp:sp modelId="{CECD0172-BAD2-45ED-BB57-FF78BF5967AC}">
      <dsp:nvSpPr>
        <dsp:cNvPr id="0" name=""/>
        <dsp:cNvSpPr/>
      </dsp:nvSpPr>
      <dsp:spPr>
        <a:xfrm>
          <a:off x="469625" y="1425928"/>
          <a:ext cx="3624268" cy="626017"/>
        </a:xfrm>
        <a:prstGeom prst="roundRect">
          <a:avLst>
            <a:gd name="adj" fmla="val 10000"/>
          </a:avLst>
        </a:prstGeom>
        <a:solidFill>
          <a:schemeClr val="accent3">
            <a:hueOff val="4927703"/>
            <a:satOff val="-26639"/>
            <a:lumOff val="-98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i="1" kern="1200" dirty="0" err="1">
              <a:latin typeface="Arial" panose="020B0604020202020204" pitchFamily="34" charset="0"/>
              <a:cs typeface="Arial" panose="020B0604020202020204" pitchFamily="34" charset="0"/>
            </a:rPr>
            <a:t>Argumentationem</a:t>
          </a:r>
          <a:r>
            <a:rPr lang="en-GB" sz="1800" i="1" kern="1200" dirty="0">
              <a:latin typeface="Arial" panose="020B0604020202020204" pitchFamily="34" charset="0"/>
              <a:cs typeface="Arial" panose="020B0604020202020204" pitchFamily="34" charset="0"/>
            </a:rPr>
            <a:t>  </a:t>
          </a:r>
          <a:r>
            <a:rPr lang="en-GB" sz="2100" i="1" kern="1200" dirty="0">
              <a:latin typeface="Arial" panose="020B0604020202020204" pitchFamily="34" charset="0"/>
              <a:cs typeface="Arial" panose="020B0604020202020204" pitchFamily="34" charset="0"/>
            </a:rPr>
            <a:t> </a:t>
          </a:r>
          <a:r>
            <a:rPr lang="en-GB" sz="1700" kern="1200" dirty="0">
              <a:latin typeface="Arial" panose="020B0604020202020204" pitchFamily="34" charset="0"/>
              <a:cs typeface="Arial" panose="020B0604020202020204" pitchFamily="34" charset="0"/>
            </a:rPr>
            <a:t>LATIN</a:t>
          </a:r>
        </a:p>
      </dsp:txBody>
      <dsp:txXfrm>
        <a:off x="487960" y="1444263"/>
        <a:ext cx="2910043" cy="589347"/>
      </dsp:txXfrm>
    </dsp:sp>
    <dsp:sp modelId="{CBEF7684-47C9-4626-85AA-74E862F7DA0C}">
      <dsp:nvSpPr>
        <dsp:cNvPr id="0" name=""/>
        <dsp:cNvSpPr/>
      </dsp:nvSpPr>
      <dsp:spPr>
        <a:xfrm>
          <a:off x="740269" y="2138893"/>
          <a:ext cx="3624268" cy="626017"/>
        </a:xfrm>
        <a:prstGeom prst="roundRect">
          <a:avLst>
            <a:gd name="adj" fmla="val 10000"/>
          </a:avLst>
        </a:prstGeom>
        <a:solidFill>
          <a:schemeClr val="accent3">
            <a:hueOff val="7391554"/>
            <a:satOff val="-39959"/>
            <a:lumOff val="-147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dirty="0">
              <a:latin typeface="Arial" panose="020B0604020202020204" pitchFamily="34" charset="0"/>
              <a:cs typeface="Arial" panose="020B0604020202020204" pitchFamily="34" charset="0"/>
            </a:rPr>
            <a:t>OLD FRENCH </a:t>
          </a:r>
        </a:p>
      </dsp:txBody>
      <dsp:txXfrm>
        <a:off x="758604" y="2157228"/>
        <a:ext cx="2910043" cy="589347"/>
      </dsp:txXfrm>
    </dsp:sp>
    <dsp:sp modelId="{AEEC65A5-9E2B-4D3F-A339-786CF47B316C}">
      <dsp:nvSpPr>
        <dsp:cNvPr id="0" name=""/>
        <dsp:cNvSpPr/>
      </dsp:nvSpPr>
      <dsp:spPr>
        <a:xfrm>
          <a:off x="867591" y="2851857"/>
          <a:ext cx="3910911" cy="626017"/>
        </a:xfrm>
        <a:prstGeom prst="roundRect">
          <a:avLst>
            <a:gd name="adj" fmla="val 10000"/>
          </a:avLst>
        </a:prstGeom>
        <a:solidFill>
          <a:schemeClr val="accent3">
            <a:hueOff val="9855406"/>
            <a:satOff val="-53278"/>
            <a:lumOff val="-196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i="1"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Argumentation</a:t>
          </a:r>
          <a:r>
            <a:rPr lang="en-GB" sz="1700" kern="1200" dirty="0">
              <a:latin typeface="Arial" panose="020B0604020202020204" pitchFamily="34" charset="0"/>
              <a:cs typeface="Arial" panose="020B0604020202020204" pitchFamily="34" charset="0"/>
            </a:rPr>
            <a:t>	</a:t>
          </a:r>
        </a:p>
        <a:p>
          <a:pPr marL="0" lvl="0" indent="0" algn="l" defTabSz="93345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LATE MIDDLE ENGLISH  </a:t>
          </a:r>
        </a:p>
      </dsp:txBody>
      <dsp:txXfrm>
        <a:off x="885926" y="2870192"/>
        <a:ext cx="3143099" cy="589347"/>
      </dsp:txXfrm>
    </dsp:sp>
    <dsp:sp modelId="{8A49E8AF-E058-461A-99D5-54A0677482EB}">
      <dsp:nvSpPr>
        <dsp:cNvPr id="0" name=""/>
        <dsp:cNvSpPr/>
      </dsp:nvSpPr>
      <dsp:spPr>
        <a:xfrm>
          <a:off x="3145696" y="457340"/>
          <a:ext cx="406911" cy="406911"/>
        </a:xfrm>
        <a:prstGeom prst="downArrow">
          <a:avLst>
            <a:gd name="adj1" fmla="val 55000"/>
            <a:gd name="adj2" fmla="val 45000"/>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3237251" y="457340"/>
        <a:ext cx="223801" cy="306201"/>
      </dsp:txXfrm>
    </dsp:sp>
    <dsp:sp modelId="{6F0C3B61-D630-4C56-BDF4-F9A97C4FE811}">
      <dsp:nvSpPr>
        <dsp:cNvPr id="0" name=""/>
        <dsp:cNvSpPr/>
      </dsp:nvSpPr>
      <dsp:spPr>
        <a:xfrm>
          <a:off x="3416339" y="1170304"/>
          <a:ext cx="406911" cy="406911"/>
        </a:xfrm>
        <a:prstGeom prst="downArrow">
          <a:avLst>
            <a:gd name="adj1" fmla="val 55000"/>
            <a:gd name="adj2" fmla="val 45000"/>
          </a:avLst>
        </a:prstGeom>
        <a:solidFill>
          <a:schemeClr val="accent3">
            <a:tint val="40000"/>
            <a:alpha val="90000"/>
            <a:hueOff val="3717658"/>
            <a:satOff val="-23021"/>
            <a:lumOff val="-1494"/>
            <a:alphaOff val="0"/>
          </a:schemeClr>
        </a:solidFill>
        <a:ln w="19050" cap="flat" cmpd="sng" algn="ctr">
          <a:solidFill>
            <a:schemeClr val="accent3">
              <a:tint val="40000"/>
              <a:alpha val="90000"/>
              <a:hueOff val="3717658"/>
              <a:satOff val="-23021"/>
              <a:lumOff val="-14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3507894" y="1170304"/>
        <a:ext cx="223801" cy="306201"/>
      </dsp:txXfrm>
    </dsp:sp>
    <dsp:sp modelId="{AC6D4DCF-CC83-4E05-A3F8-417DE7F07CB7}">
      <dsp:nvSpPr>
        <dsp:cNvPr id="0" name=""/>
        <dsp:cNvSpPr/>
      </dsp:nvSpPr>
      <dsp:spPr>
        <a:xfrm>
          <a:off x="3686982" y="1872835"/>
          <a:ext cx="406911" cy="406911"/>
        </a:xfrm>
        <a:prstGeom prst="downArrow">
          <a:avLst>
            <a:gd name="adj1" fmla="val 55000"/>
            <a:gd name="adj2" fmla="val 45000"/>
          </a:avLst>
        </a:prstGeom>
        <a:solidFill>
          <a:schemeClr val="accent3">
            <a:tint val="40000"/>
            <a:alpha val="90000"/>
            <a:hueOff val="7435315"/>
            <a:satOff val="-46043"/>
            <a:lumOff val="-2988"/>
            <a:alphaOff val="0"/>
          </a:schemeClr>
        </a:solidFill>
        <a:ln w="19050" cap="flat" cmpd="sng" algn="ctr">
          <a:solidFill>
            <a:schemeClr val="accent3">
              <a:tint val="40000"/>
              <a:alpha val="90000"/>
              <a:hueOff val="7435315"/>
              <a:satOff val="-46043"/>
              <a:lumOff val="-29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3778537" y="1872835"/>
        <a:ext cx="223801" cy="306201"/>
      </dsp:txXfrm>
    </dsp:sp>
    <dsp:sp modelId="{E2058F42-54DE-49AF-869A-2A9DDAE4F66D}">
      <dsp:nvSpPr>
        <dsp:cNvPr id="0" name=""/>
        <dsp:cNvSpPr/>
      </dsp:nvSpPr>
      <dsp:spPr>
        <a:xfrm>
          <a:off x="3957626" y="2592755"/>
          <a:ext cx="406911" cy="406911"/>
        </a:xfrm>
        <a:prstGeom prst="downArrow">
          <a:avLst>
            <a:gd name="adj1" fmla="val 55000"/>
            <a:gd name="adj2" fmla="val 45000"/>
          </a:avLst>
        </a:prstGeom>
        <a:solidFill>
          <a:schemeClr val="accent3">
            <a:tint val="40000"/>
            <a:alpha val="90000"/>
            <a:hueOff val="11152972"/>
            <a:satOff val="-69064"/>
            <a:lumOff val="-4482"/>
            <a:alphaOff val="0"/>
          </a:schemeClr>
        </a:solidFill>
        <a:ln w="19050" cap="flat" cmpd="sng" algn="ctr">
          <a:solidFill>
            <a:schemeClr val="accent3">
              <a:tint val="40000"/>
              <a:alpha val="90000"/>
              <a:hueOff val="11152972"/>
              <a:satOff val="-69064"/>
              <a:lumOff val="-44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GB" sz="1800" kern="1200"/>
        </a:p>
      </dsp:txBody>
      <dsp:txXfrm>
        <a:off x="4049181" y="2592755"/>
        <a:ext cx="223801" cy="306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B09BAC-C082-4CAE-8CAB-566C67344C63}">
      <dsp:nvSpPr>
        <dsp:cNvPr id="0" name=""/>
        <dsp:cNvSpPr/>
      </dsp:nvSpPr>
      <dsp:spPr>
        <a:xfrm>
          <a:off x="0" y="6113"/>
          <a:ext cx="2755623" cy="104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marL="0" lvl="0" indent="0" algn="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1</a:t>
          </a:r>
          <a:r>
            <a:rPr lang="en-GB" sz="1400" kern="1200" baseline="30000" dirty="0">
              <a:latin typeface="Arial" panose="020B0604020202020204" pitchFamily="34" charset="0"/>
              <a:cs typeface="Arial" panose="020B0604020202020204" pitchFamily="34" charset="0"/>
            </a:rPr>
            <a:t>st </a:t>
          </a:r>
          <a:r>
            <a:rPr lang="en-GB" sz="1400" kern="1200" dirty="0">
              <a:latin typeface="Arial" panose="020B0604020202020204" pitchFamily="34" charset="0"/>
              <a:cs typeface="Arial" panose="020B0604020202020204" pitchFamily="34" charset="0"/>
            </a:rPr>
            <a:t>paragraph of the body </a:t>
          </a:r>
        </a:p>
      </dsp:txBody>
      <dsp:txXfrm>
        <a:off x="0" y="6113"/>
        <a:ext cx="2755623" cy="1049400"/>
      </dsp:txXfrm>
    </dsp:sp>
    <dsp:sp modelId="{57B3E282-3688-4FAD-92BF-E7F60899DB24}">
      <dsp:nvSpPr>
        <dsp:cNvPr id="0" name=""/>
        <dsp:cNvSpPr/>
      </dsp:nvSpPr>
      <dsp:spPr>
        <a:xfrm>
          <a:off x="2755623" y="6113"/>
          <a:ext cx="551124" cy="1049400"/>
        </a:xfrm>
        <a:prstGeom prst="leftBrace">
          <a:avLst>
            <a:gd name="adj1" fmla="val 35000"/>
            <a:gd name="adj2" fmla="val 50000"/>
          </a:avLst>
        </a:prstGeom>
        <a:noFill/>
        <a:ln w="1905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1133C8-4611-4624-9608-22AFEE70D8A8}">
      <dsp:nvSpPr>
        <dsp:cNvPr id="0" name=""/>
        <dsp:cNvSpPr/>
      </dsp:nvSpPr>
      <dsp:spPr>
        <a:xfrm>
          <a:off x="3527198" y="6113"/>
          <a:ext cx="7495296" cy="104940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latin typeface="Arial" panose="020B0604020202020204" pitchFamily="34" charset="0"/>
              <a:cs typeface="Arial" panose="020B0604020202020204" pitchFamily="34" charset="0"/>
            </a:rPr>
            <a:t>Summary of the other side’s argument </a:t>
          </a:r>
        </a:p>
        <a:p>
          <a:pPr marL="171450" lvl="1" indent="-171450" algn="l" defTabSz="800100">
            <a:lnSpc>
              <a:spcPct val="90000"/>
            </a:lnSpc>
            <a:spcBef>
              <a:spcPct val="0"/>
            </a:spcBef>
            <a:spcAft>
              <a:spcPct val="15000"/>
            </a:spcAft>
            <a:buChar char="•"/>
          </a:pPr>
          <a:r>
            <a:rPr lang="en-GB" sz="1800" kern="1200" dirty="0">
              <a:latin typeface="Arial" panose="020B0604020202020204" pitchFamily="34" charset="0"/>
              <a:cs typeface="Arial" panose="020B0604020202020204" pitchFamily="34" charset="0"/>
            </a:rPr>
            <a:t>Rebuttal (point out problems with the other side’s reasons to prove that they are not good) </a:t>
          </a:r>
        </a:p>
      </dsp:txBody>
      <dsp:txXfrm>
        <a:off x="3527198" y="6113"/>
        <a:ext cx="7495296" cy="1049400"/>
      </dsp:txXfrm>
    </dsp:sp>
    <dsp:sp modelId="{A312ABB2-7D4E-4849-BFB3-A54D2AFA2479}">
      <dsp:nvSpPr>
        <dsp:cNvPr id="0" name=""/>
        <dsp:cNvSpPr/>
      </dsp:nvSpPr>
      <dsp:spPr>
        <a:xfrm>
          <a:off x="0" y="1246314"/>
          <a:ext cx="2755623" cy="1049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35560" rIns="99568" bIns="35560" numCol="1" spcCol="1270" anchor="ctr" anchorCtr="0">
          <a:noAutofit/>
        </a:bodyPr>
        <a:lstStyle/>
        <a:p>
          <a:pPr marL="0" lvl="0" indent="0" algn="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2</a:t>
          </a:r>
          <a:r>
            <a:rPr lang="en-GB" sz="1400" kern="1200" baseline="30000" dirty="0">
              <a:latin typeface="Arial" panose="020B0604020202020204" pitchFamily="34" charset="0"/>
              <a:cs typeface="Arial" panose="020B0604020202020204" pitchFamily="34" charset="0"/>
            </a:rPr>
            <a:t>nd</a:t>
          </a:r>
          <a:r>
            <a:rPr lang="en-GB" sz="1400" kern="1200" dirty="0">
              <a:latin typeface="Arial" panose="020B0604020202020204" pitchFamily="34" charset="0"/>
              <a:cs typeface="Arial" panose="020B0604020202020204" pitchFamily="34" charset="0"/>
            </a:rPr>
            <a:t> paragraph of the body</a:t>
          </a:r>
        </a:p>
      </dsp:txBody>
      <dsp:txXfrm>
        <a:off x="0" y="1246314"/>
        <a:ext cx="2755623" cy="1049400"/>
      </dsp:txXfrm>
    </dsp:sp>
    <dsp:sp modelId="{5DBCEC11-01C7-4B4D-ABFE-F8524C926C98}">
      <dsp:nvSpPr>
        <dsp:cNvPr id="0" name=""/>
        <dsp:cNvSpPr/>
      </dsp:nvSpPr>
      <dsp:spPr>
        <a:xfrm>
          <a:off x="2755623" y="1246314"/>
          <a:ext cx="551124" cy="1049400"/>
        </a:xfrm>
        <a:prstGeom prst="leftBrace">
          <a:avLst>
            <a:gd name="adj1" fmla="val 35000"/>
            <a:gd name="adj2" fmla="val 50000"/>
          </a:avLst>
        </a:prstGeom>
        <a:noFill/>
        <a:ln w="1905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857462-DCA2-45A6-A135-D8D7C65E3333}">
      <dsp:nvSpPr>
        <dsp:cNvPr id="0" name=""/>
        <dsp:cNvSpPr/>
      </dsp:nvSpPr>
      <dsp:spPr>
        <a:xfrm>
          <a:off x="3527198" y="1246314"/>
          <a:ext cx="7495296" cy="104940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latin typeface="Arial" panose="020B0604020202020204" pitchFamily="34" charset="0"/>
              <a:cs typeface="Arial" panose="020B0604020202020204" pitchFamily="34" charset="0"/>
            </a:rPr>
            <a:t>Explain your argument </a:t>
          </a:r>
        </a:p>
        <a:p>
          <a:pPr marL="171450" lvl="1" indent="-171450" algn="l" defTabSz="800100">
            <a:lnSpc>
              <a:spcPct val="90000"/>
            </a:lnSpc>
            <a:spcBef>
              <a:spcPct val="0"/>
            </a:spcBef>
            <a:spcAft>
              <a:spcPct val="15000"/>
            </a:spcAft>
            <a:buChar char="•"/>
          </a:pPr>
          <a:r>
            <a:rPr lang="en-GB" sz="1800" kern="1200" dirty="0">
              <a:latin typeface="Arial" panose="020B0604020202020204" pitchFamily="34" charset="0"/>
              <a:cs typeface="Arial" panose="020B0604020202020204" pitchFamily="34" charset="0"/>
            </a:rPr>
            <a:t>Support your point of view </a:t>
          </a:r>
          <a:endParaRPr lang="en-GB" sz="2500" kern="1200" dirty="0">
            <a:latin typeface="Arial" panose="020B0604020202020204" pitchFamily="34" charset="0"/>
            <a:cs typeface="Arial" panose="020B0604020202020204" pitchFamily="34" charset="0"/>
          </a:endParaRPr>
        </a:p>
      </dsp:txBody>
      <dsp:txXfrm>
        <a:off x="3527198" y="1246314"/>
        <a:ext cx="7495296" cy="1049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4A04D-0C22-4D49-B017-8B3B48039C5E}">
      <dsp:nvSpPr>
        <dsp:cNvPr id="0" name=""/>
        <dsp:cNvSpPr/>
      </dsp:nvSpPr>
      <dsp:spPr>
        <a:xfrm>
          <a:off x="-5091234" y="-779949"/>
          <a:ext cx="6063095" cy="6063095"/>
        </a:xfrm>
        <a:prstGeom prst="blockArc">
          <a:avLst>
            <a:gd name="adj1" fmla="val 18900000"/>
            <a:gd name="adj2" fmla="val 2700000"/>
            <a:gd name="adj3" fmla="val 356"/>
          </a:avLst>
        </a:prstGeom>
        <a:noFill/>
        <a:ln w="1905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CE8E49-224E-4553-B21F-7B6EB325A700}">
      <dsp:nvSpPr>
        <dsp:cNvPr id="0" name=""/>
        <dsp:cNvSpPr/>
      </dsp:nvSpPr>
      <dsp:spPr>
        <a:xfrm>
          <a:off x="425122" y="281359"/>
          <a:ext cx="3413125" cy="563079"/>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6944"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An explanation of the issue </a:t>
          </a:r>
        </a:p>
      </dsp:txBody>
      <dsp:txXfrm>
        <a:off x="425122" y="281359"/>
        <a:ext cx="3413125" cy="563079"/>
      </dsp:txXfrm>
    </dsp:sp>
    <dsp:sp modelId="{B3264A5D-1378-4B21-ABD1-FB963ACE70AE}">
      <dsp:nvSpPr>
        <dsp:cNvPr id="0" name=""/>
        <dsp:cNvSpPr/>
      </dsp:nvSpPr>
      <dsp:spPr>
        <a:xfrm>
          <a:off x="73197" y="210974"/>
          <a:ext cx="703849" cy="703849"/>
        </a:xfrm>
        <a:prstGeom prst="ellipse">
          <a:avLst/>
        </a:prstGeom>
        <a:solidFill>
          <a:schemeClr val="lt1">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306F87-33A5-4313-B17C-85ED57C4389F}">
      <dsp:nvSpPr>
        <dsp:cNvPr id="0" name=""/>
        <dsp:cNvSpPr/>
      </dsp:nvSpPr>
      <dsp:spPr>
        <a:xfrm>
          <a:off x="828608" y="1125708"/>
          <a:ext cx="3009638" cy="563079"/>
        </a:xfrm>
        <a:prstGeom prst="rect">
          <a:avLst/>
        </a:prstGeom>
        <a:solidFill>
          <a:schemeClr val="accent3">
            <a:hueOff val="2463851"/>
            <a:satOff val="-13319"/>
            <a:lumOff val="-49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6944"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A clear thesis statement </a:t>
          </a:r>
        </a:p>
      </dsp:txBody>
      <dsp:txXfrm>
        <a:off x="828608" y="1125708"/>
        <a:ext cx="3009638" cy="563079"/>
      </dsp:txXfrm>
    </dsp:sp>
    <dsp:sp modelId="{6203C481-B58C-4250-881F-BE584CFD99EB}">
      <dsp:nvSpPr>
        <dsp:cNvPr id="0" name=""/>
        <dsp:cNvSpPr/>
      </dsp:nvSpPr>
      <dsp:spPr>
        <a:xfrm>
          <a:off x="476684" y="1055323"/>
          <a:ext cx="703849" cy="703849"/>
        </a:xfrm>
        <a:prstGeom prst="ellipse">
          <a:avLst/>
        </a:prstGeom>
        <a:solidFill>
          <a:schemeClr val="lt1">
            <a:hueOff val="0"/>
            <a:satOff val="0"/>
            <a:lumOff val="0"/>
            <a:alphaOff val="0"/>
          </a:schemeClr>
        </a:solidFill>
        <a:ln w="19050" cap="flat" cmpd="sng" algn="ctr">
          <a:solidFill>
            <a:schemeClr val="accent3">
              <a:hueOff val="2463851"/>
              <a:satOff val="-13319"/>
              <a:lumOff val="-490"/>
              <a:alphaOff val="0"/>
            </a:schemeClr>
          </a:solidFill>
          <a:prstDash val="solid"/>
        </a:ln>
        <a:effectLst/>
      </dsp:spPr>
      <dsp:style>
        <a:lnRef idx="2">
          <a:scrgbClr r="0" g="0" b="0"/>
        </a:lnRef>
        <a:fillRef idx="1">
          <a:scrgbClr r="0" g="0" b="0"/>
        </a:fillRef>
        <a:effectRef idx="0">
          <a:scrgbClr r="0" g="0" b="0"/>
        </a:effectRef>
        <a:fontRef idx="minor"/>
      </dsp:style>
    </dsp:sp>
    <dsp:sp modelId="{137ACBBD-2DCA-4CD9-855D-59C1AF6B778E}">
      <dsp:nvSpPr>
        <dsp:cNvPr id="0" name=""/>
        <dsp:cNvSpPr/>
      </dsp:nvSpPr>
      <dsp:spPr>
        <a:xfrm>
          <a:off x="952446" y="1970058"/>
          <a:ext cx="2885800" cy="563079"/>
        </a:xfrm>
        <a:prstGeom prst="rect">
          <a:avLst/>
        </a:prstGeom>
        <a:solidFill>
          <a:schemeClr val="accent3">
            <a:hueOff val="4927703"/>
            <a:satOff val="-26639"/>
            <a:lumOff val="-98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6944"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A summary of the opposing argumentations </a:t>
          </a:r>
        </a:p>
      </dsp:txBody>
      <dsp:txXfrm>
        <a:off x="952446" y="1970058"/>
        <a:ext cx="2885800" cy="563079"/>
      </dsp:txXfrm>
    </dsp:sp>
    <dsp:sp modelId="{A20972F4-E55E-48EA-ADDC-D27E645D17D7}">
      <dsp:nvSpPr>
        <dsp:cNvPr id="0" name=""/>
        <dsp:cNvSpPr/>
      </dsp:nvSpPr>
      <dsp:spPr>
        <a:xfrm>
          <a:off x="600522" y="1899673"/>
          <a:ext cx="703849" cy="703849"/>
        </a:xfrm>
        <a:prstGeom prst="ellipse">
          <a:avLst/>
        </a:prstGeom>
        <a:solidFill>
          <a:schemeClr val="lt1">
            <a:hueOff val="0"/>
            <a:satOff val="0"/>
            <a:lumOff val="0"/>
            <a:alphaOff val="0"/>
          </a:schemeClr>
        </a:solidFill>
        <a:ln w="19050" cap="flat" cmpd="sng" algn="ctr">
          <a:solidFill>
            <a:schemeClr val="accent3">
              <a:hueOff val="4927703"/>
              <a:satOff val="-26639"/>
              <a:lumOff val="-980"/>
              <a:alphaOff val="0"/>
            </a:schemeClr>
          </a:solidFill>
          <a:prstDash val="solid"/>
        </a:ln>
        <a:effectLst/>
      </dsp:spPr>
      <dsp:style>
        <a:lnRef idx="2">
          <a:scrgbClr r="0" g="0" b="0"/>
        </a:lnRef>
        <a:fillRef idx="1">
          <a:scrgbClr r="0" g="0" b="0"/>
        </a:fillRef>
        <a:effectRef idx="0">
          <a:scrgbClr r="0" g="0" b="0"/>
        </a:effectRef>
        <a:fontRef idx="minor"/>
      </dsp:style>
    </dsp:sp>
    <dsp:sp modelId="{F5628B4D-2331-4495-AB08-0C1679E207E6}">
      <dsp:nvSpPr>
        <dsp:cNvPr id="0" name=""/>
        <dsp:cNvSpPr/>
      </dsp:nvSpPr>
      <dsp:spPr>
        <a:xfrm>
          <a:off x="828608" y="2814407"/>
          <a:ext cx="3009638" cy="563079"/>
        </a:xfrm>
        <a:prstGeom prst="rect">
          <a:avLst/>
        </a:prstGeom>
        <a:solidFill>
          <a:schemeClr val="accent3">
            <a:hueOff val="7391554"/>
            <a:satOff val="-39959"/>
            <a:lumOff val="-147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6944"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A reply to the opposite argumentation </a:t>
          </a:r>
        </a:p>
      </dsp:txBody>
      <dsp:txXfrm>
        <a:off x="828608" y="2814407"/>
        <a:ext cx="3009638" cy="563079"/>
      </dsp:txXfrm>
    </dsp:sp>
    <dsp:sp modelId="{D2D56BA1-1068-4E42-A343-DC61026336D2}">
      <dsp:nvSpPr>
        <dsp:cNvPr id="0" name=""/>
        <dsp:cNvSpPr/>
      </dsp:nvSpPr>
      <dsp:spPr>
        <a:xfrm>
          <a:off x="476684" y="2744022"/>
          <a:ext cx="703849" cy="703849"/>
        </a:xfrm>
        <a:prstGeom prst="ellipse">
          <a:avLst/>
        </a:prstGeom>
        <a:solidFill>
          <a:schemeClr val="lt1">
            <a:hueOff val="0"/>
            <a:satOff val="0"/>
            <a:lumOff val="0"/>
            <a:alphaOff val="0"/>
          </a:schemeClr>
        </a:solidFill>
        <a:ln w="19050" cap="flat" cmpd="sng" algn="ctr">
          <a:solidFill>
            <a:schemeClr val="accent3">
              <a:hueOff val="7391554"/>
              <a:satOff val="-39959"/>
              <a:lumOff val="-1471"/>
              <a:alphaOff val="0"/>
            </a:schemeClr>
          </a:solidFill>
          <a:prstDash val="solid"/>
        </a:ln>
        <a:effectLst/>
      </dsp:spPr>
      <dsp:style>
        <a:lnRef idx="2">
          <a:scrgbClr r="0" g="0" b="0"/>
        </a:lnRef>
        <a:fillRef idx="1">
          <a:scrgbClr r="0" g="0" b="0"/>
        </a:fillRef>
        <a:effectRef idx="0">
          <a:scrgbClr r="0" g="0" b="0"/>
        </a:effectRef>
        <a:fontRef idx="minor"/>
      </dsp:style>
    </dsp:sp>
    <dsp:sp modelId="{92BC5195-94DC-428C-9A5E-8D9199971885}">
      <dsp:nvSpPr>
        <dsp:cNvPr id="0" name=""/>
        <dsp:cNvSpPr/>
      </dsp:nvSpPr>
      <dsp:spPr>
        <a:xfrm>
          <a:off x="425122" y="3658756"/>
          <a:ext cx="3413125" cy="563079"/>
        </a:xfrm>
        <a:prstGeom prst="rect">
          <a:avLst/>
        </a:prstGeom>
        <a:solidFill>
          <a:schemeClr val="accent3">
            <a:hueOff val="9855406"/>
            <a:satOff val="-53278"/>
            <a:lumOff val="-196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6944" tIns="40640" rIns="40640" bIns="40640" numCol="1" spcCol="1270" anchor="ctr" anchorCtr="0">
          <a:noAutofit/>
        </a:bodyPr>
        <a:lstStyle/>
        <a:p>
          <a:pPr marL="0" lvl="0" indent="0" algn="l" defTabSz="71120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Your own argumentation </a:t>
          </a:r>
        </a:p>
      </dsp:txBody>
      <dsp:txXfrm>
        <a:off x="425122" y="3658756"/>
        <a:ext cx="3413125" cy="563079"/>
      </dsp:txXfrm>
    </dsp:sp>
    <dsp:sp modelId="{9F6C80EC-596E-45E3-92BB-3E54A6962A1F}">
      <dsp:nvSpPr>
        <dsp:cNvPr id="0" name=""/>
        <dsp:cNvSpPr/>
      </dsp:nvSpPr>
      <dsp:spPr>
        <a:xfrm>
          <a:off x="73197" y="3588371"/>
          <a:ext cx="703849" cy="703849"/>
        </a:xfrm>
        <a:prstGeom prst="ellipse">
          <a:avLst/>
        </a:prstGeom>
        <a:solidFill>
          <a:schemeClr val="lt1">
            <a:hueOff val="0"/>
            <a:satOff val="0"/>
            <a:lumOff val="0"/>
            <a:alphaOff val="0"/>
          </a:schemeClr>
        </a:solidFill>
        <a:ln w="19050" cap="flat" cmpd="sng" algn="ctr">
          <a:solidFill>
            <a:schemeClr val="accent3">
              <a:hueOff val="9855406"/>
              <a:satOff val="-53278"/>
              <a:lumOff val="-196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193CD7-CC37-41D2-ACDD-499B8FAB704C}" type="datetimeFigureOut">
              <a:rPr lang="en-GB" smtClean="0"/>
              <a:t>07/01/2020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D55023-A76E-4033-BEFA-09BFDCA1E69C}" type="slidenum">
              <a:rPr lang="en-GB" smtClean="0"/>
              <a:t>‹N›</a:t>
            </a:fld>
            <a:endParaRPr lang="en-GB"/>
          </a:p>
        </p:txBody>
      </p:sp>
    </p:spTree>
    <p:extLst>
      <p:ext uri="{BB962C8B-B14F-4D97-AF65-F5344CB8AC3E}">
        <p14:creationId xmlns:p14="http://schemas.microsoft.com/office/powerpoint/2010/main" val="2962728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99FE06F-D502-4389-B50B-E4AE21898A64}" type="datetimeFigureOut">
              <a:rPr lang="en-GB" smtClean="0"/>
              <a:t>07/01/2020</a:t>
            </a:fld>
            <a:endParaRPr lang="en-GB"/>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08DF5481-AF78-4260-A33D-481F1AAC9534}" type="slidenum">
              <a:rPr lang="en-GB" smtClean="0"/>
              <a:t>‹N›</a:t>
            </a:fld>
            <a:endParaRPr lang="en-GB"/>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694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99FE06F-D502-4389-B50B-E4AE21898A64}" type="datetimeFigureOut">
              <a:rPr lang="en-GB" smtClean="0"/>
              <a:t>07/01/2020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DF5481-AF78-4260-A33D-481F1AAC9534}" type="slidenum">
              <a:rPr lang="en-GB" smtClean="0"/>
              <a:t>‹N›</a:t>
            </a:fld>
            <a:endParaRPr lang="en-GB"/>
          </a:p>
        </p:txBody>
      </p:sp>
    </p:spTree>
    <p:extLst>
      <p:ext uri="{BB962C8B-B14F-4D97-AF65-F5344CB8AC3E}">
        <p14:creationId xmlns:p14="http://schemas.microsoft.com/office/powerpoint/2010/main" val="3127522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99FE06F-D502-4389-B50B-E4AE21898A64}" type="datetimeFigureOut">
              <a:rPr lang="en-GB" smtClean="0"/>
              <a:t>07/01/2020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DF5481-AF78-4260-A33D-481F1AAC9534}" type="slidenum">
              <a:rPr lang="en-GB" smtClean="0"/>
              <a:t>‹N›</a:t>
            </a:fld>
            <a:endParaRPr lang="en-GB"/>
          </a:p>
        </p:txBody>
      </p:sp>
    </p:spTree>
    <p:extLst>
      <p:ext uri="{BB962C8B-B14F-4D97-AF65-F5344CB8AC3E}">
        <p14:creationId xmlns:p14="http://schemas.microsoft.com/office/powerpoint/2010/main" val="253813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99FE06F-D502-4389-B50B-E4AE21898A64}" type="datetimeFigureOut">
              <a:rPr lang="en-GB" smtClean="0"/>
              <a:t>07/01/2020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DF5481-AF78-4260-A33D-481F1AAC9534}" type="slidenum">
              <a:rPr lang="en-GB" smtClean="0"/>
              <a:t>‹N›</a:t>
            </a:fld>
            <a:endParaRPr lang="en-GB"/>
          </a:p>
        </p:txBody>
      </p:sp>
    </p:spTree>
    <p:extLst>
      <p:ext uri="{BB962C8B-B14F-4D97-AF65-F5344CB8AC3E}">
        <p14:creationId xmlns:p14="http://schemas.microsoft.com/office/powerpoint/2010/main" val="1785743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99FE06F-D502-4389-B50B-E4AE21898A64}" type="datetimeFigureOut">
              <a:rPr lang="en-GB" smtClean="0"/>
              <a:t>07/01/2020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DF5481-AF78-4260-A33D-481F1AAC9534}" type="slidenum">
              <a:rPr lang="en-GB" smtClean="0"/>
              <a:t>‹N›</a:t>
            </a:fld>
            <a:endParaRPr lang="en-GB"/>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2747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99FE06F-D502-4389-B50B-E4AE21898A64}" type="datetimeFigureOut">
              <a:rPr lang="en-GB" smtClean="0"/>
              <a:t>07/01/2020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DF5481-AF78-4260-A33D-481F1AAC9534}" type="slidenum">
              <a:rPr lang="en-GB" smtClean="0"/>
              <a:t>‹N›</a:t>
            </a:fld>
            <a:endParaRPr lang="en-GB"/>
          </a:p>
        </p:txBody>
      </p:sp>
    </p:spTree>
    <p:extLst>
      <p:ext uri="{BB962C8B-B14F-4D97-AF65-F5344CB8AC3E}">
        <p14:creationId xmlns:p14="http://schemas.microsoft.com/office/powerpoint/2010/main" val="492938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99FE06F-D502-4389-B50B-E4AE21898A64}" type="datetimeFigureOut">
              <a:rPr lang="en-GB" smtClean="0"/>
              <a:t>07/01/2020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DF5481-AF78-4260-A33D-481F1AAC9534}" type="slidenum">
              <a:rPr lang="en-GB" smtClean="0"/>
              <a:t>‹N›</a:t>
            </a:fld>
            <a:endParaRPr lang="en-GB"/>
          </a:p>
        </p:txBody>
      </p:sp>
    </p:spTree>
    <p:extLst>
      <p:ext uri="{BB962C8B-B14F-4D97-AF65-F5344CB8AC3E}">
        <p14:creationId xmlns:p14="http://schemas.microsoft.com/office/powerpoint/2010/main" val="3968078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99FE06F-D502-4389-B50B-E4AE21898A64}" type="datetimeFigureOut">
              <a:rPr lang="en-GB" smtClean="0"/>
              <a:t>07/01/2020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DF5481-AF78-4260-A33D-481F1AAC9534}" type="slidenum">
              <a:rPr lang="en-GB" smtClean="0"/>
              <a:t>‹N›</a:t>
            </a:fld>
            <a:endParaRPr lang="en-GB"/>
          </a:p>
        </p:txBody>
      </p:sp>
    </p:spTree>
    <p:extLst>
      <p:ext uri="{BB962C8B-B14F-4D97-AF65-F5344CB8AC3E}">
        <p14:creationId xmlns:p14="http://schemas.microsoft.com/office/powerpoint/2010/main" val="253944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FE06F-D502-4389-B50B-E4AE21898A64}" type="datetimeFigureOut">
              <a:rPr lang="en-GB" smtClean="0"/>
              <a:t>07/01/2020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DF5481-AF78-4260-A33D-481F1AAC9534}" type="slidenum">
              <a:rPr lang="en-GB" smtClean="0"/>
              <a:t>‹N›</a:t>
            </a:fld>
            <a:endParaRPr lang="en-GB"/>
          </a:p>
        </p:txBody>
      </p:sp>
    </p:spTree>
    <p:extLst>
      <p:ext uri="{BB962C8B-B14F-4D97-AF65-F5344CB8AC3E}">
        <p14:creationId xmlns:p14="http://schemas.microsoft.com/office/powerpoint/2010/main" val="2986186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99FE06F-D502-4389-B50B-E4AE21898A64}" type="datetimeFigureOut">
              <a:rPr lang="en-GB" smtClean="0"/>
              <a:t>07/01/2020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DF5481-AF78-4260-A33D-481F1AAC9534}" type="slidenum">
              <a:rPr lang="en-GB" smtClean="0"/>
              <a:t>‹N›</a:t>
            </a:fld>
            <a:endParaRPr lang="en-GB"/>
          </a:p>
        </p:txBody>
      </p:sp>
    </p:spTree>
    <p:extLst>
      <p:ext uri="{BB962C8B-B14F-4D97-AF65-F5344CB8AC3E}">
        <p14:creationId xmlns:p14="http://schemas.microsoft.com/office/powerpoint/2010/main" val="1939038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99FE06F-D502-4389-B50B-E4AE21898A64}" type="datetimeFigureOut">
              <a:rPr lang="en-GB" smtClean="0"/>
              <a:t>07/01/2020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DF5481-AF78-4260-A33D-481F1AAC9534}" type="slidenum">
              <a:rPr lang="en-GB" smtClean="0"/>
              <a:t>‹N›</a:t>
            </a:fld>
            <a:endParaRPr lang="en-GB"/>
          </a:p>
        </p:txBody>
      </p:sp>
    </p:spTree>
    <p:extLst>
      <p:ext uri="{BB962C8B-B14F-4D97-AF65-F5344CB8AC3E}">
        <p14:creationId xmlns:p14="http://schemas.microsoft.com/office/powerpoint/2010/main" val="996756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99FE06F-D502-4389-B50B-E4AE21898A64}" type="datetimeFigureOut">
              <a:rPr lang="en-GB" smtClean="0"/>
              <a:t>07/01/2020</a:t>
            </a:fld>
            <a:endParaRPr lang="en-GB"/>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GB"/>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08DF5481-AF78-4260-A33D-481F1AAC9534}" type="slidenum">
              <a:rPr lang="en-GB" smtClean="0"/>
              <a:t>‹N›</a:t>
            </a:fld>
            <a:endParaRPr lang="en-GB"/>
          </a:p>
        </p:txBody>
      </p:sp>
    </p:spTree>
    <p:extLst>
      <p:ext uri="{BB962C8B-B14F-4D97-AF65-F5344CB8AC3E}">
        <p14:creationId xmlns:p14="http://schemas.microsoft.com/office/powerpoint/2010/main" val="34462721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ersonneltoday.com/hr/jordan-peterson-gender-pay-gap-exist/" TargetMode="External"/><Relationship Id="rId2" Type="http://schemas.openxmlformats.org/officeDocument/2006/relationships/hyperlink" Target="https://www.undp.org/content/undp/en/home/sustainable-development-goals/goal-5-gender-equality.html" TargetMode="External"/><Relationship Id="rId1" Type="http://schemas.openxmlformats.org/officeDocument/2006/relationships/slideLayout" Target="../slideLayouts/slideLayout7.xml"/><Relationship Id="rId5" Type="http://schemas.openxmlformats.org/officeDocument/2006/relationships/hyperlink" Target="https://medium.com/@UNDP/in-costa-rica-women-find-new-strength-as-business-leaders-793491936b6" TargetMode="External"/><Relationship Id="rId4" Type="http://schemas.openxmlformats.org/officeDocument/2006/relationships/hyperlink" Target="https://www.etymonline.com/word/argumentation"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4.svg"/><Relationship Id="rId13" Type="http://schemas.openxmlformats.org/officeDocument/2006/relationships/image" Target="../media/image9.png"/><Relationship Id="rId3" Type="http://schemas.openxmlformats.org/officeDocument/2006/relationships/diagramLayout" Target="../diagrams/layout3.xml"/><Relationship Id="rId7" Type="http://schemas.openxmlformats.org/officeDocument/2006/relationships/image" Target="../media/image3.png"/><Relationship Id="rId12" Type="http://schemas.openxmlformats.org/officeDocument/2006/relationships/image" Target="../media/image8.svg"/><Relationship Id="rId2" Type="http://schemas.openxmlformats.org/officeDocument/2006/relationships/diagramData" Target="../diagrams/data3.xml"/><Relationship Id="rId16" Type="http://schemas.openxmlformats.org/officeDocument/2006/relationships/image" Target="../media/image12.svg"/><Relationship Id="rId1" Type="http://schemas.openxmlformats.org/officeDocument/2006/relationships/slideLayout" Target="../slideLayouts/slideLayout7.xml"/><Relationship Id="rId6" Type="http://schemas.microsoft.com/office/2007/relationships/diagramDrawing" Target="../diagrams/drawing3.xml"/><Relationship Id="rId11" Type="http://schemas.openxmlformats.org/officeDocument/2006/relationships/image" Target="../media/image7.png"/><Relationship Id="rId5" Type="http://schemas.openxmlformats.org/officeDocument/2006/relationships/diagramColors" Target="../diagrams/colors3.xml"/><Relationship Id="rId15" Type="http://schemas.openxmlformats.org/officeDocument/2006/relationships/image" Target="../media/image11.png"/><Relationship Id="rId10" Type="http://schemas.openxmlformats.org/officeDocument/2006/relationships/image" Target="../media/image6.svg"/><Relationship Id="rId4" Type="http://schemas.openxmlformats.org/officeDocument/2006/relationships/diagramQuickStyle" Target="../diagrams/quickStyle3.xml"/><Relationship Id="rId9" Type="http://schemas.openxmlformats.org/officeDocument/2006/relationships/image" Target="../media/image5.png"/><Relationship Id="rId14" Type="http://schemas.openxmlformats.org/officeDocument/2006/relationships/image" Target="../media/image10.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61CBB87-1C91-4552-9BC2-ABA4351A82BA}"/>
              </a:ext>
            </a:extLst>
          </p:cNvPr>
          <p:cNvSpPr/>
          <p:nvPr/>
        </p:nvSpPr>
        <p:spPr>
          <a:xfrm>
            <a:off x="-1" y="0"/>
            <a:ext cx="750404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asellaDiTesto 3">
            <a:extLst>
              <a:ext uri="{FF2B5EF4-FFF2-40B4-BE49-F238E27FC236}">
                <a16:creationId xmlns:a16="http://schemas.microsoft.com/office/drawing/2014/main" id="{EF85F31B-EB30-41C2-A9C4-BD9A94F3A76E}"/>
              </a:ext>
            </a:extLst>
          </p:cNvPr>
          <p:cNvSpPr txBox="1"/>
          <p:nvPr/>
        </p:nvSpPr>
        <p:spPr>
          <a:xfrm>
            <a:off x="302371" y="2305614"/>
            <a:ext cx="6899298" cy="2246769"/>
          </a:xfrm>
          <a:prstGeom prst="rect">
            <a:avLst/>
          </a:prstGeom>
          <a:noFill/>
        </p:spPr>
        <p:txBody>
          <a:bodyPr wrap="square" rtlCol="0">
            <a:spAutoFit/>
          </a:bodyPr>
          <a:lstStyle/>
          <a:p>
            <a:pPr algn="ctr"/>
            <a:r>
              <a:rPr lang="en-GB" sz="3600" dirty="0">
                <a:solidFill>
                  <a:schemeClr val="bg1"/>
                </a:solidFill>
                <a:latin typeface="Arial" panose="020B0604020202020204" pitchFamily="34" charset="0"/>
                <a:cs typeface="Arial" panose="020B0604020202020204" pitchFamily="34" charset="0"/>
              </a:rPr>
              <a:t>HOW TO WRITE AN ARGUMENTATIVE ESSAY</a:t>
            </a:r>
          </a:p>
          <a:p>
            <a:pPr algn="ctr"/>
            <a:endParaRPr lang="en-GB" sz="3600" dirty="0">
              <a:solidFill>
                <a:schemeClr val="bg1"/>
              </a:solidFill>
              <a:latin typeface="Arial" panose="020B0604020202020204" pitchFamily="34" charset="0"/>
              <a:cs typeface="Arial" panose="020B0604020202020204" pitchFamily="34" charset="0"/>
            </a:endParaRPr>
          </a:p>
          <a:p>
            <a:pPr algn="ctr"/>
            <a:r>
              <a:rPr lang="en-GB" sz="3200" dirty="0">
                <a:solidFill>
                  <a:schemeClr val="bg1"/>
                </a:solidFill>
                <a:latin typeface="Arial" panose="020B0604020202020204" pitchFamily="34" charset="0"/>
                <a:cs typeface="Arial" panose="020B0604020202020204" pitchFamily="34" charset="0"/>
              </a:rPr>
              <a:t>Structure Review &amp; Writing Practice </a:t>
            </a:r>
          </a:p>
        </p:txBody>
      </p:sp>
      <p:sp>
        <p:nvSpPr>
          <p:cNvPr id="5" name="CasellaDiTesto 4">
            <a:extLst>
              <a:ext uri="{FF2B5EF4-FFF2-40B4-BE49-F238E27FC236}">
                <a16:creationId xmlns:a16="http://schemas.microsoft.com/office/drawing/2014/main" id="{DB4EC50D-D172-4844-BBE7-2AE19093DAE8}"/>
              </a:ext>
            </a:extLst>
          </p:cNvPr>
          <p:cNvSpPr txBox="1"/>
          <p:nvPr/>
        </p:nvSpPr>
        <p:spPr>
          <a:xfrm>
            <a:off x="159025" y="5710637"/>
            <a:ext cx="2670312" cy="1015663"/>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Dri Sofia		</a:t>
            </a:r>
          </a:p>
          <a:p>
            <a:r>
              <a:rPr lang="en-GB" sz="2000" dirty="0">
                <a:solidFill>
                  <a:schemeClr val="bg1"/>
                </a:solidFill>
                <a:latin typeface="Arial" panose="020B0604020202020204" pitchFamily="34" charset="0"/>
                <a:cs typeface="Arial" panose="020B0604020202020204" pitchFamily="34" charset="0"/>
              </a:rPr>
              <a:t>5LSCA</a:t>
            </a:r>
          </a:p>
          <a:p>
            <a:r>
              <a:rPr lang="en-GB" sz="2000" dirty="0">
                <a:solidFill>
                  <a:schemeClr val="bg1"/>
                </a:solidFill>
                <a:latin typeface="Arial" panose="020B0604020202020204" pitchFamily="34" charset="0"/>
                <a:cs typeface="Arial" panose="020B0604020202020204" pitchFamily="34" charset="0"/>
              </a:rPr>
              <a:t>January 2020  </a:t>
            </a:r>
          </a:p>
        </p:txBody>
      </p:sp>
      <p:sp>
        <p:nvSpPr>
          <p:cNvPr id="7" name="TextBox 6">
            <a:extLst>
              <a:ext uri="{FF2B5EF4-FFF2-40B4-BE49-F238E27FC236}">
                <a16:creationId xmlns:a16="http://schemas.microsoft.com/office/drawing/2014/main" id="{129F9DFD-C8EE-456D-B4D3-53C0E06493AF}"/>
              </a:ext>
            </a:extLst>
          </p:cNvPr>
          <p:cNvSpPr txBox="1"/>
          <p:nvPr/>
        </p:nvSpPr>
        <p:spPr>
          <a:xfrm>
            <a:off x="7663066" y="1282258"/>
            <a:ext cx="4528934" cy="4539704"/>
          </a:xfrm>
          <a:prstGeom prst="rect">
            <a:avLst/>
          </a:prstGeom>
          <a:noFill/>
        </p:spPr>
        <p:txBody>
          <a:bodyPr wrap="square" rtlCol="0">
            <a:spAutoFit/>
          </a:bodyPr>
          <a:lstStyle/>
          <a:p>
            <a:r>
              <a:rPr lang="en-GB" sz="1700" dirty="0">
                <a:latin typeface="Arial" panose="020B0604020202020204" pitchFamily="34" charset="0"/>
                <a:cs typeface="Arial" panose="020B0604020202020204" pitchFamily="34" charset="0"/>
              </a:rPr>
              <a:t>AGENDA </a:t>
            </a:r>
          </a:p>
          <a:p>
            <a:endParaRPr lang="en-GB"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What is an argumentative essay</a:t>
            </a:r>
          </a:p>
          <a:p>
            <a:pPr marL="742950" lvl="1"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Definition</a:t>
            </a:r>
          </a:p>
          <a:p>
            <a:pPr marL="742950" lvl="1"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Aim</a:t>
            </a:r>
          </a:p>
          <a:p>
            <a:pPr marL="742950" lvl="1"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Benefit</a:t>
            </a:r>
          </a:p>
          <a:p>
            <a:pPr marL="742950" lvl="1"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Etymology of the word argumentation</a:t>
            </a:r>
          </a:p>
          <a:p>
            <a:pPr lvl="1"/>
            <a:endParaRPr lang="en-US"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How to </a:t>
            </a:r>
            <a:r>
              <a:rPr lang="en-GB" sz="1700" dirty="0">
                <a:latin typeface="Arial" panose="020B0604020202020204" pitchFamily="34" charset="0"/>
                <a:cs typeface="Arial" panose="020B0604020202020204" pitchFamily="34" charset="0"/>
              </a:rPr>
              <a:t>organise</a:t>
            </a:r>
            <a:r>
              <a:rPr lang="en-US" sz="1700" dirty="0">
                <a:latin typeface="Arial" panose="020B0604020202020204" pitchFamily="34" charset="0"/>
                <a:cs typeface="Arial" panose="020B0604020202020204" pitchFamily="34" charset="0"/>
              </a:rPr>
              <a:t> an argumentative essay</a:t>
            </a:r>
          </a:p>
          <a:p>
            <a:pPr marL="742950" lvl="1"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Introductory paragraph  </a:t>
            </a:r>
          </a:p>
          <a:p>
            <a:pPr marL="742950" lvl="1"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Body </a:t>
            </a:r>
          </a:p>
          <a:p>
            <a:pPr marL="742950" lvl="1"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Conclusion </a:t>
            </a:r>
          </a:p>
          <a:p>
            <a:pPr marL="742950" lvl="1" indent="-285750">
              <a:buFont typeface="Arial" panose="020B0604020202020204" pitchFamily="34" charset="0"/>
              <a:buChar char="•"/>
            </a:pPr>
            <a:endParaRPr lang="en-US" sz="17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Appendices </a:t>
            </a:r>
          </a:p>
          <a:p>
            <a:pPr marL="742950" lvl="1"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Example of argumentative essay </a:t>
            </a:r>
          </a:p>
          <a:p>
            <a:endParaRPr lang="en-GB" sz="1700" dirty="0">
              <a:latin typeface="Arial" panose="020B0604020202020204" pitchFamily="34" charset="0"/>
              <a:cs typeface="Arial" panose="020B0604020202020204" pitchFamily="34" charset="0"/>
            </a:endParaRPr>
          </a:p>
          <a:p>
            <a:endParaRPr lang="en-GB" sz="1700" dirty="0"/>
          </a:p>
        </p:txBody>
      </p:sp>
    </p:spTree>
    <p:extLst>
      <p:ext uri="{BB962C8B-B14F-4D97-AF65-F5344CB8AC3E}">
        <p14:creationId xmlns:p14="http://schemas.microsoft.com/office/powerpoint/2010/main" val="3829859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78479BF-489E-4122-B86B-8FA523F6EC8D}"/>
              </a:ext>
            </a:extLst>
          </p:cNvPr>
          <p:cNvSpPr txBox="1"/>
          <p:nvPr/>
        </p:nvSpPr>
        <p:spPr>
          <a:xfrm>
            <a:off x="0" y="562708"/>
            <a:ext cx="12192000" cy="707886"/>
          </a:xfrm>
          <a:prstGeom prst="rect">
            <a:avLst/>
          </a:prstGeom>
          <a:noFill/>
        </p:spPr>
        <p:txBody>
          <a:bodyPr wrap="square" rtlCol="0">
            <a:spAutoFit/>
          </a:bodyPr>
          <a:lstStyle/>
          <a:p>
            <a:pPr algn="ctr"/>
            <a:r>
              <a:rPr lang="en-GB" sz="4000" dirty="0"/>
              <a:t>	</a:t>
            </a:r>
            <a:r>
              <a:rPr lang="en-GB" sz="3200" u="sng" dirty="0">
                <a:latin typeface="Arial" panose="020B0604020202020204" pitchFamily="34" charset="0"/>
                <a:cs typeface="Arial" panose="020B0604020202020204" pitchFamily="34" charset="0"/>
              </a:rPr>
              <a:t>Example</a:t>
            </a:r>
            <a:r>
              <a:rPr lang="en-GB" sz="3200" dirty="0">
                <a:latin typeface="Arial" panose="020B0604020202020204" pitchFamily="34" charset="0"/>
                <a:cs typeface="Arial" panose="020B0604020202020204" pitchFamily="34" charset="0"/>
              </a:rPr>
              <a:t>: body paragraph – Block 2 </a:t>
            </a:r>
            <a:endParaRPr lang="en-GB" sz="4000" dirty="0">
              <a:latin typeface="Arial" panose="020B0604020202020204" pitchFamily="34" charset="0"/>
              <a:cs typeface="Arial" panose="020B0604020202020204" pitchFamily="34" charset="0"/>
            </a:endParaRPr>
          </a:p>
        </p:txBody>
      </p:sp>
      <p:sp>
        <p:nvSpPr>
          <p:cNvPr id="3" name="CasellaDiTesto 2">
            <a:extLst>
              <a:ext uri="{FF2B5EF4-FFF2-40B4-BE49-F238E27FC236}">
                <a16:creationId xmlns:a16="http://schemas.microsoft.com/office/drawing/2014/main" id="{E8E0A3C8-D9B8-436F-A3F5-C5A017173367}"/>
              </a:ext>
            </a:extLst>
          </p:cNvPr>
          <p:cNvSpPr txBox="1"/>
          <p:nvPr/>
        </p:nvSpPr>
        <p:spPr>
          <a:xfrm>
            <a:off x="622496" y="1493978"/>
            <a:ext cx="10947008" cy="5355312"/>
          </a:xfrm>
          <a:prstGeom prst="rect">
            <a:avLst/>
          </a:prstGeom>
          <a:noFill/>
        </p:spPr>
        <p:txBody>
          <a:bodyPr wrap="square" rtlCol="0">
            <a:spAutoFit/>
          </a:bodyPr>
          <a:lstStyle/>
          <a:p>
            <a:pPr algn="just"/>
            <a:r>
              <a:rPr lang="en-US" u="sng" dirty="0">
                <a:latin typeface="Arial" panose="020B0604020202020204" pitchFamily="34" charset="0"/>
                <a:cs typeface="Arial" panose="020B0604020202020204" pitchFamily="34" charset="0"/>
              </a:rPr>
              <a:t>Reply to the opposite argumentation and development of your own point of view </a:t>
            </a:r>
          </a:p>
          <a:p>
            <a:pPr algn="just"/>
            <a:r>
              <a:rPr lang="en-US" b="1" dirty="0">
                <a:solidFill>
                  <a:srgbClr val="00B050"/>
                </a:solidFill>
                <a:latin typeface="Arial" panose="020B0604020202020204" pitchFamily="34" charset="0"/>
                <a:cs typeface="Arial" panose="020B0604020202020204" pitchFamily="34" charset="0"/>
              </a:rPr>
              <a:t>On the other hand</a:t>
            </a:r>
            <a:r>
              <a:rPr lang="en-US" dirty="0">
                <a:latin typeface="Arial" panose="020B0604020202020204" pitchFamily="34" charset="0"/>
                <a:cs typeface="Arial" panose="020B0604020202020204" pitchFamily="34" charset="0"/>
              </a:rPr>
              <a:t>, several </a:t>
            </a:r>
            <a:r>
              <a:rPr lang="en-GB" dirty="0">
                <a:latin typeface="Arial" panose="020B0604020202020204" pitchFamily="34" charset="0"/>
                <a:cs typeface="Arial" panose="020B0604020202020204" pitchFamily="34" charset="0"/>
              </a:rPr>
              <a:t>organisations</a:t>
            </a:r>
            <a:r>
              <a:rPr lang="en-US" dirty="0">
                <a:latin typeface="Arial" panose="020B0604020202020204" pitchFamily="34" charset="0"/>
                <a:cs typeface="Arial" panose="020B0604020202020204" pitchFamily="34" charset="0"/>
              </a:rPr>
              <a:t> like the United Nations or </a:t>
            </a:r>
            <a:r>
              <a:rPr lang="en-GB" dirty="0">
                <a:latin typeface="Arial" panose="020B0604020202020204" pitchFamily="34" charset="0"/>
                <a:cs typeface="Arial" panose="020B0604020202020204" pitchFamily="34" charset="0"/>
              </a:rPr>
              <a:t>UNICEF </a:t>
            </a:r>
            <a:r>
              <a:rPr lang="en-US" dirty="0">
                <a:latin typeface="Arial" panose="020B0604020202020204" pitchFamily="34" charset="0"/>
                <a:cs typeface="Arial" panose="020B0604020202020204" pitchFamily="34" charset="0"/>
              </a:rPr>
              <a:t>have embraced the challenge to achieve gender equality. These international </a:t>
            </a:r>
            <a:r>
              <a:rPr lang="en-GB" dirty="0">
                <a:latin typeface="Arial" panose="020B0604020202020204" pitchFamily="34" charset="0"/>
                <a:cs typeface="Arial" panose="020B0604020202020204" pitchFamily="34" charset="0"/>
              </a:rPr>
              <a:t>organisations</a:t>
            </a:r>
            <a:r>
              <a:rPr lang="en-US" dirty="0">
                <a:latin typeface="Arial" panose="020B0604020202020204" pitchFamily="34" charset="0"/>
                <a:cs typeface="Arial" panose="020B0604020202020204" pitchFamily="34" charset="0"/>
              </a:rPr>
              <a:t> not only work hard to improve the lives of girls and women in poorer regions where sexual violence, exploitation and discrimination still exist but also try to improve issues such as the pay gap in developed countries. Gender equality is important because it will guarantee the same human rights for all; it will lead women at the same level of men and, therefore, they may enjoy the same opportunities, rights and obligations. Women present features that men do not have and therefore they can improve the world development making the difference which helps global economic growth. </a:t>
            </a:r>
          </a:p>
          <a:p>
            <a:pPr algn="just"/>
            <a:endParaRPr lang="en-US" dirty="0">
              <a:latin typeface="Arial" panose="020B0604020202020204" pitchFamily="34" charset="0"/>
              <a:cs typeface="Arial" panose="020B0604020202020204" pitchFamily="34" charset="0"/>
            </a:endParaRPr>
          </a:p>
          <a:p>
            <a:pPr algn="just"/>
            <a:r>
              <a:rPr lang="en-US" u="sng" dirty="0">
                <a:latin typeface="Arial" panose="020B0604020202020204" pitchFamily="34" charset="0"/>
                <a:cs typeface="Arial" panose="020B0604020202020204" pitchFamily="34" charset="0"/>
              </a:rPr>
              <a:t>Concrete fact to sustain your own argumentation </a:t>
            </a:r>
          </a:p>
          <a:p>
            <a:pPr algn="just"/>
            <a:r>
              <a:rPr lang="en-US" dirty="0">
                <a:latin typeface="Arial" panose="020B0604020202020204" pitchFamily="34" charset="0"/>
                <a:cs typeface="Arial" panose="020B0604020202020204" pitchFamily="34" charset="0"/>
              </a:rPr>
              <a:t>A great example that shows the power of such initiatives is the case of Costa Rica, where  increasingly women are becoming involved in sustainably managing its fisheries. In a country where women are normally expected to dedicate their lives to the household, support business-women and make them understand that they can find a balance between work and their family is a great step ahead. At the same time, the involvement of women in the industry of fisheries is having a positive impact, contributing to the improvement of the fish and tourism sectors.</a:t>
            </a:r>
          </a:p>
          <a:p>
            <a:pPr algn="just"/>
            <a:br>
              <a:rPr lang="en-US" dirty="0"/>
            </a:br>
            <a:endParaRPr lang="en-GB" dirty="0"/>
          </a:p>
        </p:txBody>
      </p:sp>
    </p:spTree>
    <p:extLst>
      <p:ext uri="{BB962C8B-B14F-4D97-AF65-F5344CB8AC3E}">
        <p14:creationId xmlns:p14="http://schemas.microsoft.com/office/powerpoint/2010/main" val="2101487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A5136-B018-4A98-BA5B-54D36D16922B}"/>
              </a:ext>
            </a:extLst>
          </p:cNvPr>
          <p:cNvSpPr>
            <a:spLocks noGrp="1"/>
          </p:cNvSpPr>
          <p:nvPr>
            <p:ph type="title"/>
          </p:nvPr>
        </p:nvSpPr>
        <p:spPr>
          <a:xfrm>
            <a:off x="1143000" y="609600"/>
            <a:ext cx="9875520" cy="642730"/>
          </a:xfrm>
        </p:spPr>
        <p:txBody>
          <a:bodyPr>
            <a:normAutofit/>
          </a:bodyPr>
          <a:lstStyle/>
          <a:p>
            <a:pPr algn="ctr"/>
            <a:r>
              <a:rPr lang="en-GB" sz="3200" u="sng" dirty="0">
                <a:latin typeface="Arial" panose="020B0604020202020204" pitchFamily="34" charset="0"/>
                <a:cs typeface="Arial" panose="020B0604020202020204" pitchFamily="34" charset="0"/>
              </a:rPr>
              <a:t>Example</a:t>
            </a:r>
            <a:r>
              <a:rPr lang="en-GB" sz="3200" dirty="0">
                <a:latin typeface="Arial" panose="020B0604020202020204" pitchFamily="34" charset="0"/>
                <a:cs typeface="Arial" panose="020B0604020202020204" pitchFamily="34" charset="0"/>
              </a:rPr>
              <a:t>: Conclusion </a:t>
            </a:r>
          </a:p>
        </p:txBody>
      </p:sp>
      <p:sp>
        <p:nvSpPr>
          <p:cNvPr id="3" name="Content Placeholder 2">
            <a:extLst>
              <a:ext uri="{FF2B5EF4-FFF2-40B4-BE49-F238E27FC236}">
                <a16:creationId xmlns:a16="http://schemas.microsoft.com/office/drawing/2014/main" id="{CBE9ACCC-46E9-4204-9852-B8008B3389BB}"/>
              </a:ext>
            </a:extLst>
          </p:cNvPr>
          <p:cNvSpPr>
            <a:spLocks noGrp="1"/>
          </p:cNvSpPr>
          <p:nvPr>
            <p:ph idx="1"/>
          </p:nvPr>
        </p:nvSpPr>
        <p:spPr>
          <a:xfrm>
            <a:off x="801756" y="2026206"/>
            <a:ext cx="10588488" cy="2805587"/>
          </a:xfrm>
        </p:spPr>
        <p:txBody>
          <a:bodyPr/>
          <a:lstStyle/>
          <a:p>
            <a:pPr marL="45720" indent="0">
              <a:buNone/>
            </a:pPr>
            <a:endParaRPr lang="en-US" dirty="0"/>
          </a:p>
          <a:p>
            <a:pPr marL="45720" indent="0">
              <a:spcBef>
                <a:spcPts val="0"/>
              </a:spcBef>
              <a:buNone/>
            </a:pPr>
            <a:r>
              <a:rPr lang="en-US" sz="1800" u="sng" dirty="0">
                <a:latin typeface="Arial" panose="020B0604020202020204" pitchFamily="34" charset="0"/>
                <a:cs typeface="Arial" panose="020B0604020202020204" pitchFamily="34" charset="0"/>
              </a:rPr>
              <a:t>Summary of subtopics </a:t>
            </a:r>
          </a:p>
          <a:p>
            <a:pPr marL="45720" indent="0">
              <a:spcBef>
                <a:spcPts val="0"/>
              </a:spcBef>
              <a:buNone/>
            </a:pPr>
            <a:r>
              <a:rPr lang="en-US" sz="1800" b="1" dirty="0">
                <a:solidFill>
                  <a:srgbClr val="00B050"/>
                </a:solidFill>
                <a:latin typeface="Arial" panose="020B0604020202020204" pitchFamily="34" charset="0"/>
                <a:cs typeface="Arial" panose="020B0604020202020204" pitchFamily="34" charset="0"/>
              </a:rPr>
              <a:t>To conclude </a:t>
            </a:r>
            <a:r>
              <a:rPr lang="en-US" sz="1800" dirty="0">
                <a:latin typeface="Arial" panose="020B0604020202020204" pitchFamily="34" charset="0"/>
                <a:cs typeface="Arial" panose="020B0604020202020204" pitchFamily="34" charset="0"/>
              </a:rPr>
              <a:t>it can be said that certainly women and men have different personalities, they are characterized by different traits but arguing that gender pay is a natural reflection it is clearly unfair. </a:t>
            </a:r>
            <a:r>
              <a:rPr lang="en-US" sz="1800" b="1" dirty="0">
                <a:solidFill>
                  <a:srgbClr val="00B050"/>
                </a:solidFill>
                <a:latin typeface="Arial" panose="020B0604020202020204" pitchFamily="34" charset="0"/>
                <a:cs typeface="Arial" panose="020B0604020202020204" pitchFamily="34" charset="0"/>
              </a:rPr>
              <a:t>Moreover</a:t>
            </a:r>
            <a:r>
              <a:rPr lang="en-US" sz="1800" dirty="0">
                <a:latin typeface="Arial" panose="020B0604020202020204" pitchFamily="34" charset="0"/>
                <a:cs typeface="Arial" panose="020B0604020202020204" pitchFamily="34" charset="0"/>
              </a:rPr>
              <a:t>, gender pay is only one of the factors that contribute to gender inequality. In addition to this there are violence and exploitation which are usually the root of inequalities. </a:t>
            </a:r>
          </a:p>
          <a:p>
            <a:pPr marL="45720" indent="0">
              <a:spcBef>
                <a:spcPts val="0"/>
              </a:spcBef>
              <a:buNone/>
            </a:pPr>
            <a:endParaRPr lang="en-US" sz="1800" dirty="0">
              <a:latin typeface="Arial" panose="020B0604020202020204" pitchFamily="34" charset="0"/>
              <a:cs typeface="Arial" panose="020B0604020202020204" pitchFamily="34" charset="0"/>
            </a:endParaRPr>
          </a:p>
          <a:p>
            <a:pPr marL="45720" indent="0">
              <a:spcBef>
                <a:spcPts val="0"/>
              </a:spcBef>
              <a:buNone/>
            </a:pPr>
            <a:r>
              <a:rPr lang="en-US" sz="1800" u="sng" dirty="0">
                <a:latin typeface="Arial" panose="020B0604020202020204" pitchFamily="34" charset="0"/>
                <a:cs typeface="Arial" panose="020B0604020202020204" pitchFamily="34" charset="0"/>
              </a:rPr>
              <a:t>Call for action </a:t>
            </a:r>
          </a:p>
          <a:p>
            <a:pPr marL="45720" indent="0">
              <a:spcBef>
                <a:spcPts val="0"/>
              </a:spcBef>
              <a:buNone/>
            </a:pPr>
            <a:r>
              <a:rPr lang="en-US" sz="1800" dirty="0">
                <a:latin typeface="Arial" panose="020B0604020202020204" pitchFamily="34" charset="0"/>
                <a:cs typeface="Arial" panose="020B0604020202020204" pitchFamily="34" charset="0"/>
              </a:rPr>
              <a:t>Challenging for gender equality seems to be a huge task to carry out and people across the world need to keep fighting for it.</a:t>
            </a:r>
          </a:p>
        </p:txBody>
      </p:sp>
    </p:spTree>
    <p:extLst>
      <p:ext uri="{BB962C8B-B14F-4D97-AF65-F5344CB8AC3E}">
        <p14:creationId xmlns:p14="http://schemas.microsoft.com/office/powerpoint/2010/main" val="493709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C43E8D8-F7A1-4DDD-A75D-65F29897D761}"/>
              </a:ext>
            </a:extLst>
          </p:cNvPr>
          <p:cNvSpPr txBox="1"/>
          <p:nvPr/>
        </p:nvSpPr>
        <p:spPr>
          <a:xfrm>
            <a:off x="668866" y="1997839"/>
            <a:ext cx="10854267" cy="3970318"/>
          </a:xfrm>
          <a:prstGeom prst="rect">
            <a:avLst/>
          </a:prstGeom>
          <a:noFill/>
        </p:spPr>
        <p:txBody>
          <a:bodyPr wrap="square" rtlCol="0">
            <a:spAutoFit/>
          </a:bodyPr>
          <a:lstStyle/>
          <a:p>
            <a:endParaRPr lang="en-GB" dirty="0"/>
          </a:p>
          <a:p>
            <a:r>
              <a:rPr lang="it-IT" u="sng" dirty="0">
                <a:hlinkClick r:id="rId2">
                  <a:extLst>
                    <a:ext uri="{A12FA001-AC4F-418D-AE19-62706E023703}">
                      <ahyp:hlinkClr xmlns:ahyp="http://schemas.microsoft.com/office/drawing/2018/hyperlinkcolor" val="tx"/>
                    </a:ext>
                  </a:extLst>
                </a:hlinkClick>
              </a:rPr>
              <a:t>&lt;https://www.undp.org/content/undp/en/home/sustainable-development-goals/goal-5-gender-equality.html</a:t>
            </a:r>
            <a:r>
              <a:rPr lang="it-IT" u="sng" dirty="0"/>
              <a:t>&gt;</a:t>
            </a:r>
            <a:endParaRPr lang="it-IT" dirty="0"/>
          </a:p>
          <a:p>
            <a:br>
              <a:rPr lang="it-IT" dirty="0"/>
            </a:br>
            <a:r>
              <a:rPr lang="it-IT" dirty="0"/>
              <a:t>&lt;</a:t>
            </a:r>
            <a:r>
              <a:rPr lang="it-IT" u="sng" dirty="0">
                <a:hlinkClick r:id="rId3">
                  <a:extLst>
                    <a:ext uri="{A12FA001-AC4F-418D-AE19-62706E023703}">
                      <ahyp:hlinkClr xmlns:ahyp="http://schemas.microsoft.com/office/drawing/2018/hyperlinkcolor" val="tx"/>
                    </a:ext>
                  </a:extLst>
                </a:hlinkClick>
              </a:rPr>
              <a:t>https://www.personneltoday.com/hr/jordan-peterson-gender-pay-gap-exist/</a:t>
            </a:r>
            <a:r>
              <a:rPr lang="it-IT" u="sng" dirty="0"/>
              <a:t>&gt;</a:t>
            </a:r>
            <a:endParaRPr lang="it-IT" dirty="0"/>
          </a:p>
          <a:p>
            <a:br>
              <a:rPr lang="it-IT" dirty="0"/>
            </a:br>
            <a:r>
              <a:rPr lang="it-IT" dirty="0"/>
              <a:t>&lt;</a:t>
            </a:r>
            <a:r>
              <a:rPr lang="it-IT" u="sng" dirty="0">
                <a:hlinkClick r:id="rId4">
                  <a:extLst>
                    <a:ext uri="{A12FA001-AC4F-418D-AE19-62706E023703}">
                      <ahyp:hlinkClr xmlns:ahyp="http://schemas.microsoft.com/office/drawing/2018/hyperlinkcolor" val="tx"/>
                    </a:ext>
                  </a:extLst>
                </a:hlinkClick>
              </a:rPr>
              <a:t>https://www.etymonline.com/word/argumentation</a:t>
            </a:r>
            <a:r>
              <a:rPr lang="it-IT" u="sng" dirty="0"/>
              <a:t>&gt;</a:t>
            </a:r>
          </a:p>
          <a:p>
            <a:endParaRPr lang="it-IT" dirty="0"/>
          </a:p>
          <a:p>
            <a:r>
              <a:rPr lang="it-IT" u="sng" dirty="0">
                <a:hlinkClick r:id="rId5">
                  <a:extLst>
                    <a:ext uri="{A12FA001-AC4F-418D-AE19-62706E023703}">
                      <ahyp:hlinkClr xmlns:ahyp="http://schemas.microsoft.com/office/drawing/2018/hyperlinkcolor" val="tx"/>
                    </a:ext>
                  </a:extLst>
                </a:hlinkClick>
              </a:rPr>
              <a:t>&lt;https://medium.com/@UNDP/in-costa-rica-women-find-new-strength-as-business-leaders-793491936b6</a:t>
            </a:r>
            <a:r>
              <a:rPr lang="it-IT" u="sng" dirty="0"/>
              <a:t>&gt;</a:t>
            </a:r>
          </a:p>
          <a:p>
            <a:endParaRPr lang="it-IT" u="sng" dirty="0"/>
          </a:p>
          <a:p>
            <a:r>
              <a:rPr lang="en-GB" dirty="0"/>
              <a:t>Alice </a:t>
            </a:r>
            <a:r>
              <a:rPr lang="en-GB" dirty="0" err="1"/>
              <a:t>Oshima</a:t>
            </a:r>
            <a:r>
              <a:rPr lang="en-GB" dirty="0"/>
              <a:t>, Ann Hogue, Writing Academic English FOURTH EDITION-PEARSON Longman</a:t>
            </a:r>
          </a:p>
          <a:p>
            <a:endParaRPr lang="it-IT" dirty="0"/>
          </a:p>
          <a:p>
            <a:endParaRPr lang="it-IT" u="sng" dirty="0"/>
          </a:p>
          <a:p>
            <a:br>
              <a:rPr lang="it-IT" u="sng" dirty="0"/>
            </a:br>
            <a:endParaRPr lang="en-GB" u="sng" dirty="0"/>
          </a:p>
        </p:txBody>
      </p:sp>
      <p:sp>
        <p:nvSpPr>
          <p:cNvPr id="3" name="Rectangle 2">
            <a:extLst>
              <a:ext uri="{FF2B5EF4-FFF2-40B4-BE49-F238E27FC236}">
                <a16:creationId xmlns:a16="http://schemas.microsoft.com/office/drawing/2014/main" id="{394381D7-D968-4556-BF27-2823E15339ED}"/>
              </a:ext>
            </a:extLst>
          </p:cNvPr>
          <p:cNvSpPr/>
          <p:nvPr/>
        </p:nvSpPr>
        <p:spPr>
          <a:xfrm>
            <a:off x="0" y="799308"/>
            <a:ext cx="12192000" cy="646331"/>
          </a:xfrm>
          <a:prstGeom prst="rect">
            <a:avLst/>
          </a:prstGeom>
        </p:spPr>
        <p:txBody>
          <a:bodyPr wrap="square">
            <a:spAutoFit/>
          </a:bodyPr>
          <a:lstStyle/>
          <a:p>
            <a:pPr algn="ctr"/>
            <a:r>
              <a:rPr lang="en-GB" sz="3600" i="1" u="sng" dirty="0">
                <a:latin typeface="Arial" panose="020B0604020202020204" pitchFamily="34" charset="0"/>
                <a:cs typeface="Arial" panose="020B0604020202020204" pitchFamily="34" charset="0"/>
              </a:rPr>
              <a:t>Bibliography:</a:t>
            </a:r>
            <a:r>
              <a:rPr lang="en-GB" sz="3600" u="sng"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70528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E82A57C-326E-4C0A-886B-99B452D9282B}"/>
              </a:ext>
            </a:extLst>
          </p:cNvPr>
          <p:cNvSpPr txBox="1"/>
          <p:nvPr/>
        </p:nvSpPr>
        <p:spPr>
          <a:xfrm>
            <a:off x="-358801" y="407357"/>
            <a:ext cx="12192000" cy="830997"/>
          </a:xfrm>
          <a:prstGeom prst="rect">
            <a:avLst/>
          </a:prstGeom>
          <a:noFill/>
        </p:spPr>
        <p:txBody>
          <a:bodyPr wrap="square" rtlCol="0">
            <a:spAutoFit/>
          </a:bodyPr>
          <a:lstStyle/>
          <a:p>
            <a:pPr algn="ctr"/>
            <a:r>
              <a:rPr lang="en-GB" sz="3200" dirty="0">
                <a:latin typeface="Arial" panose="020B0604020202020204" pitchFamily="34" charset="0"/>
                <a:cs typeface="Arial" panose="020B0604020202020204" pitchFamily="34" charset="0"/>
              </a:rPr>
              <a:t>What is an argumentative essay?</a:t>
            </a:r>
          </a:p>
          <a:p>
            <a:pPr algn="ctr"/>
            <a:endParaRPr lang="en-GB" sz="1600" dirty="0"/>
          </a:p>
        </p:txBody>
      </p:sp>
      <p:sp>
        <p:nvSpPr>
          <p:cNvPr id="4" name="CasellaDiTesto 3">
            <a:extLst>
              <a:ext uri="{FF2B5EF4-FFF2-40B4-BE49-F238E27FC236}">
                <a16:creationId xmlns:a16="http://schemas.microsoft.com/office/drawing/2014/main" id="{113FCED0-C96C-4CF1-93D3-CD1A4CF03AC4}"/>
              </a:ext>
            </a:extLst>
          </p:cNvPr>
          <p:cNvSpPr txBox="1"/>
          <p:nvPr/>
        </p:nvSpPr>
        <p:spPr>
          <a:xfrm>
            <a:off x="358801" y="1556377"/>
            <a:ext cx="5934273" cy="4093428"/>
          </a:xfrm>
          <a:prstGeom prst="rect">
            <a:avLst/>
          </a:prstGeom>
          <a:noFill/>
        </p:spPr>
        <p:txBody>
          <a:bodyPr wrap="square" rtlCol="0">
            <a:spAutoFit/>
          </a:bodyPr>
          <a:lstStyle/>
          <a:p>
            <a:pPr marL="342900" indent="-342900" algn="just">
              <a:buFont typeface="Arial" panose="020B0604020202020204" pitchFamily="34" charset="0"/>
              <a:buChar char="•"/>
            </a:pPr>
            <a:r>
              <a:rPr lang="en-GB" sz="2000" u="sng" dirty="0">
                <a:latin typeface="Arial" panose="020B0604020202020204" pitchFamily="34" charset="0"/>
                <a:cs typeface="Arial" panose="020B0604020202020204" pitchFamily="34" charset="0"/>
              </a:rPr>
              <a:t>Definition</a:t>
            </a:r>
            <a:r>
              <a:rPr lang="en-GB" sz="2000" dirty="0">
                <a:latin typeface="Arial" panose="020B0604020202020204" pitchFamily="34" charset="0"/>
                <a:cs typeface="Arial" panose="020B0604020202020204" pitchFamily="34" charset="0"/>
              </a:rPr>
              <a:t>: It is a text where you discuss both sides of an issue stating if you agree or disagree with a matter using reasons to support your opinion. </a:t>
            </a:r>
          </a:p>
          <a:p>
            <a:pPr marL="342900" indent="-342900" algn="just">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000" u="sng" dirty="0">
                <a:latin typeface="Arial" panose="020B0604020202020204" pitchFamily="34" charset="0"/>
                <a:cs typeface="Arial" panose="020B0604020202020204" pitchFamily="34" charset="0"/>
              </a:rPr>
              <a:t>Aim</a:t>
            </a:r>
            <a:r>
              <a:rPr lang="en-GB" sz="2000" dirty="0">
                <a:latin typeface="Arial" panose="020B0604020202020204" pitchFamily="34" charset="0"/>
                <a:cs typeface="Arial" panose="020B0604020202020204" pitchFamily="34" charset="0"/>
              </a:rPr>
              <a:t>: convince the reader that your opinion is right. To achieve this, it is important to also discuss the other side’s reasons and then rebut them.</a:t>
            </a:r>
          </a:p>
          <a:p>
            <a:pPr marL="342900" indent="-342900" algn="just">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000" u="sng" dirty="0">
                <a:latin typeface="Arial" panose="020B0604020202020204" pitchFamily="34" charset="0"/>
                <a:cs typeface="Arial" panose="020B0604020202020204" pitchFamily="34" charset="0"/>
              </a:rPr>
              <a:t>Benefit</a:t>
            </a:r>
            <a:r>
              <a:rPr lang="en-GB" sz="2000" dirty="0">
                <a:latin typeface="Arial" panose="020B0604020202020204" pitchFamily="34" charset="0"/>
                <a:cs typeface="Arial" panose="020B0604020202020204" pitchFamily="34" charset="0"/>
              </a:rPr>
              <a:t>: force students to think on  their own taking a stand of an issue and supporting their ideas with solid argumentations</a:t>
            </a:r>
          </a:p>
        </p:txBody>
      </p:sp>
      <p:graphicFrame>
        <p:nvGraphicFramePr>
          <p:cNvPr id="5" name="Diagramma 1">
            <a:extLst>
              <a:ext uri="{FF2B5EF4-FFF2-40B4-BE49-F238E27FC236}">
                <a16:creationId xmlns:a16="http://schemas.microsoft.com/office/drawing/2014/main" id="{ED5A11AF-B944-43C6-9AFE-883CE2EEA66C}"/>
              </a:ext>
            </a:extLst>
          </p:cNvPr>
          <p:cNvGraphicFramePr/>
          <p:nvPr>
            <p:extLst>
              <p:ext uri="{D42A27DB-BD31-4B8C-83A1-F6EECF244321}">
                <p14:modId xmlns:p14="http://schemas.microsoft.com/office/powerpoint/2010/main" val="904894791"/>
              </p:ext>
            </p:extLst>
          </p:nvPr>
        </p:nvGraphicFramePr>
        <p:xfrm>
          <a:off x="7126357" y="2141771"/>
          <a:ext cx="4706842" cy="3477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4E5287F3-34E6-4FE5-B99A-F20DE60C205E}"/>
              </a:ext>
            </a:extLst>
          </p:cNvPr>
          <p:cNvSpPr/>
          <p:nvPr/>
        </p:nvSpPr>
        <p:spPr>
          <a:xfrm>
            <a:off x="7370809" y="1556377"/>
            <a:ext cx="4019114"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Etymology of the word Argumentation</a:t>
            </a:r>
          </a:p>
        </p:txBody>
      </p:sp>
    </p:spTree>
    <p:extLst>
      <p:ext uri="{BB962C8B-B14F-4D97-AF65-F5344CB8AC3E}">
        <p14:creationId xmlns:p14="http://schemas.microsoft.com/office/powerpoint/2010/main" val="2735173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357A3441-CAD4-44E9-99CD-F54A2BB02B8B}"/>
              </a:ext>
            </a:extLst>
          </p:cNvPr>
          <p:cNvSpPr txBox="1"/>
          <p:nvPr/>
        </p:nvSpPr>
        <p:spPr>
          <a:xfrm>
            <a:off x="0" y="336627"/>
            <a:ext cx="12192000" cy="584775"/>
          </a:xfrm>
          <a:prstGeom prst="rect">
            <a:avLst/>
          </a:prstGeom>
          <a:noFill/>
        </p:spPr>
        <p:txBody>
          <a:bodyPr wrap="square" rtlCol="0">
            <a:spAutoFit/>
          </a:bodyPr>
          <a:lstStyle/>
          <a:p>
            <a:pPr algn="ctr"/>
            <a:r>
              <a:rPr lang="en-GB" sz="3200" dirty="0">
                <a:latin typeface="Arial" panose="020B0604020202020204" pitchFamily="34" charset="0"/>
                <a:cs typeface="Arial" panose="020B0604020202020204" pitchFamily="34" charset="0"/>
              </a:rPr>
              <a:t>How to organise an argumentative essay</a:t>
            </a:r>
          </a:p>
        </p:txBody>
      </p:sp>
      <p:graphicFrame>
        <p:nvGraphicFramePr>
          <p:cNvPr id="10" name="Tabella 10">
            <a:extLst>
              <a:ext uri="{FF2B5EF4-FFF2-40B4-BE49-F238E27FC236}">
                <a16:creationId xmlns:a16="http://schemas.microsoft.com/office/drawing/2014/main" id="{ED776075-A98A-4472-A629-86FA61BC9F33}"/>
              </a:ext>
            </a:extLst>
          </p:cNvPr>
          <p:cNvGraphicFramePr>
            <a:graphicFrameLocks noGrp="1"/>
          </p:cNvGraphicFramePr>
          <p:nvPr>
            <p:extLst>
              <p:ext uri="{D42A27DB-BD31-4B8C-83A1-F6EECF244321}">
                <p14:modId xmlns:p14="http://schemas.microsoft.com/office/powerpoint/2010/main" val="3734942492"/>
              </p:ext>
            </p:extLst>
          </p:nvPr>
        </p:nvGraphicFramePr>
        <p:xfrm>
          <a:off x="473020" y="2286454"/>
          <a:ext cx="5400000" cy="4320000"/>
        </p:xfrm>
        <a:graphic>
          <a:graphicData uri="http://schemas.openxmlformats.org/drawingml/2006/table">
            <a:tbl>
              <a:tblPr firstRow="1" bandRow="1">
                <a:tableStyleId>{F5AB1C69-6EDB-4FF4-983F-18BD219EF322}</a:tableStyleId>
              </a:tblPr>
              <a:tblGrid>
                <a:gridCol w="5400000">
                  <a:extLst>
                    <a:ext uri="{9D8B030D-6E8A-4147-A177-3AD203B41FA5}">
                      <a16:colId xmlns:a16="http://schemas.microsoft.com/office/drawing/2014/main" val="1768645171"/>
                    </a:ext>
                  </a:extLst>
                </a:gridCol>
              </a:tblGrid>
              <a:tr h="367660">
                <a:tc>
                  <a:txBody>
                    <a:bodyPr/>
                    <a:lstStyle/>
                    <a:p>
                      <a:pPr algn="ctr"/>
                      <a:r>
                        <a:rPr lang="en-GB" sz="1600" dirty="0"/>
                        <a:t>BLOCK PATTERN</a:t>
                      </a:r>
                      <a:endParaRPr lang="en-GB" sz="16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05449416"/>
                  </a:ext>
                </a:extLst>
              </a:tr>
              <a:tr h="919149">
                <a:tc>
                  <a:txBody>
                    <a:bodyPr/>
                    <a:lstStyle/>
                    <a:p>
                      <a:pPr marL="342900" indent="-342900">
                        <a:buFont typeface="+mj-lt"/>
                        <a:buAutoNum type="arabicPeriod"/>
                      </a:pPr>
                      <a:r>
                        <a:rPr lang="en-GB" sz="1600" dirty="0"/>
                        <a:t>Introduction</a:t>
                      </a:r>
                    </a:p>
                    <a:p>
                      <a:pPr marL="0" indent="0">
                        <a:buFont typeface="+mj-lt"/>
                        <a:buNone/>
                      </a:pPr>
                      <a:r>
                        <a:rPr lang="en-GB" sz="1600" dirty="0"/>
                        <a:t>Explanation of the issue </a:t>
                      </a:r>
                    </a:p>
                    <a:p>
                      <a:pPr marL="0" indent="0">
                        <a:buFont typeface="+mj-lt"/>
                        <a:buNone/>
                      </a:pPr>
                      <a:r>
                        <a:rPr lang="en-GB" sz="1600" dirty="0"/>
                        <a:t>Thesis statement </a:t>
                      </a:r>
                      <a:endParaRPr lang="en-GB" sz="16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33455142"/>
                  </a:ext>
                </a:extLst>
              </a:tr>
              <a:tr h="1470638">
                <a:tc>
                  <a:txBody>
                    <a:bodyPr/>
                    <a:lstStyle/>
                    <a:p>
                      <a:pPr marL="342900" indent="-342900">
                        <a:buFont typeface="+mj-lt"/>
                        <a:buAutoNum type="arabicPeriod" startAt="2"/>
                      </a:pPr>
                      <a:r>
                        <a:rPr lang="en-GB" sz="1600" dirty="0"/>
                        <a:t>Body </a:t>
                      </a:r>
                    </a:p>
                    <a:p>
                      <a:r>
                        <a:rPr lang="en-GB" sz="1600" dirty="0"/>
                        <a:t>Block 1 </a:t>
                      </a:r>
                    </a:p>
                    <a:p>
                      <a:pPr marL="342900" indent="-342900">
                        <a:buFont typeface="+mj-lt"/>
                        <a:buAutoNum type="alphaUcPeriod"/>
                      </a:pPr>
                      <a:r>
                        <a:rPr lang="en-GB" sz="1600" dirty="0"/>
                        <a:t>Summary of other side’s arguments </a:t>
                      </a:r>
                    </a:p>
                    <a:p>
                      <a:pPr marL="342900" indent="-342900">
                        <a:buFont typeface="+mj-lt"/>
                        <a:buAutoNum type="alphaUcPeriod"/>
                      </a:pPr>
                      <a:r>
                        <a:rPr lang="en-GB" sz="1600" dirty="0"/>
                        <a:t>Reply to the first argument</a:t>
                      </a:r>
                    </a:p>
                    <a:p>
                      <a:pPr marL="342900" indent="-342900">
                        <a:buFont typeface="+mj-lt"/>
                        <a:buAutoNum type="alphaUcPeriod"/>
                      </a:pPr>
                      <a:r>
                        <a:rPr lang="en-GB" sz="1600" dirty="0"/>
                        <a:t>Reply to the second argument</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26381306"/>
                  </a:ext>
                </a:extLst>
              </a:tr>
              <a:tr h="919149">
                <a:tc>
                  <a:txBody>
                    <a:bodyPr/>
                    <a:lstStyle/>
                    <a:p>
                      <a:r>
                        <a:rPr lang="en-GB" sz="1600" dirty="0"/>
                        <a:t>Block 2</a:t>
                      </a:r>
                    </a:p>
                    <a:p>
                      <a:pPr marL="342900" indent="-342900">
                        <a:buFont typeface="+mj-lt"/>
                        <a:buAutoNum type="alphaUcPeriod" startAt="4"/>
                      </a:pPr>
                      <a:r>
                        <a:rPr lang="en-GB" sz="1600" dirty="0"/>
                        <a:t>Your first argumentation</a:t>
                      </a:r>
                    </a:p>
                    <a:p>
                      <a:pPr marL="342900" indent="-342900">
                        <a:buFont typeface="+mj-lt"/>
                        <a:buAutoNum type="alphaUcPeriod" startAt="4"/>
                      </a:pPr>
                      <a:r>
                        <a:rPr lang="en-GB" sz="1600" dirty="0"/>
                        <a:t>Your second argumentation</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64798070"/>
                  </a:ext>
                </a:extLst>
              </a:tr>
              <a:tr h="643404">
                <a:tc>
                  <a:txBody>
                    <a:bodyPr/>
                    <a:lstStyle/>
                    <a:p>
                      <a:pPr marL="342900" indent="-342900">
                        <a:buFont typeface="+mj-lt"/>
                        <a:buAutoNum type="arabicPeriod" startAt="3"/>
                      </a:pPr>
                      <a:r>
                        <a:rPr lang="en-GB" sz="1600" dirty="0"/>
                        <a:t>Conclusion including a summary of your point of view</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94924091"/>
                  </a:ext>
                </a:extLst>
              </a:tr>
            </a:tbl>
          </a:graphicData>
        </a:graphic>
      </p:graphicFrame>
      <p:graphicFrame>
        <p:nvGraphicFramePr>
          <p:cNvPr id="12" name="Tabella 11">
            <a:extLst>
              <a:ext uri="{FF2B5EF4-FFF2-40B4-BE49-F238E27FC236}">
                <a16:creationId xmlns:a16="http://schemas.microsoft.com/office/drawing/2014/main" id="{1737E112-48AA-4E78-B8EE-415E3852826C}"/>
              </a:ext>
            </a:extLst>
          </p:cNvPr>
          <p:cNvGraphicFramePr>
            <a:graphicFrameLocks noGrp="1"/>
          </p:cNvGraphicFramePr>
          <p:nvPr>
            <p:extLst>
              <p:ext uri="{D42A27DB-BD31-4B8C-83A1-F6EECF244321}">
                <p14:modId xmlns:p14="http://schemas.microsoft.com/office/powerpoint/2010/main" val="2585397425"/>
              </p:ext>
            </p:extLst>
          </p:nvPr>
        </p:nvGraphicFramePr>
        <p:xfrm>
          <a:off x="6244148" y="2286455"/>
          <a:ext cx="5400000" cy="4319999"/>
        </p:xfrm>
        <a:graphic>
          <a:graphicData uri="http://schemas.openxmlformats.org/drawingml/2006/table">
            <a:tbl>
              <a:tblPr firstRow="1" bandRow="1">
                <a:tableStyleId>{F5AB1C69-6EDB-4FF4-983F-18BD219EF322}</a:tableStyleId>
              </a:tblPr>
              <a:tblGrid>
                <a:gridCol w="5400000">
                  <a:extLst>
                    <a:ext uri="{9D8B030D-6E8A-4147-A177-3AD203B41FA5}">
                      <a16:colId xmlns:a16="http://schemas.microsoft.com/office/drawing/2014/main" val="2591235795"/>
                    </a:ext>
                  </a:extLst>
                </a:gridCol>
              </a:tblGrid>
              <a:tr h="380410">
                <a:tc>
                  <a:txBody>
                    <a:bodyPr/>
                    <a:lstStyle/>
                    <a:p>
                      <a:pPr algn="ctr"/>
                      <a:r>
                        <a:rPr lang="en-GB" sz="1600" dirty="0"/>
                        <a:t>POINT BY POINT PATTERN</a:t>
                      </a:r>
                      <a:endParaRPr lang="en-GB" sz="16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32008778"/>
                  </a:ext>
                </a:extLst>
              </a:tr>
              <a:tr h="1219397">
                <a:tc>
                  <a:txBody>
                    <a:bodyPr/>
                    <a:lstStyle/>
                    <a:p>
                      <a:pPr marL="342900" indent="-342900">
                        <a:buFont typeface="+mj-lt"/>
                        <a:buAutoNum type="arabicPeriod"/>
                      </a:pPr>
                      <a:r>
                        <a:rPr lang="en-GB" sz="1600" dirty="0"/>
                        <a:t>Introduction</a:t>
                      </a:r>
                    </a:p>
                    <a:p>
                      <a:pPr marL="0" indent="0">
                        <a:buFont typeface="+mj-lt"/>
                        <a:buNone/>
                      </a:pPr>
                      <a:r>
                        <a:rPr lang="en-GB" sz="1600" dirty="0"/>
                        <a:t>Explanation of the issue, including a summary of the other side’s argumentations  </a:t>
                      </a:r>
                    </a:p>
                    <a:p>
                      <a:pPr marL="0" indent="0">
                        <a:buFont typeface="+mj-lt"/>
                        <a:buNone/>
                      </a:pPr>
                      <a:r>
                        <a:rPr lang="en-GB" sz="1600" dirty="0"/>
                        <a:t>Thesis statement </a:t>
                      </a:r>
                      <a:endParaRPr lang="en-GB" sz="16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26970265"/>
                  </a:ext>
                </a:extLst>
              </a:tr>
              <a:tr h="2063594">
                <a:tc>
                  <a:txBody>
                    <a:bodyPr/>
                    <a:lstStyle/>
                    <a:p>
                      <a:pPr marL="342900" indent="-342900">
                        <a:buFont typeface="+mj-lt"/>
                        <a:buAutoNum type="arabicPeriod" startAt="2"/>
                      </a:pPr>
                      <a:r>
                        <a:rPr lang="en-GB" sz="1600" dirty="0"/>
                        <a:t>Body </a:t>
                      </a:r>
                    </a:p>
                    <a:p>
                      <a:pPr marL="342900" indent="-342900">
                        <a:buFont typeface="+mj-lt"/>
                        <a:buAutoNum type="alphaUcPeriod"/>
                      </a:pPr>
                      <a:r>
                        <a:rPr lang="en-GB" sz="1600" dirty="0"/>
                        <a:t>Statement of the other side’s first argumentation and reply with your own confutation</a:t>
                      </a:r>
                    </a:p>
                    <a:p>
                      <a:pPr marL="342900" marR="0" lvl="0" indent="-342900" algn="l" defTabSz="914400" rtl="0" eaLnBrk="1" fontAlgn="auto" latinLnBrk="0" hangingPunct="1">
                        <a:lnSpc>
                          <a:spcPct val="100000"/>
                        </a:lnSpc>
                        <a:spcBef>
                          <a:spcPts val="0"/>
                        </a:spcBef>
                        <a:spcAft>
                          <a:spcPts val="0"/>
                        </a:spcAft>
                        <a:buClrTx/>
                        <a:buSzTx/>
                        <a:buFont typeface="+mj-lt"/>
                        <a:buAutoNum type="alphaUcPeriod"/>
                        <a:tabLst/>
                        <a:defRPr/>
                      </a:pPr>
                      <a:r>
                        <a:rPr lang="en-GB" sz="1600" dirty="0"/>
                        <a:t>Statement of the other side’s second argumentation and reply with your own confutation</a:t>
                      </a:r>
                    </a:p>
                    <a:p>
                      <a:pPr marL="342900" marR="0" lvl="0" indent="-342900" algn="l" defTabSz="914400" rtl="0" eaLnBrk="1" fontAlgn="auto" latinLnBrk="0" hangingPunct="1">
                        <a:lnSpc>
                          <a:spcPct val="100000"/>
                        </a:lnSpc>
                        <a:spcBef>
                          <a:spcPts val="0"/>
                        </a:spcBef>
                        <a:spcAft>
                          <a:spcPts val="0"/>
                        </a:spcAft>
                        <a:buClrTx/>
                        <a:buSzTx/>
                        <a:buFont typeface="+mj-lt"/>
                        <a:buAutoNum type="alphaUcPeriod"/>
                        <a:tabLst/>
                        <a:defRPr/>
                      </a:pPr>
                      <a:endParaRPr lang="en-GB" sz="1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308519105"/>
                  </a:ext>
                </a:extLst>
              </a:tr>
              <a:tr h="656598">
                <a:tc>
                  <a:txBody>
                    <a:bodyPr/>
                    <a:lstStyle/>
                    <a:p>
                      <a:pPr marL="342900" indent="-342900">
                        <a:buFont typeface="+mj-lt"/>
                        <a:buAutoNum type="arabicPeriod" startAt="3"/>
                      </a:pPr>
                      <a:r>
                        <a:rPr lang="en-GB" sz="1600" dirty="0"/>
                        <a:t>Conclusion including a summary of your point of view</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69554755"/>
                  </a:ext>
                </a:extLst>
              </a:tr>
            </a:tbl>
          </a:graphicData>
        </a:graphic>
      </p:graphicFrame>
      <p:sp>
        <p:nvSpPr>
          <p:cNvPr id="14" name="TextBox 13">
            <a:extLst>
              <a:ext uri="{FF2B5EF4-FFF2-40B4-BE49-F238E27FC236}">
                <a16:creationId xmlns:a16="http://schemas.microsoft.com/office/drawing/2014/main" id="{56D11D19-05C7-48A1-84AD-3126416BD7A8}"/>
              </a:ext>
            </a:extLst>
          </p:cNvPr>
          <p:cNvSpPr txBox="1"/>
          <p:nvPr/>
        </p:nvSpPr>
        <p:spPr>
          <a:xfrm>
            <a:off x="473021" y="1311540"/>
            <a:ext cx="11245958" cy="584775"/>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An argumentative essay can be organised in different patterns. The most common ones are: Block Pattern and Point-by-Point Pattern.</a:t>
            </a:r>
          </a:p>
        </p:txBody>
      </p:sp>
    </p:spTree>
    <p:extLst>
      <p:ext uri="{BB962C8B-B14F-4D97-AF65-F5344CB8AC3E}">
        <p14:creationId xmlns:p14="http://schemas.microsoft.com/office/powerpoint/2010/main" val="3728416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8751F-10B7-4C2E-8167-E221FC84F3C8}"/>
              </a:ext>
            </a:extLst>
          </p:cNvPr>
          <p:cNvSpPr>
            <a:spLocks noGrp="1"/>
          </p:cNvSpPr>
          <p:nvPr>
            <p:ph type="title"/>
          </p:nvPr>
        </p:nvSpPr>
        <p:spPr>
          <a:xfrm>
            <a:off x="-1" y="371061"/>
            <a:ext cx="12192000" cy="702365"/>
          </a:xfrm>
        </p:spPr>
        <p:txBody>
          <a:bodyPr/>
          <a:lstStyle/>
          <a:p>
            <a:pPr algn="ctr"/>
            <a:r>
              <a:rPr lang="en-GB" dirty="0"/>
              <a:t>	</a:t>
            </a:r>
            <a:r>
              <a:rPr lang="en-GB" sz="3200" dirty="0">
                <a:latin typeface="Arial" panose="020B0604020202020204" pitchFamily="34" charset="0"/>
                <a:cs typeface="Arial" panose="020B0604020202020204" pitchFamily="34" charset="0"/>
              </a:rPr>
              <a:t>The Introductory Paragraph </a:t>
            </a:r>
            <a:endParaRPr lang="en-GB" dirty="0">
              <a:latin typeface="Arial" panose="020B0604020202020204" pitchFamily="34" charset="0"/>
              <a:cs typeface="Arial" panose="020B0604020202020204" pitchFamily="34" charset="0"/>
            </a:endParaRPr>
          </a:p>
        </p:txBody>
      </p:sp>
      <p:sp>
        <p:nvSpPr>
          <p:cNvPr id="6" name="CasellaDiTesto 5">
            <a:extLst>
              <a:ext uri="{FF2B5EF4-FFF2-40B4-BE49-F238E27FC236}">
                <a16:creationId xmlns:a16="http://schemas.microsoft.com/office/drawing/2014/main" id="{E0BFC03D-137C-4C64-A597-103D7A54DC59}"/>
              </a:ext>
            </a:extLst>
          </p:cNvPr>
          <p:cNvSpPr txBox="1"/>
          <p:nvPr/>
        </p:nvSpPr>
        <p:spPr>
          <a:xfrm>
            <a:off x="722140" y="1690062"/>
            <a:ext cx="10747717" cy="3477875"/>
          </a:xfrm>
          <a:prstGeom prst="rect">
            <a:avLst/>
          </a:prstGeom>
          <a:noFill/>
        </p:spPr>
        <p:txBody>
          <a:bodyPr wrap="square" rtlCol="0">
            <a:spAutoFit/>
          </a:bodyPr>
          <a:lstStyle/>
          <a:p>
            <a:pPr algn="just"/>
            <a:r>
              <a:rPr lang="en-US" u="sng" dirty="0">
                <a:latin typeface="Arial" panose="020B0604020202020204" pitchFamily="34" charset="0"/>
                <a:cs typeface="Arial" panose="020B0604020202020204" pitchFamily="34" charset="0"/>
              </a:rPr>
              <a:t>Explanation of the issue</a:t>
            </a:r>
            <a:r>
              <a:rPr lang="en-US" dirty="0">
                <a:latin typeface="Arial" panose="020B0604020202020204" pitchFamily="34" charset="0"/>
                <a:cs typeface="Arial" panose="020B0604020202020204" pitchFamily="34" charset="0"/>
              </a:rPr>
              <a:t>: sentence that provides some background on the topic. It could be anticipated by surprising facts or statistics that would gather the attention and increase the reader’s curiosity.</a:t>
            </a:r>
          </a:p>
          <a:p>
            <a:pPr algn="just"/>
            <a:r>
              <a:rPr lang="en-US" dirty="0">
                <a:latin typeface="Arial" panose="020B0604020202020204" pitchFamily="34" charset="0"/>
                <a:cs typeface="Arial" panose="020B0604020202020204" pitchFamily="34" charset="0"/>
              </a:rPr>
              <a:t>	•Introduce the general topic of the essay</a:t>
            </a:r>
          </a:p>
          <a:p>
            <a:pPr algn="just"/>
            <a:r>
              <a:rPr lang="en-US" dirty="0">
                <a:latin typeface="Arial" panose="020B0604020202020204" pitchFamily="34" charset="0"/>
                <a:cs typeface="Arial" panose="020B0604020202020204" pitchFamily="34" charset="0"/>
              </a:rPr>
              <a:t>	•Capture the reader’s interest</a:t>
            </a:r>
          </a:p>
          <a:p>
            <a:pPr algn="just"/>
            <a:endParaRPr lang="en-US" u="sng" dirty="0">
              <a:latin typeface="Arial" panose="020B0604020202020204" pitchFamily="34" charset="0"/>
              <a:cs typeface="Arial" panose="020B0604020202020204" pitchFamily="34" charset="0"/>
            </a:endParaRPr>
          </a:p>
          <a:p>
            <a:pPr algn="just"/>
            <a:r>
              <a:rPr lang="en-US" u="sng" dirty="0">
                <a:latin typeface="Arial" panose="020B0604020202020204" pitchFamily="34" charset="0"/>
                <a:cs typeface="Arial" panose="020B0604020202020204" pitchFamily="34" charset="0"/>
              </a:rPr>
              <a:t>Thesis</a:t>
            </a:r>
            <a:r>
              <a:rPr lang="en-US" dirty="0">
                <a:latin typeface="Arial" panose="020B0604020202020204" pitchFamily="34" charset="0"/>
                <a:cs typeface="Arial" panose="020B0604020202020204" pitchFamily="34" charset="0"/>
              </a:rPr>
              <a:t>: Sentence that states clearly which side you are for and mentions the opposing point of view.</a:t>
            </a:r>
          </a:p>
          <a:p>
            <a:pPr algn="just"/>
            <a:r>
              <a:rPr lang="en-US" dirty="0">
                <a:latin typeface="Arial" panose="020B0604020202020204" pitchFamily="34" charset="0"/>
                <a:cs typeface="Arial" panose="020B0604020202020204" pitchFamily="34" charset="0"/>
              </a:rPr>
              <a:t>	•States the specific topic</a:t>
            </a:r>
          </a:p>
          <a:p>
            <a:pPr algn="just"/>
            <a:r>
              <a:rPr lang="en-US" dirty="0">
                <a:latin typeface="Arial" panose="020B0604020202020204" pitchFamily="34" charset="0"/>
                <a:cs typeface="Arial" panose="020B0604020202020204" pitchFamily="34" charset="0"/>
              </a:rPr>
              <a:t>	•May list subtopics</a:t>
            </a:r>
          </a:p>
          <a:p>
            <a:pPr algn="just"/>
            <a:r>
              <a:rPr lang="en-US" dirty="0">
                <a:latin typeface="Arial" panose="020B0604020202020204" pitchFamily="34" charset="0"/>
                <a:cs typeface="Arial" panose="020B0604020202020204" pitchFamily="34" charset="0"/>
              </a:rPr>
              <a:t>	•May indicate the pattern of organization of the essay</a:t>
            </a:r>
          </a:p>
          <a:p>
            <a:pPr algn="just"/>
            <a:r>
              <a:rPr lang="en-US" dirty="0">
                <a:latin typeface="Arial" panose="020B0604020202020204" pitchFamily="34" charset="0"/>
                <a:cs typeface="Arial" panose="020B0604020202020204" pitchFamily="34" charset="0"/>
              </a:rPr>
              <a:t>	•Is normally the last sentence in the introductory paragraph</a:t>
            </a:r>
          </a:p>
          <a:p>
            <a:pPr algn="just"/>
            <a:endParaRPr lang="en-US" sz="22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960421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D9171-DE0D-42C5-A764-F8E5CA42523D}"/>
              </a:ext>
            </a:extLst>
          </p:cNvPr>
          <p:cNvSpPr>
            <a:spLocks noGrp="1"/>
          </p:cNvSpPr>
          <p:nvPr>
            <p:ph type="title"/>
          </p:nvPr>
        </p:nvSpPr>
        <p:spPr>
          <a:xfrm>
            <a:off x="1143000" y="609600"/>
            <a:ext cx="9875520" cy="622852"/>
          </a:xfrm>
        </p:spPr>
        <p:txBody>
          <a:bodyPr>
            <a:noAutofit/>
          </a:bodyPr>
          <a:lstStyle/>
          <a:p>
            <a:pPr algn="ctr"/>
            <a:r>
              <a:rPr lang="en-GB" sz="3200" dirty="0">
                <a:latin typeface="Arial" panose="020B0604020202020204" pitchFamily="34" charset="0"/>
                <a:cs typeface="Arial" panose="020B0604020202020204" pitchFamily="34" charset="0"/>
              </a:rPr>
              <a:t>Body Paragraphs </a:t>
            </a:r>
          </a:p>
        </p:txBody>
      </p:sp>
      <p:sp>
        <p:nvSpPr>
          <p:cNvPr id="3" name="Content Placeholder 2">
            <a:extLst>
              <a:ext uri="{FF2B5EF4-FFF2-40B4-BE49-F238E27FC236}">
                <a16:creationId xmlns:a16="http://schemas.microsoft.com/office/drawing/2014/main" id="{36F655B5-BD8C-4843-A215-D84167FCE1C7}"/>
              </a:ext>
            </a:extLst>
          </p:cNvPr>
          <p:cNvSpPr>
            <a:spLocks noGrp="1"/>
          </p:cNvSpPr>
          <p:nvPr>
            <p:ph idx="1"/>
          </p:nvPr>
        </p:nvSpPr>
        <p:spPr>
          <a:xfrm>
            <a:off x="805070" y="1434548"/>
            <a:ext cx="9872871" cy="4038600"/>
          </a:xfrm>
        </p:spPr>
        <p:txBody>
          <a:bodyPr>
            <a:normAutofit/>
          </a:bodyPr>
          <a:lstStyle/>
          <a:p>
            <a:r>
              <a:rPr lang="en-GB" sz="1800" dirty="0">
                <a:latin typeface="Arial" panose="020B0604020202020204" pitchFamily="34" charset="0"/>
                <a:cs typeface="Arial" panose="020B0604020202020204" pitchFamily="34" charset="0"/>
              </a:rPr>
              <a:t>The body paragraphs in an essay are the supporting where develop topics and prove the thesis. </a:t>
            </a:r>
          </a:p>
          <a:p>
            <a:r>
              <a:rPr lang="en-GB" sz="1800" dirty="0">
                <a:latin typeface="Arial" panose="020B0604020202020204" pitchFamily="34" charset="0"/>
                <a:cs typeface="Arial" panose="020B0604020202020204" pitchFamily="34" charset="0"/>
              </a:rPr>
              <a:t>Discuss topics one by one. The body contains as many paragraphs as necessary to explain. Link paragraphs with </a:t>
            </a:r>
            <a:r>
              <a:rPr lang="en-GB" sz="1800" b="1" dirty="0">
                <a:solidFill>
                  <a:srgbClr val="00B050"/>
                </a:solidFill>
                <a:latin typeface="Arial" panose="020B0604020202020204" pitchFamily="34" charset="0"/>
                <a:cs typeface="Arial" panose="020B0604020202020204" pitchFamily="34" charset="0"/>
              </a:rPr>
              <a:t>logical connectors</a:t>
            </a:r>
            <a:r>
              <a:rPr lang="en-GB" sz="1800" dirty="0">
                <a:latin typeface="Arial" panose="020B0604020202020204" pitchFamily="34" charset="0"/>
                <a:cs typeface="Arial" panose="020B0604020202020204" pitchFamily="34" charset="0"/>
              </a:rPr>
              <a:t>. </a:t>
            </a:r>
          </a:p>
          <a:p>
            <a:pPr marL="45720" indent="0">
              <a:buNone/>
            </a:pPr>
            <a:endParaRPr lang="en-GB" sz="1800" dirty="0">
              <a:latin typeface="Arial" panose="020B0604020202020204" pitchFamily="34" charset="0"/>
              <a:cs typeface="Arial" panose="020B0604020202020204" pitchFamily="34" charset="0"/>
            </a:endParaRPr>
          </a:p>
          <a:p>
            <a:pPr marL="45720" indent="0">
              <a:buNone/>
            </a:pPr>
            <a:r>
              <a:rPr lang="en-GB" sz="1800" u="sng" dirty="0">
                <a:latin typeface="Arial" panose="020B0604020202020204" pitchFamily="34" charset="0"/>
                <a:cs typeface="Arial" panose="020B0604020202020204" pitchFamily="34" charset="0"/>
              </a:rPr>
              <a:t>Example of structure following the Block Pattern</a:t>
            </a:r>
            <a:r>
              <a:rPr lang="en-GB" sz="1800" dirty="0">
                <a:latin typeface="Arial" panose="020B0604020202020204" pitchFamily="34" charset="0"/>
                <a:cs typeface="Arial" panose="020B0604020202020204" pitchFamily="34" charset="0"/>
              </a:rPr>
              <a:t>: </a:t>
            </a:r>
          </a:p>
        </p:txBody>
      </p:sp>
      <p:graphicFrame>
        <p:nvGraphicFramePr>
          <p:cNvPr id="4" name="Diagram 3">
            <a:extLst>
              <a:ext uri="{FF2B5EF4-FFF2-40B4-BE49-F238E27FC236}">
                <a16:creationId xmlns:a16="http://schemas.microsoft.com/office/drawing/2014/main" id="{BB2671DE-623E-44A5-8935-AE5B5C1B5232}"/>
              </a:ext>
            </a:extLst>
          </p:cNvPr>
          <p:cNvGraphicFramePr/>
          <p:nvPr>
            <p:extLst>
              <p:ext uri="{D42A27DB-BD31-4B8C-83A1-F6EECF244321}">
                <p14:modId xmlns:p14="http://schemas.microsoft.com/office/powerpoint/2010/main" val="2703356383"/>
              </p:ext>
            </p:extLst>
          </p:nvPr>
        </p:nvGraphicFramePr>
        <p:xfrm>
          <a:off x="364435" y="4134678"/>
          <a:ext cx="11022495" cy="2301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333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31676-AA9A-40D8-9125-765C0B5B627B}"/>
              </a:ext>
            </a:extLst>
          </p:cNvPr>
          <p:cNvSpPr>
            <a:spLocks noGrp="1"/>
          </p:cNvSpPr>
          <p:nvPr>
            <p:ph type="title"/>
          </p:nvPr>
        </p:nvSpPr>
        <p:spPr>
          <a:xfrm>
            <a:off x="0" y="291549"/>
            <a:ext cx="12192000" cy="600222"/>
          </a:xfrm>
        </p:spPr>
        <p:txBody>
          <a:bodyPr>
            <a:noAutofit/>
          </a:bodyPr>
          <a:lstStyle/>
          <a:p>
            <a:pPr algn="ctr"/>
            <a:r>
              <a:rPr lang="en-GB" sz="3200" dirty="0">
                <a:latin typeface="Arial" panose="020B0604020202020204" pitchFamily="34" charset="0"/>
                <a:cs typeface="Arial" panose="020B0604020202020204" pitchFamily="34" charset="0"/>
              </a:rPr>
              <a:t>Conclusion </a:t>
            </a:r>
          </a:p>
        </p:txBody>
      </p:sp>
      <p:sp>
        <p:nvSpPr>
          <p:cNvPr id="6" name="CasellaDiTesto 5">
            <a:extLst>
              <a:ext uri="{FF2B5EF4-FFF2-40B4-BE49-F238E27FC236}">
                <a16:creationId xmlns:a16="http://schemas.microsoft.com/office/drawing/2014/main" id="{EAA31DC7-A0BB-4E8F-8B27-082A434CD54D}"/>
              </a:ext>
            </a:extLst>
          </p:cNvPr>
          <p:cNvSpPr txBox="1"/>
          <p:nvPr/>
        </p:nvSpPr>
        <p:spPr>
          <a:xfrm>
            <a:off x="457199" y="2047089"/>
            <a:ext cx="10356574" cy="2585323"/>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 conclusion is the final paragraph of the essay. It has three purposes: </a:t>
            </a:r>
          </a:p>
          <a:p>
            <a:pPr marL="457200" indent="-457200">
              <a:buFont typeface="+mj-lt"/>
              <a:buAutoNum type="arabicPeriod"/>
            </a:pPr>
            <a:r>
              <a:rPr lang="en-GB" dirty="0">
                <a:latin typeface="Arial" panose="020B0604020202020204" pitchFamily="34" charset="0"/>
                <a:cs typeface="Arial" panose="020B0604020202020204" pitchFamily="34" charset="0"/>
              </a:rPr>
              <a:t>It signals the end of the essay and requires the begin with an adequate transition signal. </a:t>
            </a:r>
          </a:p>
          <a:p>
            <a:pPr marL="457200" indent="-457200">
              <a:buFont typeface="+mj-lt"/>
              <a:buAutoNum type="arabicPeriod"/>
            </a:pPr>
            <a:endParaRPr lang="en-GB" dirty="0">
              <a:latin typeface="Arial" panose="020B0604020202020204" pitchFamily="34" charset="0"/>
              <a:cs typeface="Arial" panose="020B0604020202020204" pitchFamily="34" charset="0"/>
            </a:endParaRPr>
          </a:p>
          <a:p>
            <a:pPr marL="457200" indent="-457200">
              <a:buFont typeface="+mj-lt"/>
              <a:buAutoNum type="arabicPeriod"/>
            </a:pPr>
            <a:r>
              <a:rPr lang="en-GB" dirty="0">
                <a:latin typeface="Arial" panose="020B0604020202020204" pitchFamily="34" charset="0"/>
                <a:cs typeface="Arial" panose="020B0604020202020204" pitchFamily="34" charset="0"/>
              </a:rPr>
              <a:t>It reminds your reader of your main points, which can be done in two ways: </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Summarise your subtopics </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Paraphrase your thesis </a:t>
            </a:r>
          </a:p>
          <a:p>
            <a:pPr marL="742950" lvl="1"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457200" indent="-457200">
              <a:buFont typeface="+mj-lt"/>
              <a:buAutoNum type="arabicPeriod"/>
            </a:pPr>
            <a:r>
              <a:rPr lang="en-GB" dirty="0">
                <a:latin typeface="Arial" panose="020B0604020202020204" pitchFamily="34" charset="0"/>
                <a:cs typeface="Arial" panose="020B0604020202020204" pitchFamily="34" charset="0"/>
              </a:rPr>
              <a:t>It leaves your reader with your final thoughts on the topic. This is the opportunity to convey a strong message that the reader will remember. </a:t>
            </a:r>
          </a:p>
        </p:txBody>
      </p:sp>
      <p:sp>
        <p:nvSpPr>
          <p:cNvPr id="3" name="Rectangle 2">
            <a:extLst>
              <a:ext uri="{FF2B5EF4-FFF2-40B4-BE49-F238E27FC236}">
                <a16:creationId xmlns:a16="http://schemas.microsoft.com/office/drawing/2014/main" id="{A047D0FF-2E69-41D0-BA3F-A123B4A12233}"/>
              </a:ext>
            </a:extLst>
          </p:cNvPr>
          <p:cNvSpPr/>
          <p:nvPr/>
        </p:nvSpPr>
        <p:spPr>
          <a:xfrm>
            <a:off x="1580320" y="4965449"/>
            <a:ext cx="7374838" cy="1323439"/>
          </a:xfrm>
          <a:prstGeom prst="rect">
            <a:avLst/>
          </a:prstGeom>
        </p:spPr>
        <p:txBody>
          <a:bodyPr wrap="square" numCol="1">
            <a:spAutoFit/>
          </a:bodyPr>
          <a:lstStyle/>
          <a:p>
            <a:r>
              <a:rPr lang="en-US" sz="1600" b="1" dirty="0">
                <a:latin typeface="Arial" panose="020B0604020202020204" pitchFamily="34" charset="0"/>
                <a:cs typeface="Arial" panose="020B0604020202020204" pitchFamily="34" charset="0"/>
              </a:rPr>
              <a:t>How to make a memorable conclusion? </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Make a prediction </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Suggest results or consequences </a:t>
            </a:r>
            <a:endParaRPr lang="en-US" sz="16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Suggest a solution, make a recommendation, or call for action </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Quote an authority on the topic </a:t>
            </a:r>
          </a:p>
        </p:txBody>
      </p:sp>
      <p:sp>
        <p:nvSpPr>
          <p:cNvPr id="7" name="Rectangle 6">
            <a:extLst>
              <a:ext uri="{FF2B5EF4-FFF2-40B4-BE49-F238E27FC236}">
                <a16:creationId xmlns:a16="http://schemas.microsoft.com/office/drawing/2014/main" id="{97ADC1D3-9A34-4543-9FFA-0E1248039E75}"/>
              </a:ext>
            </a:extLst>
          </p:cNvPr>
          <p:cNvSpPr/>
          <p:nvPr/>
        </p:nvSpPr>
        <p:spPr>
          <a:xfrm>
            <a:off x="457199" y="1116795"/>
            <a:ext cx="11430000" cy="646331"/>
          </a:xfrm>
          <a:prstGeom prst="rect">
            <a:avLst/>
          </a:prstGeom>
        </p:spPr>
        <p:txBody>
          <a:bodyPr wrap="square">
            <a:spAutoFit/>
          </a:bodyPr>
          <a:lstStyle/>
          <a:p>
            <a:r>
              <a:rPr lang="en-US" dirty="0">
                <a:latin typeface="Arial" panose="020B0604020202020204" pitchFamily="34" charset="0"/>
                <a:cs typeface="Arial" panose="020B0604020202020204" pitchFamily="34" charset="0"/>
              </a:rPr>
              <a:t>The concluding paragraph reminds your reader of what you have said. In it, you summarize your main ideas or paraphrase your thesis. You may also make a final comment on the topic for your reader to remember. </a:t>
            </a:r>
          </a:p>
        </p:txBody>
      </p:sp>
      <p:pic>
        <p:nvPicPr>
          <p:cNvPr id="9" name="Graphic 8" descr="Lightbulb and gear">
            <a:extLst>
              <a:ext uri="{FF2B5EF4-FFF2-40B4-BE49-F238E27FC236}">
                <a16:creationId xmlns:a16="http://schemas.microsoft.com/office/drawing/2014/main" id="{E7993D27-C791-4757-87B0-1B7D523730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199" y="4965449"/>
            <a:ext cx="914400" cy="914400"/>
          </a:xfrm>
          <a:prstGeom prst="rect">
            <a:avLst/>
          </a:prstGeom>
        </p:spPr>
      </p:pic>
    </p:spTree>
    <p:extLst>
      <p:ext uri="{BB962C8B-B14F-4D97-AF65-F5344CB8AC3E}">
        <p14:creationId xmlns:p14="http://schemas.microsoft.com/office/powerpoint/2010/main" val="3595233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DB358F0-9309-4967-A4C8-0B7B571FA788}"/>
              </a:ext>
            </a:extLst>
          </p:cNvPr>
          <p:cNvSpPr txBox="1"/>
          <p:nvPr/>
        </p:nvSpPr>
        <p:spPr>
          <a:xfrm>
            <a:off x="0" y="647114"/>
            <a:ext cx="12192000" cy="584775"/>
          </a:xfrm>
          <a:prstGeom prst="rect">
            <a:avLst/>
          </a:prstGeom>
          <a:noFill/>
        </p:spPr>
        <p:txBody>
          <a:bodyPr wrap="square" rtlCol="0">
            <a:spAutoFit/>
          </a:bodyPr>
          <a:lstStyle/>
          <a:p>
            <a:pPr algn="ctr"/>
            <a:r>
              <a:rPr lang="en-GB" sz="3200" dirty="0"/>
              <a:t>	</a:t>
            </a:r>
            <a:r>
              <a:rPr lang="en-GB" sz="3200" dirty="0">
                <a:latin typeface="Arial" panose="020B0604020202020204" pitchFamily="34" charset="0"/>
                <a:cs typeface="Arial" panose="020B0604020202020204" pitchFamily="34" charset="0"/>
              </a:rPr>
              <a:t>To sum up</a:t>
            </a:r>
          </a:p>
        </p:txBody>
      </p:sp>
      <p:sp>
        <p:nvSpPr>
          <p:cNvPr id="3" name="CasellaDiTesto 2">
            <a:extLst>
              <a:ext uri="{FF2B5EF4-FFF2-40B4-BE49-F238E27FC236}">
                <a16:creationId xmlns:a16="http://schemas.microsoft.com/office/drawing/2014/main" id="{D9D74EA6-83DE-45E8-AEC7-420783A70F85}"/>
              </a:ext>
            </a:extLst>
          </p:cNvPr>
          <p:cNvSpPr txBox="1"/>
          <p:nvPr/>
        </p:nvSpPr>
        <p:spPr>
          <a:xfrm>
            <a:off x="558987" y="1970392"/>
            <a:ext cx="6994379" cy="3200876"/>
          </a:xfrm>
          <a:prstGeom prst="rect">
            <a:avLst/>
          </a:prstGeom>
          <a:noFill/>
        </p:spPr>
        <p:txBody>
          <a:bodyPr wrap="square" rtlCol="0">
            <a:spAutoFit/>
          </a:bodyPr>
          <a:lstStyle/>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Clarify in your mind what the two sides of the argument you are. Decide which side you agree with</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Write a thesis statement. Your thesis statement can state either just your point of view or both points of view</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Research the topics to get ideas and supporting reasons for both sides of the argument</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Decide whether you will use block or point by point organisation. Then develop an outline</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Write your argumentative essay</a:t>
            </a:r>
          </a:p>
          <a:p>
            <a:pPr marL="342900" indent="-342900">
              <a:buFont typeface="+mj-lt"/>
              <a:buAutoNum type="arabicPeriod"/>
            </a:pPr>
            <a:endParaRPr lang="en-GB" sz="2200" dirty="0"/>
          </a:p>
        </p:txBody>
      </p:sp>
      <p:sp>
        <p:nvSpPr>
          <p:cNvPr id="4" name="Rectangle 3">
            <a:extLst>
              <a:ext uri="{FF2B5EF4-FFF2-40B4-BE49-F238E27FC236}">
                <a16:creationId xmlns:a16="http://schemas.microsoft.com/office/drawing/2014/main" id="{3B9F2509-451C-495E-8C73-97D9E157150D}"/>
              </a:ext>
            </a:extLst>
          </p:cNvPr>
          <p:cNvSpPr/>
          <p:nvPr/>
        </p:nvSpPr>
        <p:spPr>
          <a:xfrm>
            <a:off x="8181004" y="1189735"/>
            <a:ext cx="3626591" cy="584775"/>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Five key elements an argumentative essay should contain</a:t>
            </a:r>
          </a:p>
        </p:txBody>
      </p:sp>
      <p:graphicFrame>
        <p:nvGraphicFramePr>
          <p:cNvPr id="5" name="Diagram 4">
            <a:extLst>
              <a:ext uri="{FF2B5EF4-FFF2-40B4-BE49-F238E27FC236}">
                <a16:creationId xmlns:a16="http://schemas.microsoft.com/office/drawing/2014/main" id="{2D61658F-FE3B-4950-A770-298F9B2B030C}"/>
              </a:ext>
            </a:extLst>
          </p:cNvPr>
          <p:cNvGraphicFramePr/>
          <p:nvPr>
            <p:extLst>
              <p:ext uri="{D42A27DB-BD31-4B8C-83A1-F6EECF244321}">
                <p14:modId xmlns:p14="http://schemas.microsoft.com/office/powerpoint/2010/main" val="984228878"/>
              </p:ext>
            </p:extLst>
          </p:nvPr>
        </p:nvGraphicFramePr>
        <p:xfrm>
          <a:off x="7732642" y="1854510"/>
          <a:ext cx="3900371" cy="4503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Graphic 7" descr="Bullseye">
            <a:extLst>
              <a:ext uri="{FF2B5EF4-FFF2-40B4-BE49-F238E27FC236}">
                <a16:creationId xmlns:a16="http://schemas.microsoft.com/office/drawing/2014/main" id="{BB83FF76-59A8-457A-9A69-15294EBC3B5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345015" y="3025536"/>
            <a:ext cx="457200" cy="457200"/>
          </a:xfrm>
          <a:prstGeom prst="rect">
            <a:avLst/>
          </a:prstGeom>
        </p:spPr>
      </p:pic>
      <p:pic>
        <p:nvPicPr>
          <p:cNvPr id="10" name="Graphic 9" descr="Research">
            <a:extLst>
              <a:ext uri="{FF2B5EF4-FFF2-40B4-BE49-F238E27FC236}">
                <a16:creationId xmlns:a16="http://schemas.microsoft.com/office/drawing/2014/main" id="{6C859AA5-BD47-48FA-9C6E-136FDD4778A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935839" y="2160490"/>
            <a:ext cx="473765" cy="473765"/>
          </a:xfrm>
          <a:prstGeom prst="rect">
            <a:avLst/>
          </a:prstGeom>
        </p:spPr>
      </p:pic>
      <p:pic>
        <p:nvPicPr>
          <p:cNvPr id="18" name="Graphic 17" descr="Checklist RTL">
            <a:extLst>
              <a:ext uri="{FF2B5EF4-FFF2-40B4-BE49-F238E27FC236}">
                <a16:creationId xmlns:a16="http://schemas.microsoft.com/office/drawing/2014/main" id="{BD7F30FE-A4AC-4AAA-AE4D-6D1A08CF3E5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409604" y="3825162"/>
            <a:ext cx="564286" cy="564286"/>
          </a:xfrm>
          <a:prstGeom prst="rect">
            <a:avLst/>
          </a:prstGeom>
        </p:spPr>
      </p:pic>
      <p:pic>
        <p:nvPicPr>
          <p:cNvPr id="24" name="Graphic 23" descr="Marketing">
            <a:extLst>
              <a:ext uri="{FF2B5EF4-FFF2-40B4-BE49-F238E27FC236}">
                <a16:creationId xmlns:a16="http://schemas.microsoft.com/office/drawing/2014/main" id="{AA759D71-61D2-4AB4-9FE9-3501ECE1A75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952404" y="5568161"/>
            <a:ext cx="457200" cy="457200"/>
          </a:xfrm>
          <a:prstGeom prst="rect">
            <a:avLst/>
          </a:prstGeom>
        </p:spPr>
      </p:pic>
      <p:pic>
        <p:nvPicPr>
          <p:cNvPr id="26" name="Graphic 25" descr="Classroom">
            <a:extLst>
              <a:ext uri="{FF2B5EF4-FFF2-40B4-BE49-F238E27FC236}">
                <a16:creationId xmlns:a16="http://schemas.microsoft.com/office/drawing/2014/main" id="{54360F8C-8A2D-4378-B85B-9264B64153BF}"/>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8354721" y="4721793"/>
            <a:ext cx="447494" cy="447494"/>
          </a:xfrm>
          <a:prstGeom prst="rect">
            <a:avLst/>
          </a:prstGeom>
        </p:spPr>
      </p:pic>
    </p:spTree>
    <p:extLst>
      <p:ext uri="{BB962C8B-B14F-4D97-AF65-F5344CB8AC3E}">
        <p14:creationId xmlns:p14="http://schemas.microsoft.com/office/powerpoint/2010/main" val="2024463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C2DC3-62AB-4AA8-9431-1785DCF37066}"/>
              </a:ext>
            </a:extLst>
          </p:cNvPr>
          <p:cNvSpPr>
            <a:spLocks noGrp="1"/>
          </p:cNvSpPr>
          <p:nvPr>
            <p:ph type="title"/>
          </p:nvPr>
        </p:nvSpPr>
        <p:spPr>
          <a:xfrm>
            <a:off x="0" y="609600"/>
            <a:ext cx="12191999" cy="483704"/>
          </a:xfrm>
        </p:spPr>
        <p:txBody>
          <a:bodyPr>
            <a:normAutofit fontScale="90000"/>
          </a:bodyPr>
          <a:lstStyle/>
          <a:p>
            <a:pPr algn="ctr"/>
            <a:r>
              <a:rPr lang="en-GB" dirty="0"/>
              <a:t>	</a:t>
            </a:r>
            <a:r>
              <a:rPr lang="en-GB" sz="3600" u="sng" dirty="0">
                <a:latin typeface="Arial" panose="020B0604020202020204" pitchFamily="34" charset="0"/>
                <a:cs typeface="Arial" panose="020B0604020202020204" pitchFamily="34" charset="0"/>
              </a:rPr>
              <a:t>Example</a:t>
            </a:r>
            <a:r>
              <a:rPr lang="en-GB" sz="3600" dirty="0">
                <a:latin typeface="Arial" panose="020B0604020202020204" pitchFamily="34" charset="0"/>
                <a:cs typeface="Arial" panose="020B0604020202020204" pitchFamily="34" charset="0"/>
              </a:rPr>
              <a:t>: Introductory Paragraph </a:t>
            </a: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7CD4E0C-FE44-4392-83A8-6F5BF58C1EB7}"/>
              </a:ext>
            </a:extLst>
          </p:cNvPr>
          <p:cNvSpPr>
            <a:spLocks noGrp="1"/>
          </p:cNvSpPr>
          <p:nvPr>
            <p:ph idx="1"/>
          </p:nvPr>
        </p:nvSpPr>
        <p:spPr>
          <a:xfrm>
            <a:off x="507227" y="1596887"/>
            <a:ext cx="10932712" cy="4651513"/>
          </a:xfrm>
        </p:spPr>
        <p:txBody>
          <a:bodyPr>
            <a:normAutofit/>
          </a:bodyPr>
          <a:lstStyle/>
          <a:p>
            <a:pPr marL="45720" indent="0">
              <a:spcBef>
                <a:spcPts val="0"/>
              </a:spcBef>
              <a:buNone/>
            </a:pPr>
            <a:r>
              <a:rPr lang="en-GB" sz="1800" u="sng" dirty="0">
                <a:latin typeface="Arial" panose="020B0604020202020204" pitchFamily="34" charset="0"/>
                <a:cs typeface="Arial" panose="020B0604020202020204" pitchFamily="34" charset="0"/>
              </a:rPr>
              <a:t>Engaging sentence</a:t>
            </a:r>
          </a:p>
          <a:p>
            <a:pPr marL="45720" indent="0">
              <a:spcBef>
                <a:spcPts val="0"/>
              </a:spcBef>
              <a:buNone/>
            </a:pPr>
            <a:r>
              <a:rPr lang="en-GB" sz="1800" dirty="0">
                <a:latin typeface="Arial" panose="020B0604020202020204" pitchFamily="34" charset="0"/>
                <a:cs typeface="Arial" panose="020B0604020202020204" pitchFamily="34" charset="0"/>
              </a:rPr>
              <a:t>According to a study from the United Nations, women earn only 77 cents for every dollar that men get for the same work. </a:t>
            </a:r>
          </a:p>
          <a:p>
            <a:pPr marL="45720" indent="0">
              <a:spcBef>
                <a:spcPts val="0"/>
              </a:spcBef>
              <a:buNone/>
            </a:pPr>
            <a:endParaRPr lang="en-GB" sz="1800" dirty="0">
              <a:latin typeface="Arial" panose="020B0604020202020204" pitchFamily="34" charset="0"/>
              <a:cs typeface="Arial" panose="020B0604020202020204" pitchFamily="34" charset="0"/>
            </a:endParaRPr>
          </a:p>
          <a:p>
            <a:pPr marL="45720" indent="0">
              <a:spcBef>
                <a:spcPts val="0"/>
              </a:spcBef>
              <a:buNone/>
            </a:pPr>
            <a:r>
              <a:rPr lang="en-GB" sz="1800" u="sng" dirty="0">
                <a:latin typeface="Arial" panose="020B0604020202020204" pitchFamily="34" charset="0"/>
                <a:cs typeface="Arial" panose="020B0604020202020204" pitchFamily="34" charset="0"/>
              </a:rPr>
              <a:t>Explanation of the issue</a:t>
            </a:r>
            <a:endParaRPr lang="en-GB" sz="1800" dirty="0">
              <a:latin typeface="Arial" panose="020B0604020202020204" pitchFamily="34" charset="0"/>
              <a:cs typeface="Arial" panose="020B0604020202020204" pitchFamily="34" charset="0"/>
            </a:endParaRPr>
          </a:p>
          <a:p>
            <a:pPr marL="45720" indent="0">
              <a:spcBef>
                <a:spcPts val="0"/>
              </a:spcBef>
              <a:buNone/>
            </a:pPr>
            <a:r>
              <a:rPr lang="en-GB" sz="1800" b="1" dirty="0">
                <a:solidFill>
                  <a:srgbClr val="00B050"/>
                </a:solidFill>
                <a:latin typeface="Arial" panose="020B0604020202020204" pitchFamily="34" charset="0"/>
                <a:cs typeface="Arial" panose="020B0604020202020204" pitchFamily="34" charset="0"/>
              </a:rPr>
              <a:t>Despite</a:t>
            </a:r>
            <a:r>
              <a:rPr lang="en-GB" sz="1800" dirty="0">
                <a:latin typeface="Arial" panose="020B0604020202020204" pitchFamily="34" charset="0"/>
                <a:cs typeface="Arial" panose="020B0604020202020204" pitchFamily="34" charset="0"/>
              </a:rPr>
              <a:t> the remarkable progress in the past 20 years, there are still large gender inequalities is many regions of the world. Sexual violence, exploitation, the unequal division of unpaid care and domestic work, and discrimination in the workplace are just some examples where women and men are treated differently. </a:t>
            </a:r>
          </a:p>
          <a:p>
            <a:pPr marL="45720" indent="0">
              <a:spcBef>
                <a:spcPts val="0"/>
              </a:spcBef>
              <a:buNone/>
            </a:pPr>
            <a:endParaRPr lang="en-GB" sz="1800" dirty="0">
              <a:latin typeface="Arial" panose="020B0604020202020204" pitchFamily="34" charset="0"/>
              <a:cs typeface="Arial" panose="020B0604020202020204" pitchFamily="34" charset="0"/>
            </a:endParaRPr>
          </a:p>
          <a:p>
            <a:pPr marL="45720" indent="0">
              <a:spcBef>
                <a:spcPts val="0"/>
              </a:spcBef>
              <a:buNone/>
            </a:pPr>
            <a:r>
              <a:rPr lang="en-GB" sz="1800" u="sng" dirty="0">
                <a:latin typeface="Arial" panose="020B0604020202020204" pitchFamily="34" charset="0"/>
                <a:cs typeface="Arial" panose="020B0604020202020204" pitchFamily="34" charset="0"/>
              </a:rPr>
              <a:t>Thesis</a:t>
            </a:r>
          </a:p>
          <a:p>
            <a:pPr marL="45720" indent="0">
              <a:spcBef>
                <a:spcPts val="0"/>
              </a:spcBef>
              <a:buNone/>
            </a:pPr>
            <a:r>
              <a:rPr lang="en-GB" sz="1800" b="1" dirty="0">
                <a:solidFill>
                  <a:srgbClr val="00B050"/>
                </a:solidFill>
                <a:latin typeface="Arial" panose="020B0604020202020204" pitchFamily="34" charset="0"/>
                <a:cs typeface="Arial" panose="020B0604020202020204" pitchFamily="34" charset="0"/>
              </a:rPr>
              <a:t>Although</a:t>
            </a:r>
            <a:r>
              <a:rPr lang="en-GB" sz="1800" dirty="0">
                <a:latin typeface="Arial" panose="020B0604020202020204" pitchFamily="34" charset="0"/>
                <a:cs typeface="Arial" panose="020B0604020202020204" pitchFamily="34" charset="0"/>
              </a:rPr>
              <a:t> there might be some natural differences between men and women, it is vital to promote equal rights in the society, provide gender parity in primary education and make sure that everyone has the same opportunities to succeed. </a:t>
            </a:r>
          </a:p>
        </p:txBody>
      </p:sp>
    </p:spTree>
    <p:extLst>
      <p:ext uri="{BB962C8B-B14F-4D97-AF65-F5344CB8AC3E}">
        <p14:creationId xmlns:p14="http://schemas.microsoft.com/office/powerpoint/2010/main" val="3402251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9F3F26D-D790-4DA4-9472-873ECB42C604}"/>
              </a:ext>
            </a:extLst>
          </p:cNvPr>
          <p:cNvSpPr txBox="1"/>
          <p:nvPr/>
        </p:nvSpPr>
        <p:spPr>
          <a:xfrm>
            <a:off x="346595" y="1270594"/>
            <a:ext cx="10902461" cy="5324535"/>
          </a:xfrm>
          <a:prstGeom prst="rect">
            <a:avLst/>
          </a:prstGeom>
          <a:noFill/>
        </p:spPr>
        <p:txBody>
          <a:bodyPr wrap="square" rtlCol="0">
            <a:spAutoFit/>
          </a:bodyPr>
          <a:lstStyle/>
          <a:p>
            <a:pPr algn="just"/>
            <a:r>
              <a:rPr lang="en-US" u="sng" dirty="0">
                <a:latin typeface="Arial" panose="020B0604020202020204" pitchFamily="34" charset="0"/>
                <a:cs typeface="Arial" panose="020B0604020202020204" pitchFamily="34" charset="0"/>
              </a:rPr>
              <a:t>Summary of opposing argumentation </a:t>
            </a:r>
          </a:p>
          <a:p>
            <a:pPr algn="just"/>
            <a:r>
              <a:rPr lang="en-US" b="1" dirty="0">
                <a:solidFill>
                  <a:srgbClr val="00B050"/>
                </a:solidFill>
                <a:latin typeface="Arial" panose="020B0604020202020204" pitchFamily="34" charset="0"/>
                <a:cs typeface="Arial" panose="020B0604020202020204" pitchFamily="34" charset="0"/>
              </a:rPr>
              <a:t>On one hand</a:t>
            </a:r>
            <a:r>
              <a:rPr lang="en-US" dirty="0">
                <a:latin typeface="Arial" panose="020B0604020202020204" pitchFamily="34" charset="0"/>
                <a:cs typeface="Arial" panose="020B0604020202020204" pitchFamily="34" charset="0"/>
              </a:rPr>
              <a:t>, Jordan Peterson, a Canadian psychologist argues that “the gender pay gap is largely a natural reflection of differences between men and women”. These differences are explained in the Big Five personality traits that according to some studies seems to be higher in women than men: openness to experience, conscientiousness,</a:t>
            </a:r>
            <a:r>
              <a:rPr lang="en-US" dirty="0">
                <a:solidFill>
                  <a:srgbClr val="00B0F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extraversion, agreeableness and neuroticism. </a:t>
            </a:r>
            <a:r>
              <a:rPr lang="en-US" b="1" dirty="0">
                <a:solidFill>
                  <a:srgbClr val="00B050"/>
                </a:solidFill>
                <a:latin typeface="Arial" panose="020B0604020202020204" pitchFamily="34" charset="0"/>
                <a:cs typeface="Arial" panose="020B0604020202020204" pitchFamily="34" charset="0"/>
              </a:rPr>
              <a:t>To support his thesis</a:t>
            </a:r>
            <a:r>
              <a:rPr lang="en-US" dirty="0">
                <a:latin typeface="Arial" panose="020B0604020202020204" pitchFamily="34" charset="0"/>
                <a:cs typeface="Arial" panose="020B0604020202020204" pitchFamily="34" charset="0"/>
              </a:rPr>
              <a:t>, Peterson discussed women tendency for sensitivity and their high level to be cooperative and compassionate. </a:t>
            </a:r>
            <a:r>
              <a:rPr lang="en-US" b="1" dirty="0">
                <a:solidFill>
                  <a:srgbClr val="00B050"/>
                </a:solidFill>
                <a:latin typeface="Arial" panose="020B0604020202020204" pitchFamily="34" charset="0"/>
                <a:cs typeface="Arial" panose="020B0604020202020204" pitchFamily="34" charset="0"/>
              </a:rPr>
              <a:t>Moreover</a:t>
            </a:r>
            <a:r>
              <a:rPr lang="en-US" dirty="0">
                <a:latin typeface="Arial" panose="020B0604020202020204" pitchFamily="34" charset="0"/>
                <a:cs typeface="Arial" panose="020B0604020202020204" pitchFamily="34" charset="0"/>
              </a:rPr>
              <a:t>, Peterson supports the unreachable gender equality because women may have family crisis to deal with.</a:t>
            </a:r>
          </a:p>
          <a:p>
            <a:pPr algn="just"/>
            <a:endParaRPr lang="en-US" u="sng" dirty="0">
              <a:latin typeface="Arial" panose="020B0604020202020204" pitchFamily="34" charset="0"/>
              <a:cs typeface="Arial" panose="020B0604020202020204" pitchFamily="34" charset="0"/>
            </a:endParaRPr>
          </a:p>
          <a:p>
            <a:pPr algn="just"/>
            <a:r>
              <a:rPr lang="en-US" u="sng" dirty="0">
                <a:latin typeface="Arial" panose="020B0604020202020204" pitchFamily="34" charset="0"/>
                <a:cs typeface="Arial" panose="020B0604020202020204" pitchFamily="34" charset="0"/>
              </a:rPr>
              <a:t>Rebuttal to the other side’s argumentation </a:t>
            </a:r>
          </a:p>
          <a:p>
            <a:pPr algn="just"/>
            <a:r>
              <a:rPr lang="en-US" b="1" dirty="0">
                <a:solidFill>
                  <a:srgbClr val="00B050"/>
                </a:solidFill>
                <a:latin typeface="Arial" panose="020B0604020202020204" pitchFamily="34" charset="0"/>
                <a:cs typeface="Arial" panose="020B0604020202020204" pitchFamily="34" charset="0"/>
              </a:rPr>
              <a:t>There is no doubt that </a:t>
            </a:r>
            <a:r>
              <a:rPr lang="en-US" dirty="0">
                <a:latin typeface="Arial" panose="020B0604020202020204" pitchFamily="34" charset="0"/>
                <a:cs typeface="Arial" panose="020B0604020202020204" pitchFamily="34" charset="0"/>
              </a:rPr>
              <a:t>women and men present differences; </a:t>
            </a:r>
            <a:r>
              <a:rPr lang="en-US" b="1" dirty="0">
                <a:solidFill>
                  <a:srgbClr val="00B050"/>
                </a:solidFill>
                <a:latin typeface="Arial" panose="020B0604020202020204" pitchFamily="34" charset="0"/>
                <a:cs typeface="Arial" panose="020B0604020202020204" pitchFamily="34" charset="0"/>
              </a:rPr>
              <a:t>however</a:t>
            </a:r>
            <a:r>
              <a:rPr lang="en-US" dirty="0">
                <a:latin typeface="Arial" panose="020B0604020202020204" pitchFamily="34" charset="0"/>
                <a:cs typeface="Arial" panose="020B0604020202020204" pitchFamily="34" charset="0"/>
              </a:rPr>
              <a:t>, this aspect does not consequently imply offering an unequal treatment in society, education or working environment. In most cases, differences amongst people are linked to personality or family background; </a:t>
            </a:r>
            <a:r>
              <a:rPr lang="en-US" b="1" dirty="0">
                <a:solidFill>
                  <a:srgbClr val="00B050"/>
                </a:solidFill>
                <a:latin typeface="Arial" panose="020B0604020202020204" pitchFamily="34" charset="0"/>
                <a:cs typeface="Arial" panose="020B0604020202020204" pitchFamily="34" charset="0"/>
              </a:rPr>
              <a:t>therefore</a:t>
            </a:r>
            <a:r>
              <a:rPr lang="en-US" dirty="0">
                <a:latin typeface="Arial" panose="020B0604020202020204" pitchFamily="34" charset="0"/>
                <a:cs typeface="Arial" panose="020B0604020202020204" pitchFamily="34" charset="0"/>
              </a:rPr>
              <a:t>, two men may present differences like a man and a woman. </a:t>
            </a:r>
            <a:r>
              <a:rPr lang="en-US" b="1" dirty="0">
                <a:solidFill>
                  <a:srgbClr val="00B050"/>
                </a:solidFill>
                <a:latin typeface="Arial" panose="020B0604020202020204" pitchFamily="34" charset="0"/>
                <a:cs typeface="Arial" panose="020B0604020202020204" pitchFamily="34" charset="0"/>
              </a:rPr>
              <a:t>Moreover</a:t>
            </a:r>
            <a:r>
              <a:rPr lang="en-US" dirty="0">
                <a:latin typeface="Arial" panose="020B0604020202020204" pitchFamily="34" charset="0"/>
                <a:cs typeface="Arial" panose="020B0604020202020204" pitchFamily="34" charset="0"/>
              </a:rPr>
              <a:t>, studies show that women have a better oral memory and a more fluent  eloquence than men who stammer easily. </a:t>
            </a:r>
            <a:r>
              <a:rPr lang="en-US" b="1" dirty="0">
                <a:solidFill>
                  <a:srgbClr val="00B050"/>
                </a:solidFill>
                <a:latin typeface="Arial" panose="020B0604020202020204" pitchFamily="34" charset="0"/>
                <a:cs typeface="Arial" panose="020B0604020202020204" pitchFamily="34" charset="0"/>
              </a:rPr>
              <a:t>In addition</a:t>
            </a:r>
            <a:r>
              <a:rPr lang="en-US" dirty="0">
                <a:latin typeface="Arial" panose="020B0604020202020204" pitchFamily="34" charset="0"/>
                <a:cs typeface="Arial" panose="020B0604020202020204" pitchFamily="34" charset="0"/>
              </a:rPr>
              <a:t>, studies show that women and men have different reactions towards stress. In particular, men get drunk more easily than </a:t>
            </a:r>
            <a:r>
              <a:rPr lang="en-GB" dirty="0">
                <a:latin typeface="Arial" panose="020B0604020202020204" pitchFamily="34" charset="0"/>
                <a:cs typeface="Arial" panose="020B0604020202020204" pitchFamily="34" charset="0"/>
              </a:rPr>
              <a:t>women</a:t>
            </a:r>
            <a:r>
              <a:rPr lang="en-US" dirty="0">
                <a:latin typeface="Arial" panose="020B0604020202020204" pitchFamily="34" charset="0"/>
                <a:cs typeface="Arial" panose="020B0604020202020204" pitchFamily="34" charset="0"/>
              </a:rPr>
              <a:t>. </a:t>
            </a:r>
            <a:r>
              <a:rPr lang="en-US" b="1" dirty="0">
                <a:solidFill>
                  <a:srgbClr val="00B050"/>
                </a:solidFill>
                <a:latin typeface="Arial" panose="020B0604020202020204" pitchFamily="34" charset="0"/>
                <a:cs typeface="Arial" panose="020B0604020202020204" pitchFamily="34" charset="0"/>
              </a:rPr>
              <a:t>All things considered</a:t>
            </a:r>
            <a:r>
              <a:rPr lang="en-US" dirty="0">
                <a:latin typeface="Arial" panose="020B0604020202020204" pitchFamily="34" charset="0"/>
                <a:cs typeface="Arial" panose="020B0604020202020204" pitchFamily="34" charset="0"/>
              </a:rPr>
              <a:t>, certainly women present different characteristics than men but at the same time men are not extraneous to vulnerability. </a:t>
            </a:r>
          </a:p>
          <a:p>
            <a:pPr algn="just"/>
            <a:endParaRPr lang="en-GB" sz="1600" dirty="0"/>
          </a:p>
        </p:txBody>
      </p:sp>
      <p:sp>
        <p:nvSpPr>
          <p:cNvPr id="3" name="CasellaDiTesto 2">
            <a:extLst>
              <a:ext uri="{FF2B5EF4-FFF2-40B4-BE49-F238E27FC236}">
                <a16:creationId xmlns:a16="http://schemas.microsoft.com/office/drawing/2014/main" id="{A7E5DB0B-B1FF-49D5-9942-39D07F55CD09}"/>
              </a:ext>
            </a:extLst>
          </p:cNvPr>
          <p:cNvSpPr txBox="1"/>
          <p:nvPr/>
        </p:nvSpPr>
        <p:spPr>
          <a:xfrm>
            <a:off x="0" y="353986"/>
            <a:ext cx="12192000" cy="707886"/>
          </a:xfrm>
          <a:prstGeom prst="rect">
            <a:avLst/>
          </a:prstGeom>
          <a:noFill/>
        </p:spPr>
        <p:txBody>
          <a:bodyPr wrap="square" rtlCol="0">
            <a:spAutoFit/>
          </a:bodyPr>
          <a:lstStyle/>
          <a:p>
            <a:pPr algn="ctr"/>
            <a:r>
              <a:rPr lang="en-GB" sz="4000" dirty="0"/>
              <a:t>	</a:t>
            </a:r>
            <a:r>
              <a:rPr lang="en-GB" sz="3200" u="sng" dirty="0">
                <a:latin typeface="Arial" panose="020B0604020202020204" pitchFamily="34" charset="0"/>
                <a:cs typeface="Arial" panose="020B0604020202020204" pitchFamily="34" charset="0"/>
              </a:rPr>
              <a:t>Example</a:t>
            </a:r>
            <a:r>
              <a:rPr lang="en-GB" sz="3200" dirty="0">
                <a:latin typeface="Arial" panose="020B0604020202020204" pitchFamily="34" charset="0"/>
                <a:cs typeface="Arial" panose="020B0604020202020204" pitchFamily="34" charset="0"/>
              </a:rPr>
              <a:t>: Body Paragraph – Block 1 </a:t>
            </a:r>
            <a:endParaRPr lang="en-GB"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9684636"/>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TM03457444[[fn=Base]]</Template>
  <TotalTime>0</TotalTime>
  <Words>1570</Words>
  <Application>Microsoft Office PowerPoint</Application>
  <PresentationFormat>Widescreen</PresentationFormat>
  <Paragraphs>146</Paragraphs>
  <Slides>12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Calibri</vt:lpstr>
      <vt:lpstr>Corbel</vt:lpstr>
      <vt:lpstr>Base</vt:lpstr>
      <vt:lpstr>Presentazione standard di PowerPoint</vt:lpstr>
      <vt:lpstr>Presentazione standard di PowerPoint</vt:lpstr>
      <vt:lpstr>Presentazione standard di PowerPoint</vt:lpstr>
      <vt:lpstr> The Introductory Paragraph </vt:lpstr>
      <vt:lpstr>Body Paragraphs </vt:lpstr>
      <vt:lpstr>Conclusion </vt:lpstr>
      <vt:lpstr>Presentazione standard di PowerPoint</vt:lpstr>
      <vt:lpstr> Example: Introductory Paragraph </vt:lpstr>
      <vt:lpstr>Presentazione standard di PowerPoint</vt:lpstr>
      <vt:lpstr>Presentazione standard di PowerPoint</vt:lpstr>
      <vt:lpstr>Example: Conclusion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DRI SERENA [SP0100412]</dc:creator>
  <cp:lastModifiedBy>Jorge Garcia</cp:lastModifiedBy>
  <cp:revision>57</cp:revision>
  <dcterms:created xsi:type="dcterms:W3CDTF">2020-01-03T11:26:28Z</dcterms:created>
  <dcterms:modified xsi:type="dcterms:W3CDTF">2020-01-07T15:45:30Z</dcterms:modified>
</cp:coreProperties>
</file>