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1" r:id="rId1"/>
  </p:sldMasterIdLst>
  <p:notesMasterIdLst>
    <p:notesMasterId r:id="rId21"/>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92393" autoAdjust="0"/>
  </p:normalViewPr>
  <p:slideViewPr>
    <p:cSldViewPr snapToGrid="0">
      <p:cViewPr varScale="1">
        <p:scale>
          <a:sx n="66" d="100"/>
          <a:sy n="66" d="100"/>
        </p:scale>
        <p:origin x="8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49AF5-E1E7-45C8-9F51-3DD6F866899C}" type="datetimeFigureOut">
              <a:rPr lang="en-GB" smtClean="0"/>
              <a:t>07/01/2020</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44C05D-A508-403A-AEA6-1C0DC9D923E6}" type="slidenum">
              <a:rPr lang="en-GB" smtClean="0"/>
              <a:t>‹N›</a:t>
            </a:fld>
            <a:endParaRPr lang="en-GB"/>
          </a:p>
        </p:txBody>
      </p:sp>
    </p:spTree>
    <p:extLst>
      <p:ext uri="{BB962C8B-B14F-4D97-AF65-F5344CB8AC3E}">
        <p14:creationId xmlns:p14="http://schemas.microsoft.com/office/powerpoint/2010/main" val="3176842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1944C05D-A508-403A-AEA6-1C0DC9D923E6}" type="slidenum">
              <a:rPr lang="en-GB" smtClean="0"/>
              <a:t>9</a:t>
            </a:fld>
            <a:endParaRPr lang="en-GB"/>
          </a:p>
        </p:txBody>
      </p:sp>
    </p:spTree>
    <p:extLst>
      <p:ext uri="{BB962C8B-B14F-4D97-AF65-F5344CB8AC3E}">
        <p14:creationId xmlns:p14="http://schemas.microsoft.com/office/powerpoint/2010/main" val="1599502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1944C05D-A508-403A-AEA6-1C0DC9D923E6}" type="slidenum">
              <a:rPr lang="en-GB" smtClean="0"/>
              <a:t>11</a:t>
            </a:fld>
            <a:endParaRPr lang="en-GB"/>
          </a:p>
        </p:txBody>
      </p:sp>
    </p:spTree>
    <p:extLst>
      <p:ext uri="{BB962C8B-B14F-4D97-AF65-F5344CB8AC3E}">
        <p14:creationId xmlns:p14="http://schemas.microsoft.com/office/powerpoint/2010/main" val="2235009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en-GB" dirty="0"/>
          </a:p>
        </p:txBody>
      </p:sp>
      <p:sp>
        <p:nvSpPr>
          <p:cNvPr id="4" name="Segnaposto numero diapositiva 3"/>
          <p:cNvSpPr>
            <a:spLocks noGrp="1"/>
          </p:cNvSpPr>
          <p:nvPr>
            <p:ph type="sldNum" sz="quarter" idx="5"/>
          </p:nvPr>
        </p:nvSpPr>
        <p:spPr/>
        <p:txBody>
          <a:bodyPr/>
          <a:lstStyle/>
          <a:p>
            <a:fld id="{1944C05D-A508-403A-AEA6-1C0DC9D923E6}" type="slidenum">
              <a:rPr lang="en-GB" smtClean="0"/>
              <a:t>14</a:t>
            </a:fld>
            <a:endParaRPr lang="en-GB"/>
          </a:p>
        </p:txBody>
      </p:sp>
    </p:spTree>
    <p:extLst>
      <p:ext uri="{BB962C8B-B14F-4D97-AF65-F5344CB8AC3E}">
        <p14:creationId xmlns:p14="http://schemas.microsoft.com/office/powerpoint/2010/main" val="3976885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46EB391-B333-4F2D-A484-1F00300B096E}" type="datetimeFigureOut">
              <a:rPr lang="it-IT" smtClean="0"/>
              <a:t>07/01/2020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D91B3-66A0-4DDF-9C3C-8A81B7315606}" type="slidenum">
              <a:rPr lang="it-IT" smtClean="0"/>
              <a:t>‹N›</a:t>
            </a:fld>
            <a:endParaRPr lang="it-IT"/>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21243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46EB391-B333-4F2D-A484-1F00300B096E}" type="datetimeFigureOut">
              <a:rPr lang="it-IT" smtClean="0"/>
              <a:t>07/01/2020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2591594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46EB391-B333-4F2D-A484-1F00300B096E}" type="datetimeFigureOut">
              <a:rPr lang="it-IT" smtClean="0"/>
              <a:t>07/01/2020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D91B3-66A0-4DDF-9C3C-8A81B7315606}"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39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46EB391-B333-4F2D-A484-1F00300B096E}" type="datetimeFigureOut">
              <a:rPr lang="it-IT" smtClean="0"/>
              <a:t>07/01/2020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1816412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46EB391-B333-4F2D-A484-1F00300B096E}" type="datetimeFigureOut">
              <a:rPr lang="it-IT" smtClean="0"/>
              <a:t>07/01/2020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1ACD91B3-66A0-4DDF-9C3C-8A81B7315606}" type="slidenum">
              <a:rPr lang="it-IT" smtClean="0"/>
              <a:t>‹N›</a:t>
            </a:fld>
            <a:endParaRPr lang="it-IT"/>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67409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46EB391-B333-4F2D-A484-1F00300B096E}" type="datetimeFigureOut">
              <a:rPr lang="it-IT" smtClean="0"/>
              <a:t>07/01/2020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232978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46EB391-B333-4F2D-A484-1F00300B096E}" type="datetimeFigureOut">
              <a:rPr lang="it-IT" smtClean="0"/>
              <a:t>07/01/2020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243867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46EB391-B333-4F2D-A484-1F00300B096E}" type="datetimeFigureOut">
              <a:rPr lang="it-IT" smtClean="0"/>
              <a:t>07/01/2020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4015115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EB391-B333-4F2D-A484-1F00300B096E}" type="datetimeFigureOut">
              <a:rPr lang="it-IT" smtClean="0"/>
              <a:t>07/01/2020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104378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46EB391-B333-4F2D-A484-1F00300B096E}" type="datetimeFigureOut">
              <a:rPr lang="it-IT" smtClean="0"/>
              <a:t>07/01/2020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CD91B3-66A0-4DDF-9C3C-8A81B7315606}" type="slidenum">
              <a:rPr lang="it-IT" smtClean="0"/>
              <a:t>‹N›</a:t>
            </a:fld>
            <a:endParaRPr lang="it-IT"/>
          </a:p>
        </p:txBody>
      </p:sp>
    </p:spTree>
    <p:extLst>
      <p:ext uri="{BB962C8B-B14F-4D97-AF65-F5344CB8AC3E}">
        <p14:creationId xmlns:p14="http://schemas.microsoft.com/office/powerpoint/2010/main" val="215963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46EB391-B333-4F2D-A484-1F00300B096E}" type="datetimeFigureOut">
              <a:rPr lang="it-IT" smtClean="0"/>
              <a:t>07/01/2020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1ACD91B3-66A0-4DDF-9C3C-8A81B7315606}"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602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46EB391-B333-4F2D-A484-1F00300B096E}" type="datetimeFigureOut">
              <a:rPr lang="it-IT" smtClean="0"/>
              <a:t>07/01/2020</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ACD91B3-66A0-4DDF-9C3C-8A81B7315606}" type="slidenum">
              <a:rPr lang="it-IT" smtClean="0"/>
              <a:t>‹N›</a:t>
            </a:fld>
            <a:endParaRPr lang="it-IT"/>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9732201"/>
      </p:ext>
    </p:extLst>
  </p:cSld>
  <p:clrMap bg1="lt1" tx1="dk1" bg2="lt2" tx2="dk2" accent1="accent1" accent2="accent2" accent3="accent3" accent4="accent4" accent5="accent5" accent6="accent6" hlink="hlink" folHlink="folHlink"/>
  <p:sldLayoutIdLst>
    <p:sldLayoutId id="2147484222" r:id="rId1"/>
    <p:sldLayoutId id="2147484223" r:id="rId2"/>
    <p:sldLayoutId id="2147484224" r:id="rId3"/>
    <p:sldLayoutId id="2147484225" r:id="rId4"/>
    <p:sldLayoutId id="2147484226" r:id="rId5"/>
    <p:sldLayoutId id="2147484227" r:id="rId6"/>
    <p:sldLayoutId id="2147484228" r:id="rId7"/>
    <p:sldLayoutId id="2147484229" r:id="rId8"/>
    <p:sldLayoutId id="2147484230" r:id="rId9"/>
    <p:sldLayoutId id="2147484231" r:id="rId10"/>
    <p:sldLayoutId id="214748423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4.svg"/><Relationship Id="rId4" Type="http://schemas.openxmlformats.org/officeDocument/2006/relationships/image" Target="../media/image8.svg"/><Relationship Id="rId9"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4.svg"/><Relationship Id="rId4" Type="http://schemas.openxmlformats.org/officeDocument/2006/relationships/image" Target="../media/image8.svg"/><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19.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sv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4.svg"/></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7.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4.svg"/><Relationship Id="rId4" Type="http://schemas.openxmlformats.org/officeDocument/2006/relationships/image" Target="../media/image8.svg"/><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 name="Straight Connector 7">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1" name="Rectangle 9">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2" name="Rectangle 11">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1A698395-B5DA-4AA6-B0A3-82B9B5730107}"/>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6600" spc="200" dirty="0">
                <a:solidFill>
                  <a:schemeClr val="tx1">
                    <a:alpha val="80000"/>
                  </a:schemeClr>
                </a:solidFill>
              </a:rPr>
              <a:t>Normal People </a:t>
            </a:r>
            <a:br>
              <a:rPr lang="en-US" sz="6600" spc="200" dirty="0">
                <a:solidFill>
                  <a:schemeClr val="tx1">
                    <a:alpha val="80000"/>
                  </a:schemeClr>
                </a:solidFill>
              </a:rPr>
            </a:br>
            <a:r>
              <a:rPr lang="en-US" sz="6600" spc="200" dirty="0">
                <a:solidFill>
                  <a:schemeClr val="tx1">
                    <a:alpha val="80000"/>
                  </a:schemeClr>
                </a:solidFill>
              </a:rPr>
              <a:t>Structural Analysis </a:t>
            </a:r>
          </a:p>
        </p:txBody>
      </p:sp>
      <p:cxnSp>
        <p:nvCxnSpPr>
          <p:cNvPr id="23" name="Straight Connector 13">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asellaDiTesto 2">
            <a:extLst>
              <a:ext uri="{FF2B5EF4-FFF2-40B4-BE49-F238E27FC236}">
                <a16:creationId xmlns:a16="http://schemas.microsoft.com/office/drawing/2014/main" id="{AEA996FB-A7BB-4127-8746-27D61F14A1EB}"/>
              </a:ext>
            </a:extLst>
          </p:cNvPr>
          <p:cNvSpPr txBox="1"/>
          <p:nvPr/>
        </p:nvSpPr>
        <p:spPr>
          <a:xfrm>
            <a:off x="9784753" y="5057507"/>
            <a:ext cx="2407247" cy="1800493"/>
          </a:xfrm>
          <a:prstGeom prst="rect">
            <a:avLst/>
          </a:prstGeom>
          <a:noFill/>
        </p:spPr>
        <p:txBody>
          <a:bodyPr wrap="square" rtlCol="0">
            <a:spAutoFit/>
          </a:bodyPr>
          <a:lstStyle/>
          <a:p>
            <a:pPr>
              <a:spcAft>
                <a:spcPts val="600"/>
              </a:spcAft>
            </a:pPr>
            <a:r>
              <a:rPr lang="it-IT" sz="2400" cap="all" spc="200" dirty="0" err="1">
                <a:solidFill>
                  <a:schemeClr val="tx1">
                    <a:alpha val="80000"/>
                  </a:schemeClr>
                </a:solidFill>
                <a:latin typeface="+mj-lt"/>
                <a:ea typeface="+mj-ea"/>
                <a:cs typeface="+mj-cs"/>
              </a:rPr>
              <a:t>Dri</a:t>
            </a:r>
            <a:r>
              <a:rPr lang="it-IT" sz="2400" cap="all" spc="200" dirty="0">
                <a:solidFill>
                  <a:schemeClr val="tx1">
                    <a:alpha val="80000"/>
                  </a:schemeClr>
                </a:solidFill>
                <a:latin typeface="+mj-lt"/>
                <a:ea typeface="+mj-ea"/>
                <a:cs typeface="+mj-cs"/>
              </a:rPr>
              <a:t> Sofia </a:t>
            </a:r>
          </a:p>
          <a:p>
            <a:pPr>
              <a:spcAft>
                <a:spcPts val="600"/>
              </a:spcAft>
            </a:pPr>
            <a:r>
              <a:rPr lang="it-IT" sz="2400" cap="all" spc="200" dirty="0">
                <a:solidFill>
                  <a:schemeClr val="tx1">
                    <a:alpha val="80000"/>
                  </a:schemeClr>
                </a:solidFill>
                <a:latin typeface="+mj-lt"/>
                <a:ea typeface="+mj-ea"/>
                <a:cs typeface="+mj-cs"/>
              </a:rPr>
              <a:t>5LSCA</a:t>
            </a:r>
          </a:p>
          <a:p>
            <a:pPr>
              <a:spcAft>
                <a:spcPts val="600"/>
              </a:spcAft>
            </a:pPr>
            <a:r>
              <a:rPr lang="it-IT" sz="2400" spc="200" dirty="0" err="1">
                <a:solidFill>
                  <a:schemeClr val="tx1">
                    <a:alpha val="80000"/>
                  </a:schemeClr>
                </a:solidFill>
                <a:latin typeface="+mj-lt"/>
                <a:ea typeface="+mj-ea"/>
                <a:cs typeface="+mj-cs"/>
              </a:rPr>
              <a:t>January</a:t>
            </a:r>
            <a:r>
              <a:rPr lang="it-IT" sz="2400" spc="200" dirty="0">
                <a:solidFill>
                  <a:schemeClr val="tx1">
                    <a:alpha val="80000"/>
                  </a:schemeClr>
                </a:solidFill>
                <a:latin typeface="+mj-lt"/>
                <a:ea typeface="+mj-ea"/>
                <a:cs typeface="+mj-cs"/>
              </a:rPr>
              <a:t> </a:t>
            </a:r>
            <a:r>
              <a:rPr lang="it-IT" sz="2400" cap="all" spc="200" dirty="0">
                <a:solidFill>
                  <a:schemeClr val="tx1">
                    <a:alpha val="80000"/>
                  </a:schemeClr>
                </a:solidFill>
                <a:latin typeface="+mj-lt"/>
                <a:ea typeface="+mj-ea"/>
                <a:cs typeface="+mj-cs"/>
              </a:rPr>
              <a:t>2020</a:t>
            </a:r>
          </a:p>
          <a:p>
            <a:pPr>
              <a:spcAft>
                <a:spcPts val="600"/>
              </a:spcAft>
            </a:pPr>
            <a:endParaRPr lang="it-IT" sz="2400" dirty="0"/>
          </a:p>
        </p:txBody>
      </p:sp>
    </p:spTree>
    <p:extLst>
      <p:ext uri="{BB962C8B-B14F-4D97-AF65-F5344CB8AC3E}">
        <p14:creationId xmlns:p14="http://schemas.microsoft.com/office/powerpoint/2010/main" val="3043478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4CA3990-C14F-4E14-BB2D-87829D522F11}"/>
              </a:ext>
            </a:extLst>
          </p:cNvPr>
          <p:cNvSpPr txBox="1"/>
          <p:nvPr/>
        </p:nvSpPr>
        <p:spPr>
          <a:xfrm>
            <a:off x="-4122" y="332900"/>
            <a:ext cx="12192000" cy="1430359"/>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9.Two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(APRIL 2012)</a:t>
            </a:r>
          </a:p>
        </p:txBody>
      </p:sp>
      <p:sp>
        <p:nvSpPr>
          <p:cNvPr id="3" name="CasellaDiTesto 2">
            <a:extLst>
              <a:ext uri="{FF2B5EF4-FFF2-40B4-BE49-F238E27FC236}">
                <a16:creationId xmlns:a16="http://schemas.microsoft.com/office/drawing/2014/main" id="{EC217B70-573A-4311-9D0B-BD18E3824EC6}"/>
              </a:ext>
            </a:extLst>
          </p:cNvPr>
          <p:cNvSpPr txBox="1"/>
          <p:nvPr/>
        </p:nvSpPr>
        <p:spPr>
          <a:xfrm>
            <a:off x="1095809" y="1545545"/>
            <a:ext cx="10501105" cy="5140142"/>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Setting:</a:t>
            </a:r>
            <a:r>
              <a:rPr lang="en-GB" dirty="0">
                <a:solidFill>
                  <a:schemeClr val="bg1"/>
                </a:solidFill>
                <a:latin typeface="Calibri" panose="020F0502020204030204" pitchFamily="34" charset="0"/>
                <a:cs typeface="Calibri" panose="020F0502020204030204" pitchFamily="34" charset="0"/>
              </a:rPr>
              <a:t> Marianne’s apartment</a:t>
            </a:r>
          </a:p>
          <a:p>
            <a:pPr indent="-384048" defTabSz="914400">
              <a:lnSpc>
                <a:spcPct val="94000"/>
              </a:lnSpc>
              <a:spcAft>
                <a:spcPts val="200"/>
              </a:spcAft>
              <a:buFont typeface="Franklin Gothic Book" panose="020B0503020102020204" pitchFamily="34" charset="0"/>
            </a:pPr>
            <a:endParaRPr lang="en-GB"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Peggy,</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Sophie</a:t>
            </a:r>
          </a:p>
          <a:p>
            <a:pPr marL="285750" indent="-384048" defTabSz="914400">
              <a:lnSpc>
                <a:spcPct val="94000"/>
              </a:lnSpc>
              <a:spcAft>
                <a:spcPts val="200"/>
              </a:spcAft>
              <a:buFont typeface="Franklin Gothic Book" panose="020B0503020102020204" pitchFamily="34" charset="0"/>
              <a:buChar char="•"/>
            </a:pPr>
            <a:endParaRPr lang="en-GB"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Function</a:t>
            </a:r>
            <a:r>
              <a:rPr lang="en-GB" dirty="0">
                <a:solidFill>
                  <a:schemeClr val="bg1"/>
                </a:solidFill>
                <a:latin typeface="Calibri" panose="020F0502020204030204" pitchFamily="34" charset="0"/>
                <a:cs typeface="Calibri" panose="020F0502020204030204" pitchFamily="34" charset="0"/>
              </a:rPr>
              <a:t>: Focus on Marianne and Connell’s fears about a possible future and being parents</a:t>
            </a:r>
          </a:p>
          <a:p>
            <a:pPr indent="-384048" defTabSz="914400">
              <a:lnSpc>
                <a:spcPct val="94000"/>
              </a:lnSpc>
              <a:spcAft>
                <a:spcPts val="200"/>
              </a:spcAft>
              <a:buFont typeface="Franklin Gothic Book" panose="020B0503020102020204" pitchFamily="34" charset="0"/>
            </a:pPr>
            <a:endParaRPr lang="en-GB"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Marianne admits there is something going on between her and Connell in front of her friends (Peggy)</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Connell’s status in Dublin is elevating/ raising because he is hanging out with Marianne, who is popular</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Flashback: Connell and Marianne are watching a romantic film and the protagonist of the movie finds out to be unexpectedly pregnant =&gt; Connell looks worries as watching the movie made him overthink and realise that Marianne might be pregnant of him. </a:t>
            </a:r>
          </a:p>
        </p:txBody>
      </p:sp>
      <p:pic>
        <p:nvPicPr>
          <p:cNvPr id="4" name="Elemento grafico 3" descr="Casa">
            <a:extLst>
              <a:ext uri="{FF2B5EF4-FFF2-40B4-BE49-F238E27FC236}">
                <a16:creationId xmlns:a16="http://schemas.microsoft.com/office/drawing/2014/main" id="{3401BDE7-2A5B-4C58-B600-6827A475CE8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1931" y="1534659"/>
            <a:ext cx="457200" cy="457200"/>
          </a:xfrm>
          <a:prstGeom prst="rect">
            <a:avLst/>
          </a:prstGeom>
        </p:spPr>
      </p:pic>
      <p:pic>
        <p:nvPicPr>
          <p:cNvPr id="5" name="Elemento grafico 4" descr="Utente">
            <a:extLst>
              <a:ext uri="{FF2B5EF4-FFF2-40B4-BE49-F238E27FC236}">
                <a16:creationId xmlns:a16="http://schemas.microsoft.com/office/drawing/2014/main" id="{4CDC2DE2-873A-4112-B863-F6B59402460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91931" y="2066399"/>
            <a:ext cx="457200" cy="457200"/>
          </a:xfrm>
          <a:prstGeom prst="rect">
            <a:avLst/>
          </a:prstGeom>
        </p:spPr>
      </p:pic>
      <p:pic>
        <p:nvPicPr>
          <p:cNvPr id="6" name="Elemento grafico 5" descr="Lampadina e ingranaggio">
            <a:extLst>
              <a:ext uri="{FF2B5EF4-FFF2-40B4-BE49-F238E27FC236}">
                <a16:creationId xmlns:a16="http://schemas.microsoft.com/office/drawing/2014/main" id="{79D5220C-53C3-49F6-B0A9-D81EFD88394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8864" y="3741139"/>
            <a:ext cx="483334" cy="483334"/>
          </a:xfrm>
          <a:prstGeom prst="rect">
            <a:avLst/>
          </a:prstGeom>
        </p:spPr>
      </p:pic>
      <p:pic>
        <p:nvPicPr>
          <p:cNvPr id="7" name="Elemento grafico 6" descr="Ricerca">
            <a:extLst>
              <a:ext uri="{FF2B5EF4-FFF2-40B4-BE49-F238E27FC236}">
                <a16:creationId xmlns:a16="http://schemas.microsoft.com/office/drawing/2014/main" id="{19687DB4-DD20-440A-B2CA-7CBBD69F6CC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0649" y="4501479"/>
            <a:ext cx="435160" cy="435160"/>
          </a:xfrm>
          <a:prstGeom prst="rect">
            <a:avLst/>
          </a:prstGeom>
        </p:spPr>
      </p:pic>
    </p:spTree>
    <p:extLst>
      <p:ext uri="{BB962C8B-B14F-4D97-AF65-F5344CB8AC3E}">
        <p14:creationId xmlns:p14="http://schemas.microsoft.com/office/powerpoint/2010/main" val="376797946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E8DCDEE6-25A9-437D-B5F7-7131B5C11E95}"/>
              </a:ext>
            </a:extLst>
          </p:cNvPr>
          <p:cNvSpPr txBox="1"/>
          <p:nvPr/>
        </p:nvSpPr>
        <p:spPr>
          <a:xfrm>
            <a:off x="0" y="401719"/>
            <a:ext cx="12192000" cy="1270702"/>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10. Three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(JULY 2012)</a:t>
            </a:r>
          </a:p>
        </p:txBody>
      </p:sp>
      <p:sp>
        <p:nvSpPr>
          <p:cNvPr id="3" name="CasellaDiTesto 2">
            <a:extLst>
              <a:ext uri="{FF2B5EF4-FFF2-40B4-BE49-F238E27FC236}">
                <a16:creationId xmlns:a16="http://schemas.microsoft.com/office/drawing/2014/main" id="{05117EBF-7C20-4689-9796-33546B13E2E4}"/>
              </a:ext>
            </a:extLst>
          </p:cNvPr>
          <p:cNvSpPr txBox="1"/>
          <p:nvPr/>
        </p:nvSpPr>
        <p:spPr>
          <a:xfrm>
            <a:off x="1328057" y="1973717"/>
            <a:ext cx="9535886" cy="4482564"/>
          </a:xfrm>
          <a:prstGeom prst="rect">
            <a:avLst/>
          </a:prstGeom>
        </p:spPr>
        <p:txBody>
          <a:bodyPr vert="horz" lIns="91440" tIns="45720" rIns="91440" bIns="45720" rtlCol="0">
            <a:normAutofit/>
          </a:bodyPr>
          <a:lstStyle/>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Setting: </a:t>
            </a:r>
            <a:r>
              <a:rPr lang="en-GB" sz="1600" dirty="0">
                <a:solidFill>
                  <a:schemeClr val="bg1"/>
                </a:solidFill>
                <a:latin typeface="Calibri" panose="020F0502020204030204" pitchFamily="34" charset="0"/>
                <a:cs typeface="Calibri" panose="020F0502020204030204" pitchFamily="34" charset="0"/>
              </a:rPr>
              <a:t>supermarket in </a:t>
            </a:r>
            <a:r>
              <a:rPr lang="en-GB" sz="1600" dirty="0" err="1">
                <a:solidFill>
                  <a:schemeClr val="bg1"/>
                </a:solidFill>
                <a:latin typeface="Calibri" panose="020F0502020204030204" pitchFamily="34" charset="0"/>
                <a:cs typeface="Calibri" panose="020F0502020204030204" pitchFamily="34" charset="0"/>
              </a:rPr>
              <a:t>Carricklea</a:t>
            </a:r>
            <a:r>
              <a:rPr lang="en-GB" sz="1600" dirty="0">
                <a:solidFill>
                  <a:schemeClr val="bg1"/>
                </a:solidFill>
                <a:latin typeface="Calibri" panose="020F0502020204030204" pitchFamily="34" charset="0"/>
                <a:cs typeface="Calibri" panose="020F0502020204030204" pitchFamily="34" charset="0"/>
              </a:rPr>
              <a:t>, Connell’s car</a:t>
            </a:r>
          </a:p>
          <a:p>
            <a:pPr indent="-384048" defTabSz="914400">
              <a:lnSpc>
                <a:spcPct val="94000"/>
              </a:lnSpc>
              <a:spcAft>
                <a:spcPts val="200"/>
              </a:spcAft>
              <a:buFont typeface="Franklin Gothic Book" panose="020B0503020102020204" pitchFamily="34" charset="0"/>
            </a:pPr>
            <a:endParaRPr lang="en-GB"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Joanna (speaking on the phone),</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Sophie,</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Jamie</a:t>
            </a:r>
          </a:p>
          <a:p>
            <a:pPr marL="285750" indent="-384048" defTabSz="914400">
              <a:lnSpc>
                <a:spcPct val="94000"/>
              </a:lnSpc>
              <a:spcAft>
                <a:spcPts val="200"/>
              </a:spcAft>
              <a:buFont typeface="Franklin Gothic Book" panose="020B05030201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Function</a:t>
            </a:r>
            <a:r>
              <a:rPr lang="en-GB" sz="1600" dirty="0">
                <a:solidFill>
                  <a:schemeClr val="bg1"/>
                </a:solidFill>
                <a:latin typeface="Calibri" panose="020F0502020204030204" pitchFamily="34" charset="0"/>
                <a:cs typeface="Calibri" panose="020F0502020204030204" pitchFamily="34" charset="0"/>
              </a:rPr>
              <a:t>: Marianne’s power on Connell and mutual attraction </a:t>
            </a:r>
          </a:p>
          <a:p>
            <a:pPr indent="-384048" defTabSz="914400">
              <a:lnSpc>
                <a:spcPct val="94000"/>
              </a:lnSpc>
              <a:spcAft>
                <a:spcPts val="200"/>
              </a:spcAft>
              <a:buFont typeface="Franklin Gothic Book" panose="020B0503020102020204" pitchFamily="34" charset="0"/>
            </a:pPr>
            <a:endParaRPr lang="en-GB" sz="1600" dirty="0">
              <a:solidFill>
                <a:schemeClr val="bg1"/>
              </a:solidFill>
              <a:highlight>
                <a:srgbClr val="FFFF00"/>
              </a:highlight>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Marianne sees Lorraine and Connell at the supermarket</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Marianne and Connell stopped seeing each other in May. Marianne is with Jamie now.</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Flashback to a house party in may when Connell showed affection for Marianne in public for the first time</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Flashback: when Connell beat Jamie in pool </a:t>
            </a:r>
            <a:r>
              <a:rPr lang="en-GB" sz="1600" dirty="0">
                <a:solidFill>
                  <a:schemeClr val="bg1"/>
                </a:solidFill>
                <a:latin typeface="Calibri" panose="020F0502020204030204" pitchFamily="34" charset="0"/>
                <a:cs typeface="Calibri" panose="020F0502020204030204" pitchFamily="34" charset="0"/>
                <a:sym typeface="Wingdings" panose="05000000000000000000" pitchFamily="2" charset="2"/>
              </a:rPr>
              <a:t> cap. 8</a:t>
            </a:r>
            <a:endParaRPr lang="en-GB" sz="1600" dirty="0">
              <a:solidFill>
                <a:schemeClr val="bg1"/>
              </a:solidFill>
              <a:latin typeface="Calibri" panose="020F0502020204030204" pitchFamily="34" charset="0"/>
              <a:cs typeface="Calibri" panose="020F0502020204030204" pitchFamily="34" charset="0"/>
            </a:endParaRPr>
          </a:p>
          <a:p>
            <a:pPr marL="285750" indent="-384048" defTabSz="914400">
              <a:lnSpc>
                <a:spcPct val="94000"/>
              </a:lnSpc>
              <a:spcAft>
                <a:spcPts val="200"/>
              </a:spcAft>
              <a:buFont typeface="Franklin Gothic Book" panose="020B05030201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pic>
        <p:nvPicPr>
          <p:cNvPr id="4" name="Elemento grafico 3" descr="Casa">
            <a:extLst>
              <a:ext uri="{FF2B5EF4-FFF2-40B4-BE49-F238E27FC236}">
                <a16:creationId xmlns:a16="http://schemas.microsoft.com/office/drawing/2014/main" id="{A660AA74-05B5-419D-9368-66750652D3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0857" y="1868880"/>
            <a:ext cx="457200" cy="457200"/>
          </a:xfrm>
          <a:prstGeom prst="rect">
            <a:avLst/>
          </a:prstGeom>
        </p:spPr>
      </p:pic>
      <p:pic>
        <p:nvPicPr>
          <p:cNvPr id="5" name="Elemento grafico 4" descr="Utente">
            <a:extLst>
              <a:ext uri="{FF2B5EF4-FFF2-40B4-BE49-F238E27FC236}">
                <a16:creationId xmlns:a16="http://schemas.microsoft.com/office/drawing/2014/main" id="{25968334-7E90-4CCA-A587-B830599CDE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70857" y="2398776"/>
            <a:ext cx="457200" cy="457200"/>
          </a:xfrm>
          <a:prstGeom prst="rect">
            <a:avLst/>
          </a:prstGeom>
        </p:spPr>
      </p:pic>
      <p:pic>
        <p:nvPicPr>
          <p:cNvPr id="6" name="Elemento grafico 5" descr="Lampadina e ingranaggio">
            <a:extLst>
              <a:ext uri="{FF2B5EF4-FFF2-40B4-BE49-F238E27FC236}">
                <a16:creationId xmlns:a16="http://schemas.microsoft.com/office/drawing/2014/main" id="{BC5DFB27-BD91-42AC-87DB-BA1F5058801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44723" y="4414461"/>
            <a:ext cx="483334" cy="483334"/>
          </a:xfrm>
          <a:prstGeom prst="rect">
            <a:avLst/>
          </a:prstGeom>
        </p:spPr>
      </p:pic>
      <p:pic>
        <p:nvPicPr>
          <p:cNvPr id="7" name="Elemento grafico 6" descr="Ricerca">
            <a:extLst>
              <a:ext uri="{FF2B5EF4-FFF2-40B4-BE49-F238E27FC236}">
                <a16:creationId xmlns:a16="http://schemas.microsoft.com/office/drawing/2014/main" id="{6A11210A-7B21-4F5F-A43D-5A87F1D43D4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57056" y="5041726"/>
            <a:ext cx="435160" cy="435160"/>
          </a:xfrm>
          <a:prstGeom prst="rect">
            <a:avLst/>
          </a:prstGeom>
        </p:spPr>
      </p:pic>
    </p:spTree>
    <p:extLst>
      <p:ext uri="{BB962C8B-B14F-4D97-AF65-F5344CB8AC3E}">
        <p14:creationId xmlns:p14="http://schemas.microsoft.com/office/powerpoint/2010/main" val="2407800334"/>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0B0923B-56D3-4974-A1B3-009F20607AFB}"/>
              </a:ext>
            </a:extLst>
          </p:cNvPr>
          <p:cNvSpPr txBox="1"/>
          <p:nvPr/>
        </p:nvSpPr>
        <p:spPr>
          <a:xfrm>
            <a:off x="0" y="327761"/>
            <a:ext cx="12192000" cy="1328759"/>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4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11. Six Weeks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(SEPTEMBER 2012)</a:t>
            </a:r>
          </a:p>
        </p:txBody>
      </p:sp>
      <p:sp>
        <p:nvSpPr>
          <p:cNvPr id="3" name="CasellaDiTesto 2">
            <a:extLst>
              <a:ext uri="{FF2B5EF4-FFF2-40B4-BE49-F238E27FC236}">
                <a16:creationId xmlns:a16="http://schemas.microsoft.com/office/drawing/2014/main" id="{8D31EC56-BED8-4ED9-BD54-B8F92C488F0C}"/>
              </a:ext>
            </a:extLst>
          </p:cNvPr>
          <p:cNvSpPr txBox="1"/>
          <p:nvPr/>
        </p:nvSpPr>
        <p:spPr>
          <a:xfrm>
            <a:off x="874643" y="1875396"/>
            <a:ext cx="10852900" cy="4482564"/>
          </a:xfrm>
          <a:prstGeom prst="rect">
            <a:avLst/>
          </a:prstGeom>
        </p:spPr>
        <p:txBody>
          <a:bodyPr vert="horz" lIns="91440" tIns="45720" rIns="91440" bIns="45720" rtlCol="0">
            <a:normAutofit lnSpcReduction="10000"/>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a:t>
            </a:r>
            <a:r>
              <a:rPr lang="en-US" b="1" dirty="0">
                <a:solidFill>
                  <a:schemeClr val="bg1"/>
                </a:solidFill>
                <a:latin typeface="Calibri" panose="020F0502020204030204" pitchFamily="34" charset="0"/>
                <a:cs typeface="Calibri" panose="020F0502020204030204" pitchFamily="34" charset="0"/>
              </a:rPr>
              <a:t>:</a:t>
            </a:r>
            <a:r>
              <a:rPr lang="en-US" dirty="0">
                <a:solidFill>
                  <a:schemeClr val="bg1"/>
                </a:solidFill>
                <a:latin typeface="Calibri" panose="020F0502020204030204" pitchFamily="34" charset="0"/>
                <a:cs typeface="Calibri" panose="020F0502020204030204" pitchFamily="34" charset="0"/>
              </a:rPr>
              <a:t> café in Dublin, Marianne’s apartment in Dublin, Sophie Whelan’s house, Miss Neary’s house</a:t>
            </a:r>
          </a:p>
          <a:p>
            <a:pPr indent="-384048" defTabSz="914400">
              <a:lnSpc>
                <a:spcPct val="94000"/>
              </a:lnSpc>
              <a:spcAft>
                <a:spcPts val="200"/>
              </a:spcAft>
              <a:buFont typeface="Franklin Gothic Book" panose="020B0503020102020204" pitchFamily="34" charset="0"/>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Jamie (no action involved; they only speak about him),</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Paula Neary (old Economics teacher) </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dirty="0">
                <a:solidFill>
                  <a:schemeClr val="bg1"/>
                </a:solidFill>
                <a:latin typeface="Calibri" panose="020F0502020204030204" pitchFamily="34" charset="0"/>
                <a:cs typeface="Calibri" panose="020F0502020204030204" pitchFamily="34" charset="0"/>
              </a:rPr>
              <a:t>: Marianne believes herself to deserve to be beaten: She is a masochist. Emphasis on her strong relationship with Connell </a:t>
            </a:r>
          </a:p>
          <a:p>
            <a:pPr indent="-384048" defTabSz="914400">
              <a:lnSpc>
                <a:spcPct val="94000"/>
              </a:lnSpc>
              <a:spcAft>
                <a:spcPts val="200"/>
              </a:spcAft>
              <a:buFont typeface="Franklin Gothic Book" panose="020B0503020102020204" pitchFamily="34" charset="0"/>
            </a:pPr>
            <a:endParaRPr lang="en-US"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Flashback that explains why Connell and Marianne stopped saying each other</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left Dublin =&gt;  he can’t effort to pay rent</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moved on and now is with Jamie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went out with Miss Neary</a:t>
            </a:r>
          </a:p>
        </p:txBody>
      </p:sp>
      <p:pic>
        <p:nvPicPr>
          <p:cNvPr id="4" name="Elemento grafico 3" descr="Casa">
            <a:extLst>
              <a:ext uri="{FF2B5EF4-FFF2-40B4-BE49-F238E27FC236}">
                <a16:creationId xmlns:a16="http://schemas.microsoft.com/office/drawing/2014/main" id="{8C62466C-A5B7-4A0C-9ECE-C3067706C79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7443" y="1791363"/>
            <a:ext cx="457200" cy="457200"/>
          </a:xfrm>
          <a:prstGeom prst="rect">
            <a:avLst/>
          </a:prstGeom>
        </p:spPr>
      </p:pic>
      <p:pic>
        <p:nvPicPr>
          <p:cNvPr id="5" name="Elemento grafico 4" descr="Utente">
            <a:extLst>
              <a:ext uri="{FF2B5EF4-FFF2-40B4-BE49-F238E27FC236}">
                <a16:creationId xmlns:a16="http://schemas.microsoft.com/office/drawing/2014/main" id="{C755C99B-0EF4-4931-BEE7-38C265A72A5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17443" y="2332596"/>
            <a:ext cx="457200" cy="457200"/>
          </a:xfrm>
          <a:prstGeom prst="rect">
            <a:avLst/>
          </a:prstGeom>
        </p:spPr>
      </p:pic>
      <p:pic>
        <p:nvPicPr>
          <p:cNvPr id="6" name="Elemento grafico 5" descr="Lampadina e ingranaggio">
            <a:extLst>
              <a:ext uri="{FF2B5EF4-FFF2-40B4-BE49-F238E27FC236}">
                <a16:creationId xmlns:a16="http://schemas.microsoft.com/office/drawing/2014/main" id="{A3D7ABA2-2572-4499-9B55-0A225F593EE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1309" y="4126104"/>
            <a:ext cx="483334" cy="483334"/>
          </a:xfrm>
          <a:prstGeom prst="rect">
            <a:avLst/>
          </a:prstGeom>
        </p:spPr>
      </p:pic>
      <p:pic>
        <p:nvPicPr>
          <p:cNvPr id="7" name="Elemento grafico 6" descr="Ricerca">
            <a:extLst>
              <a:ext uri="{FF2B5EF4-FFF2-40B4-BE49-F238E27FC236}">
                <a16:creationId xmlns:a16="http://schemas.microsoft.com/office/drawing/2014/main" id="{FF08D6B4-CF03-40B8-9F99-5680F6DF37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5396" y="4830959"/>
            <a:ext cx="435160" cy="435160"/>
          </a:xfrm>
          <a:prstGeom prst="rect">
            <a:avLst/>
          </a:prstGeom>
        </p:spPr>
      </p:pic>
    </p:spTree>
    <p:extLst>
      <p:ext uri="{BB962C8B-B14F-4D97-AF65-F5344CB8AC3E}">
        <p14:creationId xmlns:p14="http://schemas.microsoft.com/office/powerpoint/2010/main" val="357369731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50A40D6-28B9-4DA7-B4FD-0671F573AB23}"/>
              </a:ext>
            </a:extLst>
          </p:cNvPr>
          <p:cNvSpPr txBox="1"/>
          <p:nvPr/>
        </p:nvSpPr>
        <p:spPr>
          <a:xfrm>
            <a:off x="0" y="300435"/>
            <a:ext cx="12192000" cy="1285216"/>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12. Four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(JANUARY 2013)</a:t>
            </a:r>
            <a:endParaRPr lang="en-US" sz="36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
        <p:nvSpPr>
          <p:cNvPr id="3" name="CasellaDiTesto 2">
            <a:extLst>
              <a:ext uri="{FF2B5EF4-FFF2-40B4-BE49-F238E27FC236}">
                <a16:creationId xmlns:a16="http://schemas.microsoft.com/office/drawing/2014/main" id="{BB881961-ED24-4A9C-BB43-23DEDDA06CCC}"/>
              </a:ext>
            </a:extLst>
          </p:cNvPr>
          <p:cNvSpPr txBox="1"/>
          <p:nvPr/>
        </p:nvSpPr>
        <p:spPr>
          <a:xfrm>
            <a:off x="2226824" y="1719873"/>
            <a:ext cx="6888148" cy="5331984"/>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Setting:</a:t>
            </a:r>
            <a:r>
              <a:rPr lang="en-US" sz="1600" dirty="0">
                <a:solidFill>
                  <a:schemeClr val="bg1"/>
                </a:solidFill>
                <a:latin typeface="Calibri" panose="020F0502020204030204" pitchFamily="34" charset="0"/>
                <a:cs typeface="Calibri" panose="020F0502020204030204" pitchFamily="34" charset="0"/>
              </a:rPr>
              <a:t> Marianne’s apartment</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Friends (Peggy, Sophie, Joanna),</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Jamie,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Alan,</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Denise</a:t>
            </a:r>
          </a:p>
          <a:p>
            <a:pPr marL="285750" indent="-384048" defTabSz="914400">
              <a:lnSpc>
                <a:spcPct val="94000"/>
              </a:lnSpc>
              <a:spcAft>
                <a:spcPts val="200"/>
              </a:spcAft>
              <a:buFont typeface="Franklin Gothic Book" panose="020B0503020102020204" pitchFamily="34" charset="0"/>
              <a:buChar char="•"/>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Function</a:t>
            </a:r>
            <a:r>
              <a:rPr lang="en-US" sz="1600" dirty="0">
                <a:solidFill>
                  <a:schemeClr val="bg1"/>
                </a:solidFill>
                <a:latin typeface="Calibri" panose="020F0502020204030204" pitchFamily="34" charset="0"/>
                <a:cs typeface="Calibri" panose="020F0502020204030204" pitchFamily="34" charset="0"/>
              </a:rPr>
              <a:t>: Strong relationship between Marianne and Connell, mutual care</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Exams just finished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 is talking with her friends when she received a call from Connell</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Flashback:</a:t>
            </a:r>
            <a:r>
              <a:rPr lang="en-US" sz="1600" i="1" dirty="0">
                <a:solidFill>
                  <a:schemeClr val="bg1"/>
                </a:solidFill>
                <a:latin typeface="Calibri" panose="020F0502020204030204" pitchFamily="34" charset="0"/>
                <a:cs typeface="Calibri" panose="020F0502020204030204" pitchFamily="34" charset="0"/>
              </a:rPr>
              <a:t> </a:t>
            </a:r>
            <a:r>
              <a:rPr lang="en-US" sz="1600" dirty="0">
                <a:solidFill>
                  <a:schemeClr val="bg1"/>
                </a:solidFill>
                <a:latin typeface="Calibri" panose="020F0502020204030204" pitchFamily="34" charset="0"/>
                <a:cs typeface="Calibri" panose="020F0502020204030204" pitchFamily="34" charset="0"/>
              </a:rPr>
              <a:t>episode of violence on Marianne by his brother Alan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Connell has a new girlfriend: Helen Brophy </a:t>
            </a:r>
          </a:p>
        </p:txBody>
      </p:sp>
      <p:pic>
        <p:nvPicPr>
          <p:cNvPr id="4" name="Elemento grafico 3" descr="Casa">
            <a:extLst>
              <a:ext uri="{FF2B5EF4-FFF2-40B4-BE49-F238E27FC236}">
                <a16:creationId xmlns:a16="http://schemas.microsoft.com/office/drawing/2014/main" id="{BD78FF59-4152-4CE9-B074-D1A9219C9F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69624" y="1585651"/>
            <a:ext cx="457200" cy="457200"/>
          </a:xfrm>
          <a:prstGeom prst="rect">
            <a:avLst/>
          </a:prstGeom>
        </p:spPr>
      </p:pic>
      <p:pic>
        <p:nvPicPr>
          <p:cNvPr id="5" name="Elemento grafico 4" descr="Utente">
            <a:extLst>
              <a:ext uri="{FF2B5EF4-FFF2-40B4-BE49-F238E27FC236}">
                <a16:creationId xmlns:a16="http://schemas.microsoft.com/office/drawing/2014/main" id="{85953FB1-E293-4E9C-BB95-49FD9DB69D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69624" y="2188018"/>
            <a:ext cx="457200" cy="457200"/>
          </a:xfrm>
          <a:prstGeom prst="rect">
            <a:avLst/>
          </a:prstGeom>
        </p:spPr>
      </p:pic>
      <p:pic>
        <p:nvPicPr>
          <p:cNvPr id="6" name="Elemento grafico 5" descr="Lampadina e ingranaggio">
            <a:extLst>
              <a:ext uri="{FF2B5EF4-FFF2-40B4-BE49-F238E27FC236}">
                <a16:creationId xmlns:a16="http://schemas.microsoft.com/office/drawing/2014/main" id="{CB147B71-84FB-4C72-9339-409C9F6C50B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69624" y="4144198"/>
            <a:ext cx="483334" cy="483334"/>
          </a:xfrm>
          <a:prstGeom prst="rect">
            <a:avLst/>
          </a:prstGeom>
        </p:spPr>
      </p:pic>
      <p:pic>
        <p:nvPicPr>
          <p:cNvPr id="7" name="Elemento grafico 6" descr="Ricerca">
            <a:extLst>
              <a:ext uri="{FF2B5EF4-FFF2-40B4-BE49-F238E27FC236}">
                <a16:creationId xmlns:a16="http://schemas.microsoft.com/office/drawing/2014/main" id="{0BE54B88-8ABE-4A21-90FA-B446D119B95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17798" y="4837189"/>
            <a:ext cx="435160" cy="435160"/>
          </a:xfrm>
          <a:prstGeom prst="rect">
            <a:avLst/>
          </a:prstGeom>
        </p:spPr>
      </p:pic>
    </p:spTree>
    <p:extLst>
      <p:ext uri="{BB962C8B-B14F-4D97-AF65-F5344CB8AC3E}">
        <p14:creationId xmlns:p14="http://schemas.microsoft.com/office/powerpoint/2010/main" val="3924407811"/>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0CCCF83-C2C0-4754-84A3-F1F2AFD66431}"/>
              </a:ext>
            </a:extLst>
          </p:cNvPr>
          <p:cNvSpPr txBox="1"/>
          <p:nvPr/>
        </p:nvSpPr>
        <p:spPr>
          <a:xfrm>
            <a:off x="0" y="449015"/>
            <a:ext cx="12192000" cy="1198131"/>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13. Six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(JULY 2013)</a:t>
            </a:r>
          </a:p>
        </p:txBody>
      </p:sp>
      <p:sp>
        <p:nvSpPr>
          <p:cNvPr id="2" name="CasellaDiTesto 1">
            <a:extLst>
              <a:ext uri="{FF2B5EF4-FFF2-40B4-BE49-F238E27FC236}">
                <a16:creationId xmlns:a16="http://schemas.microsoft.com/office/drawing/2014/main" id="{E605672A-05BD-4DC9-8F93-170D5B5C4517}"/>
              </a:ext>
            </a:extLst>
          </p:cNvPr>
          <p:cNvSpPr txBox="1"/>
          <p:nvPr/>
        </p:nvSpPr>
        <p:spPr>
          <a:xfrm>
            <a:off x="865809" y="1556597"/>
            <a:ext cx="10460382" cy="4761839"/>
          </a:xfrm>
          <a:prstGeom prst="rect">
            <a:avLst/>
          </a:prstGeom>
        </p:spPr>
        <p:txBody>
          <a:bodyPr vert="horz" lIns="91440" tIns="45720" rIns="91440" bIns="45720" rtlCol="0">
            <a:noAutofit/>
          </a:bodyPr>
          <a:lstStyle/>
          <a:p>
            <a:pPr indent="-384048" defTabSz="914400">
              <a:lnSpc>
                <a:spcPct val="94000"/>
              </a:lnSpc>
              <a:spcAft>
                <a:spcPts val="200"/>
              </a:spcAft>
            </a:pPr>
            <a:r>
              <a:rPr lang="en-US" sz="1600" b="1" u="sng" dirty="0">
                <a:solidFill>
                  <a:schemeClr val="bg1"/>
                </a:solidFill>
                <a:latin typeface="Calibri" panose="020F0502020204030204" pitchFamily="34" charset="0"/>
                <a:cs typeface="Calibri" panose="020F0502020204030204" pitchFamily="34" charset="0"/>
              </a:rPr>
              <a:t>Setting:</a:t>
            </a:r>
            <a:r>
              <a:rPr lang="en-US" sz="1600" dirty="0">
                <a:solidFill>
                  <a:schemeClr val="bg1"/>
                </a:solidFill>
                <a:latin typeface="Calibri" panose="020F0502020204030204" pitchFamily="34" charset="0"/>
                <a:cs typeface="Calibri" panose="020F0502020204030204" pitchFamily="34" charset="0"/>
              </a:rPr>
              <a:t> Train, Marianne’s summer house in Trieste, university</a:t>
            </a:r>
          </a:p>
          <a:p>
            <a:pPr indent="-384048" defTabSz="914400">
              <a:lnSpc>
                <a:spcPct val="94000"/>
              </a:lnSpc>
              <a:spcAft>
                <a:spcPts val="200"/>
              </a:spcAft>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Jamie,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Friends (Elaine, Niall, Peggy)</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Function</a:t>
            </a:r>
            <a:r>
              <a:rPr lang="en-US" sz="1600" dirty="0">
                <a:solidFill>
                  <a:schemeClr val="bg1"/>
                </a:solidFill>
                <a:latin typeface="Calibri" panose="020F0502020204030204" pitchFamily="34" charset="0"/>
                <a:cs typeface="Calibri" panose="020F0502020204030204" pitchFamily="34" charset="0"/>
              </a:rPr>
              <a:t>: new step in Connell’s life: to be known as Helen boyfriend plants him firmly in the social world. Strong link between Marianne and Connell: he saves her from Jamie’s violence</a:t>
            </a:r>
          </a:p>
          <a:p>
            <a:pPr indent="-384048" defTabSz="914400">
              <a:lnSpc>
                <a:spcPct val="94000"/>
              </a:lnSpc>
              <a:spcAft>
                <a:spcPts val="200"/>
              </a:spcAft>
              <a:buFont typeface="Franklin Gothic Book" panose="020B0503020102020204" pitchFamily="34" charset="0"/>
            </a:pPr>
            <a:endParaRPr lang="en-US" sz="1600" dirty="0">
              <a:solidFill>
                <a:schemeClr val="bg1"/>
              </a:solidFill>
              <a:highlight>
                <a:srgbClr val="FFFF00"/>
              </a:highlight>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Flashback when Connell and Marianne received both the scholarship (</a:t>
            </a: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 different point of view towards the scholarship)</a:t>
            </a:r>
            <a:endParaRPr lang="en-US" sz="1600" dirty="0">
              <a:solidFill>
                <a:schemeClr val="bg1"/>
              </a:solidFill>
              <a:latin typeface="Calibri" panose="020F0502020204030204" pitchFamily="34" charset="0"/>
              <a:cs typeface="Calibri" panose="020F0502020204030204" pitchFamily="34" charset="0"/>
            </a:endParaRP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Jamie’s violence towards Marianne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Helen’s general critique of Marianne’s behavior =&gt; She is jealous of Connell and Marianne’s relationship</a:t>
            </a:r>
          </a:p>
        </p:txBody>
      </p:sp>
      <p:pic>
        <p:nvPicPr>
          <p:cNvPr id="4" name="Elemento grafico 3" descr="Casa">
            <a:extLst>
              <a:ext uri="{FF2B5EF4-FFF2-40B4-BE49-F238E27FC236}">
                <a16:creationId xmlns:a16="http://schemas.microsoft.com/office/drawing/2014/main" id="{8885CFB5-21E6-4AF2-B307-5F9308E243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9705" y="1418546"/>
            <a:ext cx="457200" cy="457200"/>
          </a:xfrm>
          <a:prstGeom prst="rect">
            <a:avLst/>
          </a:prstGeom>
        </p:spPr>
      </p:pic>
      <p:pic>
        <p:nvPicPr>
          <p:cNvPr id="5" name="Elemento grafico 4" descr="Utente">
            <a:extLst>
              <a:ext uri="{FF2B5EF4-FFF2-40B4-BE49-F238E27FC236}">
                <a16:creationId xmlns:a16="http://schemas.microsoft.com/office/drawing/2014/main" id="{BCFC621D-750B-4393-A4B1-31268A5930F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9705" y="1938236"/>
            <a:ext cx="457200" cy="457200"/>
          </a:xfrm>
          <a:prstGeom prst="rect">
            <a:avLst/>
          </a:prstGeom>
        </p:spPr>
      </p:pic>
      <p:pic>
        <p:nvPicPr>
          <p:cNvPr id="6" name="Elemento grafico 5" descr="Lampadina e ingranaggio">
            <a:extLst>
              <a:ext uri="{FF2B5EF4-FFF2-40B4-BE49-F238E27FC236}">
                <a16:creationId xmlns:a16="http://schemas.microsoft.com/office/drawing/2014/main" id="{A699F64A-5842-4D59-9FB0-34BA7ED312F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5191" y="3525591"/>
            <a:ext cx="483334" cy="483334"/>
          </a:xfrm>
          <a:prstGeom prst="rect">
            <a:avLst/>
          </a:prstGeom>
        </p:spPr>
      </p:pic>
      <p:pic>
        <p:nvPicPr>
          <p:cNvPr id="7" name="Elemento grafico 6" descr="Ricerca">
            <a:extLst>
              <a:ext uri="{FF2B5EF4-FFF2-40B4-BE49-F238E27FC236}">
                <a16:creationId xmlns:a16="http://schemas.microsoft.com/office/drawing/2014/main" id="{D6F9CD87-5AC1-43C7-A5A8-54E26BF65B1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59705" y="4273881"/>
            <a:ext cx="435160" cy="435160"/>
          </a:xfrm>
          <a:prstGeom prst="rect">
            <a:avLst/>
          </a:prstGeom>
        </p:spPr>
      </p:pic>
    </p:spTree>
    <p:extLst>
      <p:ext uri="{BB962C8B-B14F-4D97-AF65-F5344CB8AC3E}">
        <p14:creationId xmlns:p14="http://schemas.microsoft.com/office/powerpoint/2010/main" val="3561095526"/>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EF1B8C8-7A94-4961-B869-B006D3EA349C}"/>
              </a:ext>
            </a:extLst>
          </p:cNvPr>
          <p:cNvSpPr txBox="1"/>
          <p:nvPr/>
        </p:nvSpPr>
        <p:spPr>
          <a:xfrm>
            <a:off x="-4122" y="604919"/>
            <a:ext cx="12192000" cy="1444874"/>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14. Five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(DECEMBER 2013)</a:t>
            </a:r>
            <a:endParaRPr lang="en-US" sz="36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
        <p:nvSpPr>
          <p:cNvPr id="3" name="CasellaDiTesto 2">
            <a:extLst>
              <a:ext uri="{FF2B5EF4-FFF2-40B4-BE49-F238E27FC236}">
                <a16:creationId xmlns:a16="http://schemas.microsoft.com/office/drawing/2014/main" id="{34D5EA0F-A895-4FC7-9C3D-1996F4676941}"/>
              </a:ext>
            </a:extLst>
          </p:cNvPr>
          <p:cNvSpPr txBox="1"/>
          <p:nvPr/>
        </p:nvSpPr>
        <p:spPr>
          <a:xfrm>
            <a:off x="2177144" y="2267507"/>
            <a:ext cx="8984343" cy="4482564"/>
          </a:xfrm>
          <a:prstGeom prst="rect">
            <a:avLst/>
          </a:prstGeom>
        </p:spPr>
        <p:txBody>
          <a:bodyPr vert="horz" lIns="91440" tIns="45720" rIns="91440" bIns="45720" rtlCol="0">
            <a:normAutofit/>
          </a:bodyPr>
          <a:lstStyle/>
          <a:p>
            <a:pPr indent="-384048" defTabSz="914400">
              <a:lnSpc>
                <a:spcPct val="94000"/>
              </a:lnSpc>
              <a:spcAft>
                <a:spcPts val="200"/>
              </a:spcAft>
              <a:buFont typeface="Franklin Gothic Book" panose="020B0503020102020204" pitchFamily="34" charset="0"/>
            </a:pPr>
            <a:r>
              <a:rPr lang="en-US" sz="2000" b="1" u="sng" dirty="0">
                <a:solidFill>
                  <a:schemeClr val="bg1"/>
                </a:solidFill>
                <a:latin typeface="Calibri" panose="020F0502020204030204" pitchFamily="34" charset="0"/>
                <a:cs typeface="Calibri" panose="020F0502020204030204" pitchFamily="34" charset="0"/>
              </a:rPr>
              <a:t>Setting:</a:t>
            </a:r>
            <a:r>
              <a:rPr lang="en-US" sz="2000" dirty="0">
                <a:solidFill>
                  <a:schemeClr val="bg1"/>
                </a:solidFill>
                <a:latin typeface="Calibri" panose="020F0502020204030204" pitchFamily="34" charset="0"/>
                <a:cs typeface="Calibri" panose="020F0502020204030204" pitchFamily="34" charset="0"/>
              </a:rPr>
              <a:t> Lobby of the languages and literature building, Lukas’s studio</a:t>
            </a:r>
          </a:p>
          <a:p>
            <a:pPr indent="-384048" defTabSz="914400">
              <a:lnSpc>
                <a:spcPct val="94000"/>
              </a:lnSpc>
              <a:spcAft>
                <a:spcPts val="200"/>
              </a:spcAft>
              <a:buFont typeface="Franklin Gothic Book" panose="020B0503020102020204" pitchFamily="34" charset="0"/>
            </a:pPr>
            <a:endParaRPr lang="en-US" sz="2000"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2000"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sz="20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sz="2000" dirty="0">
                <a:solidFill>
                  <a:schemeClr val="bg1"/>
                </a:solidFill>
                <a:latin typeface="Calibri" panose="020F0502020204030204" pitchFamily="34" charset="0"/>
                <a:cs typeface="Calibri" panose="020F0502020204030204" pitchFamily="34" charset="0"/>
              </a:rPr>
              <a:t>Lukas,</a:t>
            </a:r>
          </a:p>
          <a:p>
            <a:pPr marL="285750" indent="-384048" defTabSz="914400">
              <a:lnSpc>
                <a:spcPct val="94000"/>
              </a:lnSpc>
              <a:spcAft>
                <a:spcPts val="200"/>
              </a:spcAft>
              <a:buFont typeface="Franklin Gothic Book" panose="020B0503020102020204" pitchFamily="34" charset="0"/>
              <a:buChar char="•"/>
            </a:pPr>
            <a:r>
              <a:rPr lang="en-US" sz="2000" dirty="0">
                <a:solidFill>
                  <a:schemeClr val="bg1"/>
                </a:solidFill>
                <a:latin typeface="Calibri" panose="020F0502020204030204" pitchFamily="34" charset="0"/>
                <a:cs typeface="Calibri" panose="020F0502020204030204" pitchFamily="34" charset="0"/>
              </a:rPr>
              <a:t>Connell  (email)</a:t>
            </a:r>
          </a:p>
          <a:p>
            <a:pPr indent="-384048" defTabSz="914400">
              <a:lnSpc>
                <a:spcPct val="94000"/>
              </a:lnSpc>
              <a:spcAft>
                <a:spcPts val="200"/>
              </a:spcAft>
              <a:buFont typeface="Franklin Gothic Book" panose="020B0503020102020204" pitchFamily="34" charset="0"/>
            </a:pPr>
            <a:endParaRPr lang="en-GB" sz="20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2000" b="1" u="sng" dirty="0">
                <a:solidFill>
                  <a:schemeClr val="bg1"/>
                </a:solidFill>
                <a:latin typeface="Calibri" panose="020F0502020204030204" pitchFamily="34" charset="0"/>
                <a:cs typeface="Calibri" panose="020F0502020204030204" pitchFamily="34" charset="0"/>
              </a:rPr>
              <a:t>Function</a:t>
            </a:r>
            <a:r>
              <a:rPr lang="en-US" sz="2000" dirty="0">
                <a:solidFill>
                  <a:schemeClr val="bg1"/>
                </a:solidFill>
                <a:latin typeface="Calibri" panose="020F0502020204030204" pitchFamily="34" charset="0"/>
                <a:cs typeface="Calibri" panose="020F0502020204030204" pitchFamily="34" charset="0"/>
              </a:rPr>
              <a:t>: Marianne’s desire to be </a:t>
            </a:r>
            <a:r>
              <a:rPr lang="en-GB" sz="2000" dirty="0">
                <a:solidFill>
                  <a:schemeClr val="bg1"/>
                </a:solidFill>
                <a:latin typeface="Calibri" panose="020F0502020204030204" pitchFamily="34" charset="0"/>
                <a:cs typeface="Calibri" panose="020F0502020204030204" pitchFamily="34" charset="0"/>
              </a:rPr>
              <a:t>dominated falls down</a:t>
            </a:r>
          </a:p>
          <a:p>
            <a:pPr indent="-384048" defTabSz="914400">
              <a:lnSpc>
                <a:spcPct val="94000"/>
              </a:lnSpc>
              <a:spcAft>
                <a:spcPts val="200"/>
              </a:spcAft>
              <a:buFont typeface="Franklin Gothic Book" panose="020B0503020102020204" pitchFamily="34" charset="0"/>
            </a:pPr>
            <a:endParaRPr lang="en-US" sz="2000" dirty="0">
              <a:solidFill>
                <a:schemeClr val="bg1"/>
              </a:solidFill>
              <a:highlight>
                <a:srgbClr val="FFFF00"/>
              </a:highlight>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2000"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sz="2000" dirty="0">
                <a:solidFill>
                  <a:schemeClr val="bg1"/>
                </a:solidFill>
                <a:latin typeface="Calibri" panose="020F0502020204030204" pitchFamily="34" charset="0"/>
                <a:cs typeface="Calibri" panose="020F0502020204030204" pitchFamily="34" charset="0"/>
              </a:rPr>
              <a:t>Lukas’s phycological and physical violence on Marianne. She rebels </a:t>
            </a:r>
          </a:p>
          <a:p>
            <a:pPr marL="285750" indent="-384048" defTabSz="914400">
              <a:lnSpc>
                <a:spcPct val="94000"/>
              </a:lnSpc>
              <a:spcAft>
                <a:spcPts val="200"/>
              </a:spcAft>
              <a:buFont typeface="Franklin Gothic Book" panose="020B0503020102020204" pitchFamily="34" charset="0"/>
              <a:buChar char="•"/>
            </a:pPr>
            <a:r>
              <a:rPr lang="en-US" sz="2000" dirty="0">
                <a:solidFill>
                  <a:schemeClr val="bg1"/>
                </a:solidFill>
                <a:latin typeface="Calibri" panose="020F0502020204030204" pitchFamily="34" charset="0"/>
                <a:cs typeface="Calibri" panose="020F0502020204030204" pitchFamily="34" charset="0"/>
              </a:rPr>
              <a:t>Marianne is under Lukas’s control </a:t>
            </a:r>
            <a:r>
              <a:rPr lang="en-US" sz="2000" dirty="0">
                <a:solidFill>
                  <a:schemeClr val="bg1"/>
                </a:solidFill>
                <a:latin typeface="Calibri" panose="020F0502020204030204" pitchFamily="34" charset="0"/>
                <a:cs typeface="Calibri" panose="020F0502020204030204" pitchFamily="34" charset="0"/>
                <a:sym typeface="Wingdings" panose="05000000000000000000" pitchFamily="2" charset="2"/>
              </a:rPr>
              <a:t> depression </a:t>
            </a:r>
            <a:endParaRPr lang="en-US" sz="2000" dirty="0">
              <a:solidFill>
                <a:schemeClr val="bg1"/>
              </a:solidFill>
              <a:latin typeface="Calibri" panose="020F0502020204030204" pitchFamily="34" charset="0"/>
              <a:cs typeface="Calibri" panose="020F0502020204030204" pitchFamily="34" charset="0"/>
            </a:endParaRPr>
          </a:p>
        </p:txBody>
      </p:sp>
      <p:pic>
        <p:nvPicPr>
          <p:cNvPr id="4" name="Elemento grafico 3" descr="Casa">
            <a:extLst>
              <a:ext uri="{FF2B5EF4-FFF2-40B4-BE49-F238E27FC236}">
                <a16:creationId xmlns:a16="http://schemas.microsoft.com/office/drawing/2014/main" id="{BBB0D11B-3BA5-4E91-9B0C-24438E595AD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19944" y="2111129"/>
            <a:ext cx="457200" cy="457200"/>
          </a:xfrm>
          <a:prstGeom prst="rect">
            <a:avLst/>
          </a:prstGeom>
        </p:spPr>
      </p:pic>
      <p:pic>
        <p:nvPicPr>
          <p:cNvPr id="5" name="Elemento grafico 4" descr="Utente">
            <a:extLst>
              <a:ext uri="{FF2B5EF4-FFF2-40B4-BE49-F238E27FC236}">
                <a16:creationId xmlns:a16="http://schemas.microsoft.com/office/drawing/2014/main" id="{7538728C-08B3-48A4-A229-53EA46B6176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19944" y="2884015"/>
            <a:ext cx="457200" cy="457200"/>
          </a:xfrm>
          <a:prstGeom prst="rect">
            <a:avLst/>
          </a:prstGeom>
        </p:spPr>
      </p:pic>
      <p:pic>
        <p:nvPicPr>
          <p:cNvPr id="6" name="Elemento grafico 5" descr="Lampadina e ingranaggio">
            <a:extLst>
              <a:ext uri="{FF2B5EF4-FFF2-40B4-BE49-F238E27FC236}">
                <a16:creationId xmlns:a16="http://schemas.microsoft.com/office/drawing/2014/main" id="{96A11932-26C6-4A8F-B494-6337BAD7CAA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719944" y="4320642"/>
            <a:ext cx="483334" cy="483334"/>
          </a:xfrm>
          <a:prstGeom prst="rect">
            <a:avLst/>
          </a:prstGeom>
        </p:spPr>
      </p:pic>
      <p:pic>
        <p:nvPicPr>
          <p:cNvPr id="7" name="Elemento grafico 6" descr="Ricerca">
            <a:extLst>
              <a:ext uri="{FF2B5EF4-FFF2-40B4-BE49-F238E27FC236}">
                <a16:creationId xmlns:a16="http://schemas.microsoft.com/office/drawing/2014/main" id="{F8A560F2-BC59-4FB3-8884-3FC2D6F8093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30964" y="5093528"/>
            <a:ext cx="435160" cy="435160"/>
          </a:xfrm>
          <a:prstGeom prst="rect">
            <a:avLst/>
          </a:prstGeom>
        </p:spPr>
      </p:pic>
    </p:spTree>
    <p:extLst>
      <p:ext uri="{BB962C8B-B14F-4D97-AF65-F5344CB8AC3E}">
        <p14:creationId xmlns:p14="http://schemas.microsoft.com/office/powerpoint/2010/main" val="812835860"/>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60B0309-718C-49DB-ABE7-C1C8CECEE1DD}"/>
              </a:ext>
            </a:extLst>
          </p:cNvPr>
          <p:cNvSpPr txBox="1"/>
          <p:nvPr/>
        </p:nvSpPr>
        <p:spPr>
          <a:xfrm>
            <a:off x="817218" y="1504378"/>
            <a:ext cx="10919791" cy="4998724"/>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US" sz="1400" b="1" u="sng" dirty="0">
                <a:solidFill>
                  <a:schemeClr val="bg1"/>
                </a:solidFill>
                <a:latin typeface="Calibri" panose="020F0502020204030204" pitchFamily="34" charset="0"/>
                <a:cs typeface="Calibri" panose="020F0502020204030204" pitchFamily="34" charset="0"/>
              </a:rPr>
              <a:t>Setting</a:t>
            </a:r>
            <a:r>
              <a:rPr lang="en-US" sz="1400" b="1" dirty="0">
                <a:solidFill>
                  <a:schemeClr val="bg1"/>
                </a:solidFill>
                <a:latin typeface="Calibri" panose="020F0502020204030204" pitchFamily="34" charset="0"/>
                <a:cs typeface="Calibri" panose="020F0502020204030204" pitchFamily="34" charset="0"/>
              </a:rPr>
              <a:t>:</a:t>
            </a:r>
            <a:r>
              <a:rPr lang="en-US" sz="1400" dirty="0">
                <a:solidFill>
                  <a:schemeClr val="bg1"/>
                </a:solidFill>
                <a:latin typeface="Calibri" panose="020F0502020204030204" pitchFamily="34" charset="0"/>
                <a:cs typeface="Calibri" panose="020F0502020204030204" pitchFamily="34" charset="0"/>
              </a:rPr>
              <a:t> psychologist’s waiting room, psychologist’s office, Connell’s room, Rob’s funeral, Tavern, lecture hall, Stag’s Head</a:t>
            </a:r>
          </a:p>
          <a:p>
            <a:pPr indent="-384048" defTabSz="914400">
              <a:lnSpc>
                <a:spcPct val="94000"/>
              </a:lnSpc>
              <a:spcAft>
                <a:spcPts val="200"/>
              </a:spcAft>
              <a:buFont typeface="Franklin Gothic Book" panose="020B0503020102020204" pitchFamily="34" charset="0"/>
            </a:pPr>
            <a:endParaRPr lang="en-US" sz="1400"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400"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Connell,		</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Receptionist,</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Ivonne (the psychologist), </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Niall (only mentioned)</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Helen,</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Rob’s parents,</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Eric,</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Sadie Darcy-O’ Shea,</a:t>
            </a:r>
          </a:p>
          <a:p>
            <a:pPr marL="285750"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Writer</a:t>
            </a:r>
          </a:p>
          <a:p>
            <a:pPr marL="285750" indent="-384048" defTabSz="914400">
              <a:lnSpc>
                <a:spcPct val="94000"/>
              </a:lnSpc>
              <a:spcAft>
                <a:spcPts val="200"/>
              </a:spcAft>
              <a:buFont typeface="Franklin Gothic Book" panose="020B0503020102020204" pitchFamily="34" charset="0"/>
              <a:buChar char="•"/>
            </a:pPr>
            <a:endParaRPr lang="en-US" sz="14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400" b="1" u="sng" dirty="0">
                <a:solidFill>
                  <a:schemeClr val="bg1"/>
                </a:solidFill>
                <a:latin typeface="Calibri" panose="020F0502020204030204" pitchFamily="34" charset="0"/>
                <a:cs typeface="Calibri" panose="020F0502020204030204" pitchFamily="34" charset="0"/>
              </a:rPr>
              <a:t>Function</a:t>
            </a:r>
            <a:r>
              <a:rPr lang="en-US" sz="1400" dirty="0">
                <a:solidFill>
                  <a:schemeClr val="bg1"/>
                </a:solidFill>
                <a:latin typeface="Calibri" panose="020F0502020204030204" pitchFamily="34" charset="0"/>
                <a:cs typeface="Calibri" panose="020F0502020204030204" pitchFamily="34" charset="0"/>
              </a:rPr>
              <a:t>: Connell’s depression</a:t>
            </a:r>
          </a:p>
          <a:p>
            <a:pPr indent="-384048" defTabSz="914400">
              <a:lnSpc>
                <a:spcPct val="94000"/>
              </a:lnSpc>
              <a:spcAft>
                <a:spcPts val="200"/>
              </a:spcAft>
              <a:buFont typeface="Franklin Gothic Book" panose="020B0503020102020204" pitchFamily="34" charset="0"/>
            </a:pPr>
            <a:endParaRPr lang="en-US" sz="14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400" b="1" u="sng" dirty="0">
                <a:solidFill>
                  <a:schemeClr val="bg1"/>
                </a:solidFill>
                <a:latin typeface="Calibri" panose="020F0502020204030204" pitchFamily="34" charset="0"/>
                <a:cs typeface="Calibri" panose="020F0502020204030204" pitchFamily="34" charset="0"/>
              </a:rPr>
              <a:t>Main points: </a:t>
            </a:r>
          </a:p>
          <a:p>
            <a:pPr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Connell goes to Rob’s funeral with Helen and his mother. They met Marianne</a:t>
            </a:r>
          </a:p>
          <a:p>
            <a:pPr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Helen is jealous of Connell’s behavior towards Marianne</a:t>
            </a:r>
          </a:p>
          <a:p>
            <a:pPr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Connell and Helen break up</a:t>
            </a:r>
          </a:p>
          <a:p>
            <a:pPr indent="-384048" defTabSz="914400">
              <a:lnSpc>
                <a:spcPct val="94000"/>
              </a:lnSpc>
              <a:spcAft>
                <a:spcPts val="200"/>
              </a:spcAft>
              <a:buFont typeface="Arial" panose="020B0604020202020204" pitchFamily="34" charset="0"/>
              <a:buChar char="•"/>
            </a:pPr>
            <a:r>
              <a:rPr lang="en-US" sz="1400" dirty="0">
                <a:solidFill>
                  <a:schemeClr val="bg1"/>
                </a:solidFill>
                <a:latin typeface="Calibri" panose="020F0502020204030204" pitchFamily="34" charset="0"/>
                <a:cs typeface="Calibri" panose="020F0502020204030204" pitchFamily="34" charset="0"/>
              </a:rPr>
              <a:t>Connell rediscover his writing’s passion</a:t>
            </a:r>
          </a:p>
          <a:p>
            <a:pPr indent="-384048" defTabSz="914400">
              <a:lnSpc>
                <a:spcPct val="94000"/>
              </a:lnSpc>
              <a:spcAft>
                <a:spcPts val="200"/>
              </a:spcAft>
              <a:buFont typeface="Franklin Gothic Book" panose="020B0503020102020204" pitchFamily="34" charset="0"/>
            </a:pPr>
            <a:endParaRPr lang="en-US" sz="1400" b="1" u="sng" dirty="0">
              <a:solidFill>
                <a:schemeClr val="bg1"/>
              </a:solidFill>
              <a:latin typeface="Calibri" panose="020F0502020204030204" pitchFamily="34" charset="0"/>
              <a:cs typeface="Calibri" panose="020F0502020204030204" pitchFamily="34" charset="0"/>
            </a:endParaRPr>
          </a:p>
          <a:p>
            <a:pPr marL="285750" indent="-384048" defTabSz="914400">
              <a:lnSpc>
                <a:spcPct val="94000"/>
              </a:lnSpc>
              <a:spcAft>
                <a:spcPts val="200"/>
              </a:spcAft>
              <a:buFont typeface="Franklin Gothic Book" panose="020B0503020102020204" pitchFamily="34" charset="0"/>
              <a:buChar char="•"/>
            </a:pPr>
            <a:endParaRPr lang="en-US" sz="1400" dirty="0">
              <a:solidFill>
                <a:schemeClr val="bg1"/>
              </a:solidFill>
              <a:latin typeface="Calibri" panose="020F0502020204030204" pitchFamily="34" charset="0"/>
              <a:cs typeface="Calibri" panose="020F0502020204030204" pitchFamily="34" charset="0"/>
            </a:endParaRPr>
          </a:p>
        </p:txBody>
      </p:sp>
      <p:sp>
        <p:nvSpPr>
          <p:cNvPr id="3" name="CasellaDiTesto 2">
            <a:extLst>
              <a:ext uri="{FF2B5EF4-FFF2-40B4-BE49-F238E27FC236}">
                <a16:creationId xmlns:a16="http://schemas.microsoft.com/office/drawing/2014/main" id="{EE0F94EE-ED19-4D9E-9D1B-5B1C48A2DD8D}"/>
              </a:ext>
            </a:extLst>
          </p:cNvPr>
          <p:cNvSpPr txBox="1"/>
          <p:nvPr/>
        </p:nvSpPr>
        <p:spPr>
          <a:xfrm>
            <a:off x="0" y="282101"/>
            <a:ext cx="12192000" cy="1270702"/>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36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15. Three Month Later </a:t>
            </a:r>
          </a:p>
          <a:p>
            <a:pPr algn="ctr" defTabSz="914400">
              <a:lnSpc>
                <a:spcPct val="89000"/>
              </a:lnSpc>
              <a:spcBef>
                <a:spcPct val="0"/>
              </a:spcBef>
              <a:spcAft>
                <a:spcPts val="600"/>
              </a:spcAft>
            </a:pPr>
            <a:r>
              <a:rPr lang="en-US" sz="28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(MARCH 2014)</a:t>
            </a:r>
          </a:p>
        </p:txBody>
      </p:sp>
      <p:pic>
        <p:nvPicPr>
          <p:cNvPr id="4" name="Elemento grafico 3" descr="Casa">
            <a:extLst>
              <a:ext uri="{FF2B5EF4-FFF2-40B4-BE49-F238E27FC236}">
                <a16:creationId xmlns:a16="http://schemas.microsoft.com/office/drawing/2014/main" id="{5258DDC8-EF0B-4930-96CF-EF7877C0757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61123" y="1324203"/>
            <a:ext cx="457200" cy="457200"/>
          </a:xfrm>
          <a:prstGeom prst="rect">
            <a:avLst/>
          </a:prstGeom>
        </p:spPr>
      </p:pic>
      <p:pic>
        <p:nvPicPr>
          <p:cNvPr id="5" name="Elemento grafico 4" descr="Utente">
            <a:extLst>
              <a:ext uri="{FF2B5EF4-FFF2-40B4-BE49-F238E27FC236}">
                <a16:creationId xmlns:a16="http://schemas.microsoft.com/office/drawing/2014/main" id="{D16F22C7-519F-458A-BA4D-4391ED0BEAE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61123" y="1781403"/>
            <a:ext cx="457200" cy="457200"/>
          </a:xfrm>
          <a:prstGeom prst="rect">
            <a:avLst/>
          </a:prstGeom>
        </p:spPr>
      </p:pic>
      <p:pic>
        <p:nvPicPr>
          <p:cNvPr id="6" name="Elemento grafico 5" descr="Lampadina e ingranaggio">
            <a:extLst>
              <a:ext uri="{FF2B5EF4-FFF2-40B4-BE49-F238E27FC236}">
                <a16:creationId xmlns:a16="http://schemas.microsoft.com/office/drawing/2014/main" id="{1D2F8837-D484-4215-B06A-432AB42D22D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0743" y="4767135"/>
            <a:ext cx="483334" cy="483334"/>
          </a:xfrm>
          <a:prstGeom prst="rect">
            <a:avLst/>
          </a:prstGeom>
        </p:spPr>
      </p:pic>
      <p:pic>
        <p:nvPicPr>
          <p:cNvPr id="7" name="Elemento grafico 6" descr="Ricerca">
            <a:extLst>
              <a:ext uri="{FF2B5EF4-FFF2-40B4-BE49-F238E27FC236}">
                <a16:creationId xmlns:a16="http://schemas.microsoft.com/office/drawing/2014/main" id="{00823E09-C31F-41FD-A0D7-14CF35368E3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80743" y="5340556"/>
            <a:ext cx="435160" cy="435160"/>
          </a:xfrm>
          <a:prstGeom prst="rect">
            <a:avLst/>
          </a:prstGeom>
        </p:spPr>
      </p:pic>
    </p:spTree>
    <p:extLst>
      <p:ext uri="{BB962C8B-B14F-4D97-AF65-F5344CB8AC3E}">
        <p14:creationId xmlns:p14="http://schemas.microsoft.com/office/powerpoint/2010/main" val="3933341880"/>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2AECB02-56E4-4473-A4DD-98811A95E2B0}"/>
              </a:ext>
            </a:extLst>
          </p:cNvPr>
          <p:cNvSpPr txBox="1"/>
          <p:nvPr/>
        </p:nvSpPr>
        <p:spPr>
          <a:xfrm>
            <a:off x="-4122" y="398214"/>
            <a:ext cx="12192000" cy="1299731"/>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16. Four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(JULY 2014)</a:t>
            </a:r>
            <a:endParaRPr lang="en-US" sz="36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
        <p:nvSpPr>
          <p:cNvPr id="3" name="CasellaDiTesto 2">
            <a:extLst>
              <a:ext uri="{FF2B5EF4-FFF2-40B4-BE49-F238E27FC236}">
                <a16:creationId xmlns:a16="http://schemas.microsoft.com/office/drawing/2014/main" id="{5F3C2229-8064-4312-8E55-FD934AEFB8D6}"/>
              </a:ext>
            </a:extLst>
          </p:cNvPr>
          <p:cNvSpPr txBox="1"/>
          <p:nvPr/>
        </p:nvSpPr>
        <p:spPr>
          <a:xfrm>
            <a:off x="1257961" y="1697945"/>
            <a:ext cx="10280896" cy="4482564"/>
          </a:xfrm>
          <a:prstGeom prst="rect">
            <a:avLst/>
          </a:prstGeom>
        </p:spPr>
        <p:txBody>
          <a:bodyPr vert="horz" lIns="91440" tIns="45720" rIns="91440" bIns="45720" rtlCol="0">
            <a:normAutofit lnSpcReduction="10000"/>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 </a:t>
            </a:r>
            <a:r>
              <a:rPr lang="en-US" dirty="0">
                <a:solidFill>
                  <a:schemeClr val="bg1"/>
                </a:solidFill>
                <a:latin typeface="Calibri" panose="020F0502020204030204" pitchFamily="34" charset="0"/>
                <a:cs typeface="Calibri" panose="020F0502020204030204" pitchFamily="34" charset="0"/>
              </a:rPr>
              <a:t>Connell’s room, Marianne’s house</a:t>
            </a:r>
          </a:p>
          <a:p>
            <a:pPr indent="-384048" defTabSz="914400">
              <a:lnSpc>
                <a:spcPct val="94000"/>
              </a:lnSpc>
              <a:spcAft>
                <a:spcPts val="200"/>
              </a:spcAft>
              <a:buFont typeface="Franklin Gothic Book" panose="020B0503020102020204" pitchFamily="34" charset="0"/>
            </a:pPr>
            <a:endParaRPr lang="en-US"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Alan,</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Niamh Keenan (only mentioned),</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Eric (only mentioned)</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dirty="0">
                <a:solidFill>
                  <a:schemeClr val="bg1"/>
                </a:solidFill>
                <a:latin typeface="Calibri" panose="020F0502020204030204" pitchFamily="34" charset="0"/>
                <a:cs typeface="Calibri" panose="020F0502020204030204" pitchFamily="34" charset="0"/>
              </a:rPr>
              <a:t>: Marianne and Connell make a reflection on their relationship’s steps </a:t>
            </a:r>
          </a:p>
          <a:p>
            <a:pPr indent="-384048" defTabSz="914400">
              <a:lnSpc>
                <a:spcPct val="94000"/>
              </a:lnSpc>
              <a:spcAft>
                <a:spcPts val="200"/>
              </a:spcAft>
              <a:buFont typeface="Franklin Gothic Book" panose="020B0503020102020204" pitchFamily="34" charset="0"/>
            </a:pPr>
            <a:endParaRPr lang="en-US" dirty="0">
              <a:solidFill>
                <a:schemeClr val="bg1"/>
              </a:solidFill>
              <a:highlight>
                <a:srgbClr val="FFFF00"/>
              </a:highlight>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asks Connell to hit her=&gt; she is used to be mistreated by men</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Alan does not want her sister goes around with Connell </a:t>
            </a:r>
            <a:r>
              <a:rPr lang="en-GB" dirty="0">
                <a:solidFill>
                  <a:schemeClr val="bg1"/>
                </a:solidFill>
                <a:latin typeface="Calibri" panose="020F0502020204030204" pitchFamily="34" charset="0"/>
                <a:cs typeface="Calibri" panose="020F0502020204030204" pitchFamily="34" charset="0"/>
              </a:rPr>
              <a:t>=&gt; he belongs to a lower social class</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Alan is violent towards Marianne because he is convinced that he has to exercise </a:t>
            </a:r>
            <a:r>
              <a:rPr lang="en-US" dirty="0">
                <a:solidFill>
                  <a:schemeClr val="bg1"/>
                </a:solidFill>
                <a:latin typeface="Calibri" panose="020F0502020204030204" pitchFamily="34" charset="0"/>
                <a:cs typeface="Calibri" panose="020F0502020204030204" pitchFamily="34" charset="0"/>
              </a:rPr>
              <a:t>a total control on her</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p:txBody>
      </p:sp>
      <p:pic>
        <p:nvPicPr>
          <p:cNvPr id="4" name="Elemento grafico 3" descr="Casa">
            <a:extLst>
              <a:ext uri="{FF2B5EF4-FFF2-40B4-BE49-F238E27FC236}">
                <a16:creationId xmlns:a16="http://schemas.microsoft.com/office/drawing/2014/main" id="{30F35745-414F-402A-A4F6-5F4F33664E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0761" y="1593108"/>
            <a:ext cx="457200" cy="457200"/>
          </a:xfrm>
          <a:prstGeom prst="rect">
            <a:avLst/>
          </a:prstGeom>
        </p:spPr>
      </p:pic>
      <p:pic>
        <p:nvPicPr>
          <p:cNvPr id="5" name="Elemento grafico 4" descr="Utente">
            <a:extLst>
              <a:ext uri="{FF2B5EF4-FFF2-40B4-BE49-F238E27FC236}">
                <a16:creationId xmlns:a16="http://schemas.microsoft.com/office/drawing/2014/main" id="{5D6B1E94-8959-4BCF-9BB6-722FE9D3D04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0761" y="2155145"/>
            <a:ext cx="457200" cy="457200"/>
          </a:xfrm>
          <a:prstGeom prst="rect">
            <a:avLst/>
          </a:prstGeom>
        </p:spPr>
      </p:pic>
      <p:pic>
        <p:nvPicPr>
          <p:cNvPr id="6" name="Elemento grafico 5" descr="Lampadina e ingranaggio">
            <a:extLst>
              <a:ext uri="{FF2B5EF4-FFF2-40B4-BE49-F238E27FC236}">
                <a16:creationId xmlns:a16="http://schemas.microsoft.com/office/drawing/2014/main" id="{64E0A32C-4489-46D1-A825-BEB46B59693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7694" y="4111113"/>
            <a:ext cx="483334" cy="483334"/>
          </a:xfrm>
          <a:prstGeom prst="rect">
            <a:avLst/>
          </a:prstGeom>
        </p:spPr>
      </p:pic>
      <p:pic>
        <p:nvPicPr>
          <p:cNvPr id="7" name="Elemento grafico 6" descr="Ricerca">
            <a:extLst>
              <a:ext uri="{FF2B5EF4-FFF2-40B4-BE49-F238E27FC236}">
                <a16:creationId xmlns:a16="http://schemas.microsoft.com/office/drawing/2014/main" id="{94B3F1F1-260B-4968-AB60-B0F27EAEF1B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02192" y="4734738"/>
            <a:ext cx="435160" cy="435160"/>
          </a:xfrm>
          <a:prstGeom prst="rect">
            <a:avLst/>
          </a:prstGeom>
        </p:spPr>
      </p:pic>
    </p:spTree>
    <p:extLst>
      <p:ext uri="{BB962C8B-B14F-4D97-AF65-F5344CB8AC3E}">
        <p14:creationId xmlns:p14="http://schemas.microsoft.com/office/powerpoint/2010/main" val="1303818580"/>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6191672A-2635-4D85-9EC5-3F439AA86FD6}"/>
              </a:ext>
            </a:extLst>
          </p:cNvPr>
          <p:cNvSpPr txBox="1"/>
          <p:nvPr/>
        </p:nvSpPr>
        <p:spPr>
          <a:xfrm>
            <a:off x="0" y="441758"/>
            <a:ext cx="12192000" cy="1212645"/>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17. Five Minutes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(JULY 2014)</a:t>
            </a:r>
            <a:endPar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
        <p:nvSpPr>
          <p:cNvPr id="3" name="CasellaDiTesto 2">
            <a:extLst>
              <a:ext uri="{FF2B5EF4-FFF2-40B4-BE49-F238E27FC236}">
                <a16:creationId xmlns:a16="http://schemas.microsoft.com/office/drawing/2014/main" id="{1B347E4E-B62D-4C69-B2A1-C7E85392005B}"/>
              </a:ext>
            </a:extLst>
          </p:cNvPr>
          <p:cNvSpPr txBox="1"/>
          <p:nvPr/>
        </p:nvSpPr>
        <p:spPr>
          <a:xfrm>
            <a:off x="1001486" y="1933678"/>
            <a:ext cx="10493828" cy="4482564"/>
          </a:xfrm>
          <a:prstGeom prst="rect">
            <a:avLst/>
          </a:prstGeom>
        </p:spPr>
        <p:txBody>
          <a:bodyPr vert="horz" lIns="91440" tIns="45720" rIns="91440" bIns="45720" rtlCol="0">
            <a:normAutofit/>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 </a:t>
            </a:r>
            <a:r>
              <a:rPr lang="en-US" dirty="0">
                <a:solidFill>
                  <a:schemeClr val="bg1"/>
                </a:solidFill>
                <a:latin typeface="Calibri" panose="020F0502020204030204" pitchFamily="34" charset="0"/>
                <a:cs typeface="Calibri" panose="020F0502020204030204" pitchFamily="34" charset="0"/>
              </a:rPr>
              <a:t>Connell’s house, Marianne’s house, Connell’s car</a:t>
            </a:r>
          </a:p>
          <a:p>
            <a:pPr indent="-384048" defTabSz="914400">
              <a:lnSpc>
                <a:spcPct val="94000"/>
              </a:lnSpc>
              <a:spcAft>
                <a:spcPts val="200"/>
              </a:spcAft>
              <a:buFont typeface="Franklin Gothic Book" panose="020B0503020102020204" pitchFamily="34" charset="0"/>
            </a:pPr>
            <a:endParaRPr lang="en-US"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Alan </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dirty="0">
                <a:solidFill>
                  <a:schemeClr val="bg1"/>
                </a:solidFill>
                <a:latin typeface="Calibri" panose="020F0502020204030204" pitchFamily="34" charset="0"/>
                <a:cs typeface="Calibri" panose="020F0502020204030204" pitchFamily="34" charset="0"/>
              </a:rPr>
              <a:t>: Connell represents the unique point of reference in Marianne’s life and they can do without each other</a:t>
            </a:r>
          </a:p>
          <a:p>
            <a:pPr indent="-384048" defTabSz="914400">
              <a:lnSpc>
                <a:spcPct val="94000"/>
              </a:lnSpc>
              <a:spcAft>
                <a:spcPts val="200"/>
              </a:spcAft>
              <a:buFont typeface="Franklin Gothic Book" panose="020B0503020102020204" pitchFamily="34" charset="0"/>
            </a:pPr>
            <a:endParaRPr lang="en-US"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285750" defTabSz="914400">
              <a:lnSpc>
                <a:spcPct val="94000"/>
              </a:lnSpc>
              <a:spcAft>
                <a:spcPts val="200"/>
              </a:spcAft>
              <a:buFont typeface="Arial" panose="020B0604020202020204" pitchFamily="34" charset="0"/>
              <a:buChar char="•"/>
            </a:pPr>
            <a:r>
              <a:rPr lang="en-US" dirty="0">
                <a:solidFill>
                  <a:schemeClr val="bg1"/>
                </a:solidFill>
                <a:latin typeface="Calibri" panose="020F0502020204030204" pitchFamily="34" charset="0"/>
                <a:cs typeface="Calibri" panose="020F0502020204030204" pitchFamily="34" charset="0"/>
              </a:rPr>
              <a:t>Flashback to April when Connell sent one of his short stories to Sadie Darcy-O’Shea. She answered immediately that it was excellent =&gt; publication of the tale under the pseudonym “</a:t>
            </a:r>
            <a:r>
              <a:rPr lang="en-US" dirty="0" err="1">
                <a:solidFill>
                  <a:schemeClr val="bg1"/>
                </a:solidFill>
                <a:latin typeface="Calibri" panose="020F0502020204030204" pitchFamily="34" charset="0"/>
                <a:cs typeface="Calibri" panose="020F0502020204030204" pitchFamily="34" charset="0"/>
              </a:rPr>
              <a:t>Conor</a:t>
            </a:r>
            <a:r>
              <a:rPr lang="en-US" dirty="0">
                <a:solidFill>
                  <a:schemeClr val="bg1"/>
                </a:solidFill>
                <a:latin typeface="Calibri" panose="020F0502020204030204" pitchFamily="34" charset="0"/>
                <a:cs typeface="Calibri" panose="020F0502020204030204" pitchFamily="34" charset="0"/>
              </a:rPr>
              <a:t> McCready”</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puts under cover Marianne from her brother’s violence</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p:txBody>
      </p:sp>
      <p:pic>
        <p:nvPicPr>
          <p:cNvPr id="4" name="Elemento grafico 3" descr="Casa">
            <a:extLst>
              <a:ext uri="{FF2B5EF4-FFF2-40B4-BE49-F238E27FC236}">
                <a16:creationId xmlns:a16="http://schemas.microsoft.com/office/drawing/2014/main" id="{C3C71FB0-FC1C-4489-BB37-A58F3B37E8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4286" y="1849870"/>
            <a:ext cx="457200" cy="457200"/>
          </a:xfrm>
          <a:prstGeom prst="rect">
            <a:avLst/>
          </a:prstGeom>
        </p:spPr>
      </p:pic>
      <p:pic>
        <p:nvPicPr>
          <p:cNvPr id="5" name="Elemento grafico 4" descr="Utente">
            <a:extLst>
              <a:ext uri="{FF2B5EF4-FFF2-40B4-BE49-F238E27FC236}">
                <a16:creationId xmlns:a16="http://schemas.microsoft.com/office/drawing/2014/main" id="{7EADCA81-8DFA-47BA-A46A-942F715A593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44286" y="2390878"/>
            <a:ext cx="457200" cy="457200"/>
          </a:xfrm>
          <a:prstGeom prst="rect">
            <a:avLst/>
          </a:prstGeom>
        </p:spPr>
      </p:pic>
      <p:pic>
        <p:nvPicPr>
          <p:cNvPr id="6" name="Elemento grafico 5" descr="Lampadina e ingranaggio">
            <a:extLst>
              <a:ext uri="{FF2B5EF4-FFF2-40B4-BE49-F238E27FC236}">
                <a16:creationId xmlns:a16="http://schemas.microsoft.com/office/drawing/2014/main" id="{5A907012-B449-4FF3-871B-2541DE9F3DA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1219" y="4174960"/>
            <a:ext cx="483334" cy="483334"/>
          </a:xfrm>
          <a:prstGeom prst="rect">
            <a:avLst/>
          </a:prstGeom>
        </p:spPr>
      </p:pic>
      <p:pic>
        <p:nvPicPr>
          <p:cNvPr id="7" name="Elemento grafico 6" descr="Ricerca">
            <a:extLst>
              <a:ext uri="{FF2B5EF4-FFF2-40B4-BE49-F238E27FC236}">
                <a16:creationId xmlns:a16="http://schemas.microsoft.com/office/drawing/2014/main" id="{0B886F25-8D4C-4977-A61A-B42E572A6F0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9718" y="4911435"/>
            <a:ext cx="435160" cy="435160"/>
          </a:xfrm>
          <a:prstGeom prst="rect">
            <a:avLst/>
          </a:prstGeom>
        </p:spPr>
      </p:pic>
    </p:spTree>
    <p:extLst>
      <p:ext uri="{BB962C8B-B14F-4D97-AF65-F5344CB8AC3E}">
        <p14:creationId xmlns:p14="http://schemas.microsoft.com/office/powerpoint/2010/main" val="3834637936"/>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52095E77-4598-4E45-B3EE-52E38EDEF7E6}"/>
              </a:ext>
            </a:extLst>
          </p:cNvPr>
          <p:cNvSpPr txBox="1"/>
          <p:nvPr/>
        </p:nvSpPr>
        <p:spPr>
          <a:xfrm>
            <a:off x="0" y="419986"/>
            <a:ext cx="12192000" cy="1256188"/>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18. Seven Month Later </a:t>
            </a:r>
          </a:p>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a:t>
            </a: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FEBRUARY 2015)</a:t>
            </a:r>
            <a:endPar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
        <p:nvSpPr>
          <p:cNvPr id="3" name="CasellaDiTesto 2">
            <a:extLst>
              <a:ext uri="{FF2B5EF4-FFF2-40B4-BE49-F238E27FC236}">
                <a16:creationId xmlns:a16="http://schemas.microsoft.com/office/drawing/2014/main" id="{D204E066-0CA1-4498-BEC3-323A6DB6C20C}"/>
              </a:ext>
            </a:extLst>
          </p:cNvPr>
          <p:cNvSpPr txBox="1"/>
          <p:nvPr/>
        </p:nvSpPr>
        <p:spPr>
          <a:xfrm>
            <a:off x="1153555" y="1899806"/>
            <a:ext cx="10661073" cy="4482564"/>
          </a:xfrm>
          <a:prstGeom prst="rect">
            <a:avLst/>
          </a:prstGeom>
        </p:spPr>
        <p:txBody>
          <a:bodyPr vert="horz" lIns="91440" tIns="45720" rIns="91440" bIns="45720" rtlCol="0">
            <a:normAutofit lnSpcReduction="10000"/>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a:t>
            </a:r>
            <a:r>
              <a:rPr lang="en-US" b="1" dirty="0">
                <a:solidFill>
                  <a:schemeClr val="bg1"/>
                </a:solidFill>
                <a:latin typeface="Calibri" panose="020F0502020204030204" pitchFamily="34" charset="0"/>
                <a:cs typeface="Calibri" panose="020F0502020204030204" pitchFamily="34" charset="0"/>
              </a:rPr>
              <a:t>:</a:t>
            </a:r>
            <a:r>
              <a:rPr lang="en-US" dirty="0">
                <a:solidFill>
                  <a:schemeClr val="bg1"/>
                </a:solidFill>
                <a:latin typeface="Calibri" panose="020F0502020204030204" pitchFamily="34" charset="0"/>
                <a:cs typeface="Calibri" panose="020F0502020204030204" pitchFamily="34" charset="0"/>
              </a:rPr>
              <a:t> House, Connell’s house, supermarket, Kelleher’s </a:t>
            </a:r>
          </a:p>
          <a:p>
            <a:pPr indent="-384048" defTabSz="914400">
              <a:lnSpc>
                <a:spcPct val="94000"/>
              </a:lnSpc>
              <a:spcAft>
                <a:spcPts val="200"/>
              </a:spcAft>
              <a:buFont typeface="Franklin Gothic Book" panose="020B0503020102020204" pitchFamily="34" charset="0"/>
            </a:pPr>
            <a:endParaRPr lang="en-US"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Denise (Marianne’s mother),</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Friends</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dirty="0">
                <a:solidFill>
                  <a:schemeClr val="bg1"/>
                </a:solidFill>
                <a:latin typeface="Calibri" panose="020F0502020204030204" pitchFamily="34" charset="0"/>
                <a:cs typeface="Calibri" panose="020F0502020204030204" pitchFamily="34" charset="0"/>
              </a:rPr>
              <a:t>: Focus on how relationships may change individuals. Connell brought Marianne goodness and now they belong to each other. Marianne is ready to leave Connell following his way.</a:t>
            </a:r>
          </a:p>
          <a:p>
            <a:pPr indent="-384048" defTabSz="914400">
              <a:lnSpc>
                <a:spcPct val="94000"/>
              </a:lnSpc>
              <a:spcAft>
                <a:spcPts val="200"/>
              </a:spcAft>
              <a:buFont typeface="Franklin Gothic Book" panose="020B0503020102020204" pitchFamily="34" charset="0"/>
            </a:pPr>
            <a:endParaRPr lang="en-US" dirty="0">
              <a:solidFill>
                <a:schemeClr val="bg1"/>
              </a:solidFill>
              <a:highlight>
                <a:srgbClr val="FFFF00"/>
              </a:highlight>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now is a normal person</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Denise is considered a bit odd</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Flashback when, during New Year’s Eve, Connell kissed Marianne and said “I love you” in front of their friends</a:t>
            </a:r>
          </a:p>
        </p:txBody>
      </p:sp>
      <p:pic>
        <p:nvPicPr>
          <p:cNvPr id="4" name="Elemento grafico 3" descr="Casa">
            <a:extLst>
              <a:ext uri="{FF2B5EF4-FFF2-40B4-BE49-F238E27FC236}">
                <a16:creationId xmlns:a16="http://schemas.microsoft.com/office/drawing/2014/main" id="{32134EB7-DC80-4E26-9B90-7169E9D50CF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6355" y="1781794"/>
            <a:ext cx="457200" cy="457200"/>
          </a:xfrm>
          <a:prstGeom prst="rect">
            <a:avLst/>
          </a:prstGeom>
        </p:spPr>
      </p:pic>
      <p:pic>
        <p:nvPicPr>
          <p:cNvPr id="5" name="Elemento grafico 4" descr="Utente">
            <a:extLst>
              <a:ext uri="{FF2B5EF4-FFF2-40B4-BE49-F238E27FC236}">
                <a16:creationId xmlns:a16="http://schemas.microsoft.com/office/drawing/2014/main" id="{373F4286-2DE1-4A61-8676-9BD710016BB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6355" y="2344614"/>
            <a:ext cx="457200" cy="457200"/>
          </a:xfrm>
          <a:prstGeom prst="rect">
            <a:avLst/>
          </a:prstGeom>
        </p:spPr>
      </p:pic>
      <p:pic>
        <p:nvPicPr>
          <p:cNvPr id="6" name="Elemento grafico 5" descr="Lampadina e ingranaggio">
            <a:extLst>
              <a:ext uri="{FF2B5EF4-FFF2-40B4-BE49-F238E27FC236}">
                <a16:creationId xmlns:a16="http://schemas.microsoft.com/office/drawing/2014/main" id="{51306F57-F422-4B79-A5F1-AF11194CCE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3288" y="4108758"/>
            <a:ext cx="483334" cy="483334"/>
          </a:xfrm>
          <a:prstGeom prst="rect">
            <a:avLst/>
          </a:prstGeom>
        </p:spPr>
      </p:pic>
      <p:pic>
        <p:nvPicPr>
          <p:cNvPr id="7" name="Elemento grafico 6" descr="Ricerca">
            <a:extLst>
              <a:ext uri="{FF2B5EF4-FFF2-40B4-BE49-F238E27FC236}">
                <a16:creationId xmlns:a16="http://schemas.microsoft.com/office/drawing/2014/main" id="{BC71D6F0-58F2-44DC-839E-77CF851E837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08192" y="4747992"/>
            <a:ext cx="435160" cy="435160"/>
          </a:xfrm>
          <a:prstGeom prst="rect">
            <a:avLst/>
          </a:prstGeom>
        </p:spPr>
      </p:pic>
    </p:spTree>
    <p:extLst>
      <p:ext uri="{BB962C8B-B14F-4D97-AF65-F5344CB8AC3E}">
        <p14:creationId xmlns:p14="http://schemas.microsoft.com/office/powerpoint/2010/main" val="408948222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FC381E72-74A4-40F0-B781-49C6A18F6B67}"/>
              </a:ext>
            </a:extLst>
          </p:cNvPr>
          <p:cNvSpPr txBox="1"/>
          <p:nvPr/>
        </p:nvSpPr>
        <p:spPr>
          <a:xfrm>
            <a:off x="0" y="736511"/>
            <a:ext cx="12192000" cy="782799"/>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4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1. January 2011</a:t>
            </a:r>
          </a:p>
        </p:txBody>
      </p:sp>
      <p:sp>
        <p:nvSpPr>
          <p:cNvPr id="3" name="CasellaDiTesto 2">
            <a:extLst>
              <a:ext uri="{FF2B5EF4-FFF2-40B4-BE49-F238E27FC236}">
                <a16:creationId xmlns:a16="http://schemas.microsoft.com/office/drawing/2014/main" id="{14588104-E831-4EA3-8E02-CA870B47007E}"/>
              </a:ext>
            </a:extLst>
          </p:cNvPr>
          <p:cNvSpPr txBox="1"/>
          <p:nvPr/>
        </p:nvSpPr>
        <p:spPr>
          <a:xfrm>
            <a:off x="1066799" y="1810823"/>
            <a:ext cx="10805352" cy="4482564"/>
          </a:xfrm>
          <a:prstGeom prst="rect">
            <a:avLst/>
          </a:prstGeom>
        </p:spPr>
        <p:txBody>
          <a:bodyPr vert="horz" lIns="91440" tIns="45720" rIns="91440" bIns="45720" rtlCol="0">
            <a:normAutofit/>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a:t>
            </a:r>
            <a:r>
              <a:rPr lang="en-US" b="1" dirty="0">
                <a:solidFill>
                  <a:schemeClr val="bg1"/>
                </a:solidFill>
                <a:latin typeface="Calibri" panose="020F0502020204030204" pitchFamily="34" charset="0"/>
                <a:cs typeface="Calibri" panose="020F0502020204030204" pitchFamily="34" charset="0"/>
              </a:rPr>
              <a:t>: </a:t>
            </a:r>
            <a:r>
              <a:rPr lang="en-US" dirty="0">
                <a:solidFill>
                  <a:schemeClr val="bg1"/>
                </a:solidFill>
                <a:latin typeface="Calibri" panose="020F0502020204030204" pitchFamily="34" charset="0"/>
                <a:cs typeface="Calibri" panose="020F0502020204030204" pitchFamily="34" charset="0"/>
              </a:rPr>
              <a:t>Marianne’s house, Connell’s car</a:t>
            </a:r>
          </a:p>
          <a:p>
            <a:pPr indent="-384048" defTabSz="914400">
              <a:lnSpc>
                <a:spcPct val="94000"/>
              </a:lnSpc>
              <a:spcAft>
                <a:spcPts val="200"/>
              </a:spcAft>
              <a:buFont typeface="Franklin Gothic Book" panose="020B0503020102020204" pitchFamily="34" charset="0"/>
            </a:pPr>
            <a:endParaRPr lang="en-US" b="1"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a:t>
            </a:r>
            <a:r>
              <a:rPr lang="en-US" b="1" dirty="0">
                <a:solidFill>
                  <a:schemeClr val="bg1"/>
                </a:solidFill>
                <a:latin typeface="Calibri" panose="020F0502020204030204" pitchFamily="34" charset="0"/>
                <a:cs typeface="Calibri" panose="020F0502020204030204" pitchFamily="34" charset="0"/>
              </a:rPr>
              <a:t>:</a:t>
            </a:r>
            <a:r>
              <a:rPr lang="en-US" dirty="0">
                <a:solidFill>
                  <a:schemeClr val="bg1"/>
                </a:solidFill>
                <a:latin typeface="Calibri" panose="020F0502020204030204" pitchFamily="34" charset="0"/>
                <a:cs typeface="Calibri" panose="020F0502020204030204" pitchFamily="34" charset="0"/>
              </a:rPr>
              <a:t> </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(clever but isolated from other people), </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(popular at school),</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Lorraine (Connell’s mother, she is also the cleaner at Marianne’s house)</a:t>
            </a:r>
          </a:p>
          <a:p>
            <a:pPr indent="-384048" defTabSz="914400">
              <a:lnSpc>
                <a:spcPct val="94000"/>
              </a:lnSpc>
              <a:spcAft>
                <a:spcPts val="200"/>
              </a:spcAft>
              <a:buFont typeface="Franklin Gothic Book" panose="020B0503020102020204" pitchFamily="34" charset="0"/>
            </a:pPr>
            <a:endParaRPr lang="en-US" b="1"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b="1" dirty="0">
                <a:solidFill>
                  <a:schemeClr val="bg1"/>
                </a:solidFill>
                <a:latin typeface="Calibri" panose="020F0502020204030204" pitchFamily="34" charset="0"/>
                <a:cs typeface="Calibri" panose="020F0502020204030204" pitchFamily="34" charset="0"/>
              </a:rPr>
              <a:t>:</a:t>
            </a:r>
            <a:r>
              <a:rPr lang="en-US" dirty="0">
                <a:solidFill>
                  <a:schemeClr val="bg1"/>
                </a:solidFill>
                <a:latin typeface="Calibri" panose="020F0502020204030204" pitchFamily="34" charset="0"/>
                <a:cs typeface="Calibri" panose="020F0502020204030204" pitchFamily="34" charset="0"/>
              </a:rPr>
              <a:t> introduction to characters </a:t>
            </a:r>
          </a:p>
          <a:p>
            <a:pPr indent="-384048" defTabSz="914400">
              <a:lnSpc>
                <a:spcPct val="94000"/>
              </a:lnSpc>
              <a:spcAft>
                <a:spcPts val="200"/>
              </a:spcAft>
              <a:buFont typeface="Franklin Gothic Book" panose="020B0503020102020204" pitchFamily="34" charset="0"/>
            </a:pPr>
            <a:endParaRPr lang="en-US"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and Connell have a strange relationship, they go to the same school but do not speak to each other</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and Marianne speak when he goes to pick up his mother at her house</a:t>
            </a:r>
          </a:p>
          <a:p>
            <a:pPr indent="-384048" defTabSz="914400">
              <a:lnSpc>
                <a:spcPct val="94000"/>
              </a:lnSpc>
              <a:spcAft>
                <a:spcPts val="200"/>
              </a:spcAft>
              <a:buFont typeface="Franklin Gothic Book" panose="020B0503020102020204" pitchFamily="34" charset="0"/>
            </a:pPr>
            <a:r>
              <a:rPr lang="en-US" dirty="0">
                <a:solidFill>
                  <a:schemeClr val="bg1"/>
                </a:solidFill>
                <a:latin typeface="Calibri" panose="020F0502020204030204" pitchFamily="34" charset="0"/>
                <a:cs typeface="Calibri" panose="020F0502020204030204" pitchFamily="34" charset="0"/>
              </a:rPr>
              <a:t> </a:t>
            </a:r>
          </a:p>
        </p:txBody>
      </p:sp>
      <p:pic>
        <p:nvPicPr>
          <p:cNvPr id="5" name="Elemento grafico 4" descr="Ricerca">
            <a:extLst>
              <a:ext uri="{FF2B5EF4-FFF2-40B4-BE49-F238E27FC236}">
                <a16:creationId xmlns:a16="http://schemas.microsoft.com/office/drawing/2014/main" id="{97A3E4F7-3E9D-441E-9EF3-7D076A3392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6549" y="4400905"/>
            <a:ext cx="435160" cy="435160"/>
          </a:xfrm>
          <a:prstGeom prst="rect">
            <a:avLst/>
          </a:prstGeom>
        </p:spPr>
      </p:pic>
      <p:pic>
        <p:nvPicPr>
          <p:cNvPr id="7" name="Elemento grafico 6" descr="Lampadina e ingranaggio">
            <a:extLst>
              <a:ext uri="{FF2B5EF4-FFF2-40B4-BE49-F238E27FC236}">
                <a16:creationId xmlns:a16="http://schemas.microsoft.com/office/drawing/2014/main" id="{19B7C0C8-59E2-44B4-A923-613CCA5F86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65221" y="3704786"/>
            <a:ext cx="483334" cy="483334"/>
          </a:xfrm>
          <a:prstGeom prst="rect">
            <a:avLst/>
          </a:prstGeom>
        </p:spPr>
      </p:pic>
      <p:pic>
        <p:nvPicPr>
          <p:cNvPr id="9" name="Elemento grafico 8" descr="Casa">
            <a:extLst>
              <a:ext uri="{FF2B5EF4-FFF2-40B4-BE49-F238E27FC236}">
                <a16:creationId xmlns:a16="http://schemas.microsoft.com/office/drawing/2014/main" id="{A1936B16-191E-4D12-8026-C8A39E3DA55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1355" y="1710715"/>
            <a:ext cx="457200" cy="457200"/>
          </a:xfrm>
          <a:prstGeom prst="rect">
            <a:avLst/>
          </a:prstGeom>
        </p:spPr>
      </p:pic>
      <p:pic>
        <p:nvPicPr>
          <p:cNvPr id="11" name="Elemento grafico 10" descr="Utente">
            <a:extLst>
              <a:ext uri="{FF2B5EF4-FFF2-40B4-BE49-F238E27FC236}">
                <a16:creationId xmlns:a16="http://schemas.microsoft.com/office/drawing/2014/main" id="{5C96CC0C-4E87-47E4-8930-24C5830D713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1355" y="2274307"/>
            <a:ext cx="457200" cy="457200"/>
          </a:xfrm>
          <a:prstGeom prst="rect">
            <a:avLst/>
          </a:prstGeom>
        </p:spPr>
      </p:pic>
    </p:spTree>
    <p:extLst>
      <p:ext uri="{BB962C8B-B14F-4D97-AF65-F5344CB8AC3E}">
        <p14:creationId xmlns:p14="http://schemas.microsoft.com/office/powerpoint/2010/main" val="95551601"/>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E3A130-9F8F-4EAA-9ABC-6786B003DCDA}"/>
              </a:ext>
            </a:extLst>
          </p:cNvPr>
          <p:cNvSpPr txBox="1"/>
          <p:nvPr/>
        </p:nvSpPr>
        <p:spPr>
          <a:xfrm>
            <a:off x="-109279" y="268988"/>
            <a:ext cx="12192000" cy="1472116"/>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2. Three Weeks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(FEBRUARY 2011)</a:t>
            </a:r>
          </a:p>
        </p:txBody>
      </p:sp>
      <p:sp>
        <p:nvSpPr>
          <p:cNvPr id="3" name="CasellaDiTesto 2">
            <a:extLst>
              <a:ext uri="{FF2B5EF4-FFF2-40B4-BE49-F238E27FC236}">
                <a16:creationId xmlns:a16="http://schemas.microsoft.com/office/drawing/2014/main" id="{A8D7E169-1DF6-4C5B-892E-2F6CF5393201}"/>
              </a:ext>
            </a:extLst>
          </p:cNvPr>
          <p:cNvSpPr txBox="1"/>
          <p:nvPr/>
        </p:nvSpPr>
        <p:spPr>
          <a:xfrm>
            <a:off x="945186" y="1548868"/>
            <a:ext cx="10650466" cy="4812096"/>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a:t>
            </a:r>
            <a:r>
              <a:rPr lang="en-US" dirty="0">
                <a:solidFill>
                  <a:schemeClr val="bg1"/>
                </a:solidFill>
                <a:latin typeface="Calibri" panose="020F0502020204030204" pitchFamily="34" charset="0"/>
                <a:cs typeface="Calibri" panose="020F0502020204030204" pitchFamily="34" charset="0"/>
              </a:rPr>
              <a:t> Marianne’s house, school (football match), Connell’s house</a:t>
            </a:r>
          </a:p>
          <a:p>
            <a:pPr indent="-384048" defTabSz="914400">
              <a:lnSpc>
                <a:spcPct val="94000"/>
              </a:lnSpc>
              <a:spcAft>
                <a:spcPts val="200"/>
              </a:spcAft>
              <a:buFont typeface="Franklin Gothic Book" panose="020B0503020102020204" pitchFamily="34" charset="0"/>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 </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Alan (Marianne’s brother), </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Mr Kerrigan (history teacher)- only mentioned,</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Miss </a:t>
            </a:r>
            <a:r>
              <a:rPr lang="en-GB" dirty="0" err="1">
                <a:solidFill>
                  <a:schemeClr val="bg1"/>
                </a:solidFill>
                <a:latin typeface="Calibri" panose="020F0502020204030204" pitchFamily="34" charset="0"/>
                <a:cs typeface="Calibri" panose="020F0502020204030204" pitchFamily="34" charset="0"/>
              </a:rPr>
              <a:t>Keany</a:t>
            </a:r>
            <a:r>
              <a:rPr lang="en-GB" dirty="0">
                <a:solidFill>
                  <a:schemeClr val="bg1"/>
                </a:solidFill>
                <a:latin typeface="Calibri" panose="020F0502020204030204" pitchFamily="34" charset="0"/>
                <a:cs typeface="Calibri" panose="020F0502020204030204" pitchFamily="34" charset="0"/>
              </a:rPr>
              <a:t> (teacher</a:t>
            </a:r>
            <a:r>
              <a:rPr lang="en-US" dirty="0">
                <a:solidFill>
                  <a:schemeClr val="bg1"/>
                </a:solidFill>
                <a:latin typeface="Calibri" panose="020F0502020204030204" pitchFamily="34" charset="0"/>
                <a:cs typeface="Calibri" panose="020F0502020204030204" pitchFamily="34" charset="0"/>
              </a:rPr>
              <a:t>),</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Schoolmates (Karen, Aidan Kennedy)</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dirty="0">
                <a:solidFill>
                  <a:schemeClr val="bg1"/>
                </a:solidFill>
                <a:latin typeface="Calibri" panose="020F0502020204030204" pitchFamily="34" charset="0"/>
                <a:cs typeface="Calibri" panose="020F0502020204030204" pitchFamily="34" charset="0"/>
              </a:rPr>
              <a:t> introduction to Marianne’s family background and show development of Marianne and Connell relationship</a:t>
            </a:r>
          </a:p>
          <a:p>
            <a:pPr indent="-384048" defTabSz="914400">
              <a:lnSpc>
                <a:spcPct val="94000"/>
              </a:lnSpc>
              <a:spcAft>
                <a:spcPts val="200"/>
              </a:spcAft>
              <a:buFont typeface="Franklin Gothic Book" panose="020B0503020102020204" pitchFamily="34" charset="0"/>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Dry relationship between Marianne and Alan: He is aggressive with her </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 went to watch the school football match for the first time while Connell is playing</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and Marianne get closer </a:t>
            </a:r>
            <a:r>
              <a:rPr lang="en-US" dirty="0">
                <a:solidFill>
                  <a:schemeClr val="bg1"/>
                </a:solidFill>
                <a:latin typeface="Calibri" panose="020F0502020204030204" pitchFamily="34" charset="0"/>
                <a:cs typeface="Calibri" panose="020F0502020204030204" pitchFamily="34" charset="0"/>
                <a:sym typeface="Wingdings" panose="05000000000000000000" pitchFamily="2" charset="2"/>
              </a:rPr>
              <a:t></a:t>
            </a:r>
            <a:r>
              <a:rPr lang="en-US" dirty="0">
                <a:solidFill>
                  <a:schemeClr val="bg1"/>
                </a:solidFill>
                <a:latin typeface="Calibri" panose="020F0502020204030204" pitchFamily="34" charset="0"/>
                <a:cs typeface="Calibri" panose="020F0502020204030204" pitchFamily="34" charset="0"/>
              </a:rPr>
              <a:t>They kiss but decided to keep it secret</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p:txBody>
      </p:sp>
      <p:pic>
        <p:nvPicPr>
          <p:cNvPr id="6" name="Elemento grafico 5" descr="Casa">
            <a:extLst>
              <a:ext uri="{FF2B5EF4-FFF2-40B4-BE49-F238E27FC236}">
                <a16:creationId xmlns:a16="http://schemas.microsoft.com/office/drawing/2014/main" id="{A9039176-4267-43C2-9840-3966064E21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7986" y="1512504"/>
            <a:ext cx="457200" cy="457200"/>
          </a:xfrm>
          <a:prstGeom prst="rect">
            <a:avLst/>
          </a:prstGeom>
        </p:spPr>
      </p:pic>
      <p:pic>
        <p:nvPicPr>
          <p:cNvPr id="7" name="Elemento grafico 6" descr="Utente">
            <a:extLst>
              <a:ext uri="{FF2B5EF4-FFF2-40B4-BE49-F238E27FC236}">
                <a16:creationId xmlns:a16="http://schemas.microsoft.com/office/drawing/2014/main" id="{7044C46F-6B88-446A-B30E-FDF8C0D3B32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87986" y="2135035"/>
            <a:ext cx="457200" cy="457200"/>
          </a:xfrm>
          <a:prstGeom prst="rect">
            <a:avLst/>
          </a:prstGeom>
        </p:spPr>
      </p:pic>
      <p:pic>
        <p:nvPicPr>
          <p:cNvPr id="8" name="Elemento grafico 7" descr="Lampadina e ingranaggio">
            <a:extLst>
              <a:ext uri="{FF2B5EF4-FFF2-40B4-BE49-F238E27FC236}">
                <a16:creationId xmlns:a16="http://schemas.microsoft.com/office/drawing/2014/main" id="{0FE2E730-91D2-4CD3-A50E-E1A6396AF14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58117" y="4265766"/>
            <a:ext cx="483334" cy="483334"/>
          </a:xfrm>
          <a:prstGeom prst="rect">
            <a:avLst/>
          </a:prstGeom>
        </p:spPr>
      </p:pic>
      <p:pic>
        <p:nvPicPr>
          <p:cNvPr id="9" name="Elemento grafico 8" descr="Ricerca">
            <a:extLst>
              <a:ext uri="{FF2B5EF4-FFF2-40B4-BE49-F238E27FC236}">
                <a16:creationId xmlns:a16="http://schemas.microsoft.com/office/drawing/2014/main" id="{C851A8FA-BFC2-45A8-A2E3-ACD8FEAB590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159" y="5127916"/>
            <a:ext cx="435160" cy="435160"/>
          </a:xfrm>
          <a:prstGeom prst="rect">
            <a:avLst/>
          </a:prstGeom>
        </p:spPr>
      </p:pic>
    </p:spTree>
    <p:extLst>
      <p:ext uri="{BB962C8B-B14F-4D97-AF65-F5344CB8AC3E}">
        <p14:creationId xmlns:p14="http://schemas.microsoft.com/office/powerpoint/2010/main" val="30535845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0FF009C-99CC-4365-9D44-7718C934A04D}"/>
              </a:ext>
            </a:extLst>
          </p:cNvPr>
          <p:cNvSpPr txBox="1"/>
          <p:nvPr/>
        </p:nvSpPr>
        <p:spPr>
          <a:xfrm>
            <a:off x="0" y="530489"/>
            <a:ext cx="12192000" cy="1359574"/>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3. One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(MARCH 2011)</a:t>
            </a:r>
          </a:p>
        </p:txBody>
      </p:sp>
      <p:sp>
        <p:nvSpPr>
          <p:cNvPr id="3" name="CasellaDiTesto 2">
            <a:extLst>
              <a:ext uri="{FF2B5EF4-FFF2-40B4-BE49-F238E27FC236}">
                <a16:creationId xmlns:a16="http://schemas.microsoft.com/office/drawing/2014/main" id="{5E5D54A5-6C99-4E0E-A93F-2D028FDEA43F}"/>
              </a:ext>
            </a:extLst>
          </p:cNvPr>
          <p:cNvSpPr txBox="1"/>
          <p:nvPr/>
        </p:nvSpPr>
        <p:spPr>
          <a:xfrm>
            <a:off x="1667627" y="1890063"/>
            <a:ext cx="9270609" cy="4482564"/>
          </a:xfrm>
          <a:prstGeom prst="rect">
            <a:avLst/>
          </a:prstGeom>
        </p:spPr>
        <p:txBody>
          <a:bodyPr vert="horz" lIns="91440" tIns="45720" rIns="91440" bIns="45720" rtlCol="0">
            <a:normAutofit/>
          </a:bodyPr>
          <a:lstStyle/>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Setting:</a:t>
            </a:r>
            <a:r>
              <a:rPr lang="en-US" dirty="0">
                <a:solidFill>
                  <a:schemeClr val="bg1"/>
                </a:solidFill>
                <a:latin typeface="Calibri" panose="020F0502020204030204" pitchFamily="34" charset="0"/>
                <a:cs typeface="Calibri" panose="020F0502020204030204" pitchFamily="34" charset="0"/>
              </a:rPr>
              <a:t> Connell’s house, school</a:t>
            </a:r>
          </a:p>
          <a:p>
            <a:pPr indent="-384048" defTabSz="914400">
              <a:lnSpc>
                <a:spcPct val="94000"/>
              </a:lnSpc>
              <a:spcAft>
                <a:spcPts val="200"/>
              </a:spcAft>
              <a:buFont typeface="Franklin Gothic Book" panose="020B0503020102020204" pitchFamily="34" charset="0"/>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Rob (schoolmate)</a:t>
            </a:r>
          </a:p>
          <a:p>
            <a:pPr marL="285750" indent="-384048" defTabSz="914400">
              <a:lnSpc>
                <a:spcPct val="94000"/>
              </a:lnSpc>
              <a:spcAft>
                <a:spcPts val="200"/>
              </a:spcAft>
              <a:buFont typeface="Franklin Gothic Book" panose="020B0503020102020204" pitchFamily="34" charset="0"/>
              <a:buChar char="•"/>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Function:</a:t>
            </a:r>
            <a:r>
              <a:rPr lang="en-US" dirty="0">
                <a:solidFill>
                  <a:schemeClr val="bg1"/>
                </a:solidFill>
                <a:latin typeface="Calibri" panose="020F0502020204030204" pitchFamily="34" charset="0"/>
                <a:cs typeface="Calibri" panose="020F0502020204030204" pitchFamily="34" charset="0"/>
              </a:rPr>
              <a:t>  deep dive into Connell’s personality</a:t>
            </a:r>
          </a:p>
          <a:p>
            <a:pPr indent="-384048" defTabSz="914400">
              <a:lnSpc>
                <a:spcPct val="94000"/>
              </a:lnSpc>
              <a:spcAft>
                <a:spcPts val="200"/>
              </a:spcAft>
              <a:buFont typeface="Franklin Gothic Book" panose="020B0503020102020204" pitchFamily="34" charset="0"/>
            </a:pPr>
            <a:endParaRPr lang="en-US"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b="1" u="sng" dirty="0">
                <a:solidFill>
                  <a:schemeClr val="bg1"/>
                </a:solidFill>
                <a:latin typeface="Calibri" panose="020F0502020204030204" pitchFamily="34" charset="0"/>
                <a:cs typeface="Calibri" panose="020F0502020204030204" pitchFamily="34" charset="0"/>
              </a:rPr>
              <a:t>Main points:</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is undecided about college applications, feelings towards Marianne</a:t>
            </a:r>
          </a:p>
          <a:p>
            <a:pPr marL="285750" indent="-384048" defTabSz="914400">
              <a:lnSpc>
                <a:spcPct val="94000"/>
              </a:lnSpc>
              <a:spcAft>
                <a:spcPts val="200"/>
              </a:spcAft>
              <a:buFont typeface="Franklin Gothic Book" panose="020B0503020102020204" pitchFamily="34" charset="0"/>
              <a:buChar char="•"/>
            </a:pPr>
            <a:r>
              <a:rPr lang="en-US" dirty="0">
                <a:solidFill>
                  <a:schemeClr val="bg1"/>
                </a:solidFill>
                <a:latin typeface="Calibri" panose="020F0502020204030204" pitchFamily="34" charset="0"/>
                <a:cs typeface="Calibri" panose="020F0502020204030204" pitchFamily="34" charset="0"/>
              </a:rPr>
              <a:t>Connell is worried the school would find out about his relationship with Marianne </a:t>
            </a:r>
          </a:p>
        </p:txBody>
      </p:sp>
      <p:pic>
        <p:nvPicPr>
          <p:cNvPr id="5" name="Elemento grafico 4" descr="Casa">
            <a:extLst>
              <a:ext uri="{FF2B5EF4-FFF2-40B4-BE49-F238E27FC236}">
                <a16:creationId xmlns:a16="http://schemas.microsoft.com/office/drawing/2014/main" id="{0334132E-8081-49CC-B24A-43888D96427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5164" y="1781795"/>
            <a:ext cx="457200" cy="457200"/>
          </a:xfrm>
          <a:prstGeom prst="rect">
            <a:avLst/>
          </a:prstGeom>
        </p:spPr>
      </p:pic>
      <p:pic>
        <p:nvPicPr>
          <p:cNvPr id="6" name="Elemento grafico 5" descr="Utente">
            <a:extLst>
              <a:ext uri="{FF2B5EF4-FFF2-40B4-BE49-F238E27FC236}">
                <a16:creationId xmlns:a16="http://schemas.microsoft.com/office/drawing/2014/main" id="{3E3C6574-2FA9-4A10-8584-8BD97A98CF1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5164" y="2425320"/>
            <a:ext cx="457200" cy="457200"/>
          </a:xfrm>
          <a:prstGeom prst="rect">
            <a:avLst/>
          </a:prstGeom>
        </p:spPr>
      </p:pic>
      <p:pic>
        <p:nvPicPr>
          <p:cNvPr id="7" name="Elemento grafico 6" descr="Lampadina e ingranaggio">
            <a:extLst>
              <a:ext uri="{FF2B5EF4-FFF2-40B4-BE49-F238E27FC236}">
                <a16:creationId xmlns:a16="http://schemas.microsoft.com/office/drawing/2014/main" id="{C7D43356-8A87-4C9C-9182-C26A2C91025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5164" y="4106833"/>
            <a:ext cx="483334" cy="483334"/>
          </a:xfrm>
          <a:prstGeom prst="rect">
            <a:avLst/>
          </a:prstGeom>
        </p:spPr>
      </p:pic>
      <p:pic>
        <p:nvPicPr>
          <p:cNvPr id="8" name="Elemento grafico 7" descr="Ricerca">
            <a:extLst>
              <a:ext uri="{FF2B5EF4-FFF2-40B4-BE49-F238E27FC236}">
                <a16:creationId xmlns:a16="http://schemas.microsoft.com/office/drawing/2014/main" id="{7C31F979-D7B0-4BEE-95BF-FE6B1709C62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49251" y="4664130"/>
            <a:ext cx="435160" cy="435160"/>
          </a:xfrm>
          <a:prstGeom prst="rect">
            <a:avLst/>
          </a:prstGeom>
        </p:spPr>
      </p:pic>
    </p:spTree>
    <p:extLst>
      <p:ext uri="{BB962C8B-B14F-4D97-AF65-F5344CB8AC3E}">
        <p14:creationId xmlns:p14="http://schemas.microsoft.com/office/powerpoint/2010/main" val="273307511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9B7FB399-028D-4047-B5EC-A342EBC03135}"/>
              </a:ext>
            </a:extLst>
          </p:cNvPr>
          <p:cNvSpPr txBox="1"/>
          <p:nvPr/>
        </p:nvSpPr>
        <p:spPr>
          <a:xfrm>
            <a:off x="0" y="281385"/>
            <a:ext cx="12192000" cy="1261099"/>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4. Six Weeks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(APRIL 2011)</a:t>
            </a:r>
          </a:p>
        </p:txBody>
      </p:sp>
      <p:sp>
        <p:nvSpPr>
          <p:cNvPr id="3" name="CasellaDiTesto 2">
            <a:extLst>
              <a:ext uri="{FF2B5EF4-FFF2-40B4-BE49-F238E27FC236}">
                <a16:creationId xmlns:a16="http://schemas.microsoft.com/office/drawing/2014/main" id="{8A7C96E5-5FB9-4EAA-BF6F-136418AC3B09}"/>
              </a:ext>
            </a:extLst>
          </p:cNvPr>
          <p:cNvSpPr txBox="1"/>
          <p:nvPr/>
        </p:nvSpPr>
        <p:spPr>
          <a:xfrm>
            <a:off x="858981" y="1542484"/>
            <a:ext cx="10868562" cy="5038101"/>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Setting</a:t>
            </a:r>
            <a:r>
              <a:rPr lang="en-GB" sz="1600" b="1" dirty="0">
                <a:solidFill>
                  <a:schemeClr val="bg1"/>
                </a:solidFill>
                <a:latin typeface="Calibri" panose="020F0502020204030204" pitchFamily="34" charset="0"/>
                <a:cs typeface="Calibri" panose="020F0502020204030204" pitchFamily="34" charset="0"/>
              </a:rPr>
              <a:t>:</a:t>
            </a:r>
            <a:r>
              <a:rPr lang="en-GB" sz="1600" dirty="0">
                <a:solidFill>
                  <a:schemeClr val="bg1"/>
                </a:solidFill>
                <a:latin typeface="Calibri" panose="020F0502020204030204" pitchFamily="34" charset="0"/>
                <a:cs typeface="Calibri" panose="020F0502020204030204" pitchFamily="34" charset="0"/>
              </a:rPr>
              <a:t> Town’s night club, Connell’s house</a:t>
            </a:r>
          </a:p>
          <a:p>
            <a:pPr indent="-384048" defTabSz="914400">
              <a:lnSpc>
                <a:spcPct val="94000"/>
              </a:lnSpc>
              <a:spcAft>
                <a:spcPts val="200"/>
              </a:spcAft>
              <a:buFont typeface="Franklin Gothic Book" panose="020B0503020102020204" pitchFamily="34" charset="0"/>
            </a:pPr>
            <a:endParaRPr lang="en-GB"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Characters</a:t>
            </a:r>
            <a:r>
              <a:rPr lang="en-GB" sz="1600" b="1" dirty="0">
                <a:solidFill>
                  <a:schemeClr val="bg1"/>
                </a:solidFill>
                <a:latin typeface="Calibri" panose="020F0502020204030204" pitchFamily="34" charset="0"/>
                <a:cs typeface="Calibri" panose="020F0502020204030204" pitchFamily="34" charset="0"/>
              </a:rPr>
              <a:t>:</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Schoolmates (Lisa, Karen, Rachel Moran, Eric, Rob),</a:t>
            </a:r>
          </a:p>
          <a:p>
            <a:pPr marL="285750" indent="-384048" defTabSz="914400">
              <a:lnSpc>
                <a:spcPct val="94000"/>
              </a:lnSpc>
              <a:spcAft>
                <a:spcPts val="200"/>
              </a:spcAft>
              <a:buFont typeface="Franklin Gothic Book" panose="020B0503020102020204" pitchFamily="34" charset="0"/>
              <a:buChar char="•"/>
            </a:pPr>
            <a:r>
              <a:rPr lang="en-GB" sz="1600" dirty="0">
                <a:solidFill>
                  <a:schemeClr val="bg1"/>
                </a:solidFill>
                <a:latin typeface="Calibri" panose="020F0502020204030204" pitchFamily="34" charset="0"/>
                <a:cs typeface="Calibri" panose="020F0502020204030204" pitchFamily="34" charset="0"/>
              </a:rPr>
              <a:t>Pat</a:t>
            </a:r>
          </a:p>
          <a:p>
            <a:pPr indent="-384048" defTabSz="914400">
              <a:lnSpc>
                <a:spcPct val="94000"/>
              </a:lnSpc>
              <a:spcAft>
                <a:spcPts val="200"/>
              </a:spcAft>
              <a:buFont typeface="Franklin Gothic Book" panose="020B0503020102020204" pitchFamily="34" charset="0"/>
            </a:pPr>
            <a:endParaRPr lang="en-GB"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Function</a:t>
            </a:r>
            <a:r>
              <a:rPr lang="en-GB" sz="1600" b="1" dirty="0">
                <a:solidFill>
                  <a:schemeClr val="bg1"/>
                </a:solidFill>
                <a:latin typeface="Calibri" panose="020F0502020204030204" pitchFamily="34" charset="0"/>
                <a:cs typeface="Calibri" panose="020F0502020204030204" pitchFamily="34" charset="0"/>
              </a:rPr>
              <a:t>:</a:t>
            </a:r>
            <a:r>
              <a:rPr lang="en-GB" sz="1600" dirty="0">
                <a:solidFill>
                  <a:schemeClr val="bg1"/>
                </a:solidFill>
                <a:latin typeface="Calibri" panose="020F0502020204030204" pitchFamily="34" charset="0"/>
                <a:cs typeface="Calibri" panose="020F0502020204030204" pitchFamily="34" charset="0"/>
              </a:rPr>
              <a:t>  further development of their relationship </a:t>
            </a:r>
          </a:p>
          <a:p>
            <a:pPr indent="-384048" defTabSz="914400">
              <a:lnSpc>
                <a:spcPct val="94000"/>
              </a:lnSpc>
              <a:spcAft>
                <a:spcPts val="200"/>
              </a:spcAft>
              <a:buFont typeface="Franklin Gothic Book" panose="020B0503020102020204" pitchFamily="34" charset="0"/>
            </a:pPr>
            <a:endParaRPr lang="en-GB"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Main points</a:t>
            </a:r>
            <a:r>
              <a:rPr lang="en-GB" sz="1600" b="1" dirty="0">
                <a:solidFill>
                  <a:schemeClr val="bg1"/>
                </a:solidFill>
                <a:latin typeface="Calibri" panose="020F0502020204030204" pitchFamily="34" charset="0"/>
                <a:cs typeface="Calibri" panose="020F0502020204030204" pitchFamily="34" charset="0"/>
              </a:rPr>
              <a:t>:</a:t>
            </a:r>
          </a:p>
          <a:p>
            <a:pPr marL="285750" indent="-285750" defTabSz="914400">
              <a:lnSpc>
                <a:spcPct val="94000"/>
              </a:lnSpc>
              <a:spcAft>
                <a:spcPts val="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When at the club, a man (Pat) acts aggressively towards Marianne. Connell unexpectedly shows to care about Marianne in front of his friends. He drives her to his house, demonstrating he does not care if Lorraine sees them together. This is a clear development in the behaviour of Connell</a:t>
            </a:r>
          </a:p>
          <a:p>
            <a:pPr marL="285750" indent="-285750" defTabSz="914400">
              <a:lnSpc>
                <a:spcPct val="94000"/>
              </a:lnSpc>
              <a:spcAft>
                <a:spcPts val="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At the same time, Marianne opens up with him talking about his father and that he was beating both her and the mother. </a:t>
            </a:r>
          </a:p>
          <a:p>
            <a:pPr marL="285750" indent="-285750" defTabSz="914400">
              <a:lnSpc>
                <a:spcPct val="94000"/>
              </a:lnSpc>
              <a:spcAft>
                <a:spcPts val="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New start in Marianne’s life. Before now, she has never believed herself to fit to be loved by any person</a:t>
            </a:r>
          </a:p>
          <a:p>
            <a:pPr marL="285750" indent="-285750" defTabSz="914400">
              <a:lnSpc>
                <a:spcPct val="94000"/>
              </a:lnSpc>
              <a:spcAft>
                <a:spcPts val="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Flashback : the ghost estate, Mountain View </a:t>
            </a:r>
          </a:p>
        </p:txBody>
      </p:sp>
      <p:pic>
        <p:nvPicPr>
          <p:cNvPr id="4" name="Elemento grafico 3" descr="Casa">
            <a:extLst>
              <a:ext uri="{FF2B5EF4-FFF2-40B4-BE49-F238E27FC236}">
                <a16:creationId xmlns:a16="http://schemas.microsoft.com/office/drawing/2014/main" id="{A6CC036A-301B-465B-9961-0B0F7B54A2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01781" y="1433451"/>
            <a:ext cx="457200" cy="457200"/>
          </a:xfrm>
          <a:prstGeom prst="rect">
            <a:avLst/>
          </a:prstGeom>
        </p:spPr>
      </p:pic>
      <p:pic>
        <p:nvPicPr>
          <p:cNvPr id="5" name="Elemento grafico 4" descr="Utente">
            <a:extLst>
              <a:ext uri="{FF2B5EF4-FFF2-40B4-BE49-F238E27FC236}">
                <a16:creationId xmlns:a16="http://schemas.microsoft.com/office/drawing/2014/main" id="{AFC79D72-C80C-4BE9-BF03-91A3871FF71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94524" y="2091492"/>
            <a:ext cx="457200" cy="457200"/>
          </a:xfrm>
          <a:prstGeom prst="rect">
            <a:avLst/>
          </a:prstGeom>
        </p:spPr>
      </p:pic>
      <p:pic>
        <p:nvPicPr>
          <p:cNvPr id="7" name="Elemento grafico 6" descr="Lampadina e ingranaggio">
            <a:extLst>
              <a:ext uri="{FF2B5EF4-FFF2-40B4-BE49-F238E27FC236}">
                <a16:creationId xmlns:a16="http://schemas.microsoft.com/office/drawing/2014/main" id="{81FDAB2F-A807-4844-99EE-47835894E0D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01781" y="3429000"/>
            <a:ext cx="483334" cy="483334"/>
          </a:xfrm>
          <a:prstGeom prst="rect">
            <a:avLst/>
          </a:prstGeom>
        </p:spPr>
      </p:pic>
      <p:pic>
        <p:nvPicPr>
          <p:cNvPr id="8" name="Elemento grafico 7" descr="Ricerca">
            <a:extLst>
              <a:ext uri="{FF2B5EF4-FFF2-40B4-BE49-F238E27FC236}">
                <a16:creationId xmlns:a16="http://schemas.microsoft.com/office/drawing/2014/main" id="{E90C6340-5CA4-4D72-BAC8-786EC30231A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94524" y="4061534"/>
            <a:ext cx="435160" cy="435160"/>
          </a:xfrm>
          <a:prstGeom prst="rect">
            <a:avLst/>
          </a:prstGeom>
        </p:spPr>
      </p:pic>
    </p:spTree>
    <p:extLst>
      <p:ext uri="{BB962C8B-B14F-4D97-AF65-F5344CB8AC3E}">
        <p14:creationId xmlns:p14="http://schemas.microsoft.com/office/powerpoint/2010/main" val="1389079263"/>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24EDFA17-206B-498D-9690-5EA68B4367E1}"/>
              </a:ext>
            </a:extLst>
          </p:cNvPr>
          <p:cNvSpPr txBox="1"/>
          <p:nvPr/>
        </p:nvSpPr>
        <p:spPr>
          <a:xfrm>
            <a:off x="0" y="282924"/>
            <a:ext cx="12192000" cy="1247033"/>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5. Two Days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(APRIL 2011)</a:t>
            </a:r>
            <a:endParaRPr lang="en-US" sz="36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endParaRPr>
          </a:p>
        </p:txBody>
      </p:sp>
      <p:sp>
        <p:nvSpPr>
          <p:cNvPr id="3" name="CasellaDiTesto 2">
            <a:extLst>
              <a:ext uri="{FF2B5EF4-FFF2-40B4-BE49-F238E27FC236}">
                <a16:creationId xmlns:a16="http://schemas.microsoft.com/office/drawing/2014/main" id="{3D53B419-2FD0-4A96-9BDD-CD189DD60C46}"/>
              </a:ext>
            </a:extLst>
          </p:cNvPr>
          <p:cNvSpPr txBox="1"/>
          <p:nvPr/>
        </p:nvSpPr>
        <p:spPr>
          <a:xfrm>
            <a:off x="776514" y="1399328"/>
            <a:ext cx="10638971" cy="5175748"/>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GB" sz="1600" b="1" u="sng" dirty="0">
                <a:solidFill>
                  <a:schemeClr val="bg1"/>
                </a:solidFill>
                <a:latin typeface="Calibri" panose="020F0502020204030204" pitchFamily="34" charset="0"/>
                <a:cs typeface="Calibri" panose="020F0502020204030204" pitchFamily="34" charset="0"/>
              </a:rPr>
              <a:t>Setting</a:t>
            </a:r>
            <a:r>
              <a:rPr lang="en-GB" sz="1600" b="1" dirty="0">
                <a:solidFill>
                  <a:schemeClr val="bg1"/>
                </a:solidFill>
                <a:latin typeface="Calibri" panose="020F0502020204030204" pitchFamily="34" charset="0"/>
                <a:cs typeface="Calibri" panose="020F0502020204030204" pitchFamily="34" charset="0"/>
              </a:rPr>
              <a:t>: </a:t>
            </a:r>
            <a:r>
              <a:rPr lang="en-GB" sz="1600" dirty="0">
                <a:solidFill>
                  <a:schemeClr val="bg1"/>
                </a:solidFill>
                <a:latin typeface="Calibri" panose="020F0502020204030204" pitchFamily="34" charset="0"/>
                <a:cs typeface="Calibri" panose="020F0502020204030204" pitchFamily="34" charset="0"/>
              </a:rPr>
              <a:t>Hospital in Sligo, Connell’s house, school, </a:t>
            </a:r>
          </a:p>
          <a:p>
            <a:pPr indent="-384048" defTabSz="914400">
              <a:lnSpc>
                <a:spcPct val="94000"/>
              </a:lnSpc>
              <a:spcAft>
                <a:spcPts val="200"/>
              </a:spcAft>
              <a:buFont typeface="Franklin Gothic Book" panose="020B0503020102020204" pitchFamily="34" charset="0"/>
            </a:pPr>
            <a:endParaRPr lang="en-US" sz="1600" dirty="0">
              <a:solidFill>
                <a:srgbClr val="00B0F0"/>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Characters:</a:t>
            </a:r>
          </a:p>
          <a:p>
            <a:pPr marL="285750" indent="-285750"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Connell,</a:t>
            </a:r>
          </a:p>
          <a:p>
            <a:pPr marL="285750" indent="-285750"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Lorraine,</a:t>
            </a:r>
          </a:p>
          <a:p>
            <a:pPr marL="285750" indent="-285750"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Connell’s grandmother,</a:t>
            </a:r>
          </a:p>
          <a:p>
            <a:pPr marL="285750" indent="-285750"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Marianne,</a:t>
            </a:r>
          </a:p>
          <a:p>
            <a:pPr marL="285750" indent="-285750"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Schoolmates (Rob, Eric, Rachel, Lisa)</a:t>
            </a:r>
          </a:p>
          <a:p>
            <a:pPr marL="285750" indent="-285750" defTabSz="914400">
              <a:lnSpc>
                <a:spcPct val="94000"/>
              </a:lnSpc>
              <a:spcAft>
                <a:spcPts val="200"/>
              </a:spcAft>
              <a:buFont typeface="Arial" panose="020B0604020202020204" pitchFamily="34" charset="0"/>
              <a:buChar char="•"/>
            </a:pPr>
            <a:endParaRPr lang="en-US" sz="1600" dirty="0">
              <a:solidFill>
                <a:srgbClr val="00B0F0"/>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Function</a:t>
            </a:r>
            <a:r>
              <a:rPr lang="en-US" sz="1600" b="1" dirty="0">
                <a:solidFill>
                  <a:schemeClr val="bg1"/>
                </a:solidFill>
                <a:latin typeface="Calibri" panose="020F0502020204030204" pitchFamily="34" charset="0"/>
                <a:cs typeface="Calibri" panose="020F0502020204030204" pitchFamily="34" charset="0"/>
              </a:rPr>
              <a:t>: </a:t>
            </a:r>
            <a:r>
              <a:rPr lang="en-US" sz="1600" dirty="0">
                <a:solidFill>
                  <a:schemeClr val="bg1"/>
                </a:solidFill>
                <a:latin typeface="Calibri" panose="020F0502020204030204" pitchFamily="34" charset="0"/>
                <a:cs typeface="Calibri" panose="020F0502020204030204" pitchFamily="34" charset="0"/>
              </a:rPr>
              <a:t>Focus on Connell’s fears about other people’s judgements and his personal feelings</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Main points</a:t>
            </a:r>
            <a:r>
              <a:rPr lang="en-US" sz="1600" b="1" dirty="0">
                <a:solidFill>
                  <a:schemeClr val="bg1"/>
                </a:solidFill>
                <a:latin typeface="Calibri" panose="020F0502020204030204" pitchFamily="34" charset="0"/>
                <a:cs typeface="Calibri" panose="020F0502020204030204" pitchFamily="34" charset="0"/>
              </a:rPr>
              <a:t>:</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More info about Connell’s background (he doesn’t know his father). It turns out Connell felt reassured by Marianne, when she said he grew up as a nice person. </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Flashback to the morning after the party, Marianne slept at Connell’s house and Lorraine saw her leaving</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Flashback to the day after the party in school, Connell’s friends ask what happened after he drove Marianne home</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Connell asked Rachel to go to Debs </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Lorraine finds out that Connell is hiding his relationship with Marianne and is upset </a:t>
            </a:r>
          </a:p>
        </p:txBody>
      </p:sp>
      <p:pic>
        <p:nvPicPr>
          <p:cNvPr id="4" name="Elemento grafico 3" descr="Casa">
            <a:extLst>
              <a:ext uri="{FF2B5EF4-FFF2-40B4-BE49-F238E27FC236}">
                <a16:creationId xmlns:a16="http://schemas.microsoft.com/office/drawing/2014/main" id="{7EEF8C3D-DC77-48C7-BE85-49919F0A586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9314" y="1301357"/>
            <a:ext cx="457200" cy="457200"/>
          </a:xfrm>
          <a:prstGeom prst="rect">
            <a:avLst/>
          </a:prstGeom>
        </p:spPr>
      </p:pic>
      <p:pic>
        <p:nvPicPr>
          <p:cNvPr id="5" name="Elemento grafico 4" descr="Utente">
            <a:extLst>
              <a:ext uri="{FF2B5EF4-FFF2-40B4-BE49-F238E27FC236}">
                <a16:creationId xmlns:a16="http://schemas.microsoft.com/office/drawing/2014/main" id="{B180FFDA-FA25-4E46-B686-5DB7E63B95F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19314" y="1856528"/>
            <a:ext cx="457200" cy="457200"/>
          </a:xfrm>
          <a:prstGeom prst="rect">
            <a:avLst/>
          </a:prstGeom>
        </p:spPr>
      </p:pic>
      <p:pic>
        <p:nvPicPr>
          <p:cNvPr id="6" name="Elemento grafico 5" descr="Lampadina e ingranaggio">
            <a:extLst>
              <a:ext uri="{FF2B5EF4-FFF2-40B4-BE49-F238E27FC236}">
                <a16:creationId xmlns:a16="http://schemas.microsoft.com/office/drawing/2014/main" id="{2E0EA4E9-82C9-42B9-B0E4-7C7A494FA1E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3180" y="3569182"/>
            <a:ext cx="483334" cy="483334"/>
          </a:xfrm>
          <a:prstGeom prst="rect">
            <a:avLst/>
          </a:prstGeom>
        </p:spPr>
      </p:pic>
      <p:pic>
        <p:nvPicPr>
          <p:cNvPr id="7" name="Elemento grafico 6" descr="Ricerca">
            <a:extLst>
              <a:ext uri="{FF2B5EF4-FFF2-40B4-BE49-F238E27FC236}">
                <a16:creationId xmlns:a16="http://schemas.microsoft.com/office/drawing/2014/main" id="{9E05DAAE-409C-434D-98BC-BCA730F24B3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93180" y="4135373"/>
            <a:ext cx="435160" cy="435160"/>
          </a:xfrm>
          <a:prstGeom prst="rect">
            <a:avLst/>
          </a:prstGeom>
        </p:spPr>
      </p:pic>
    </p:spTree>
    <p:extLst>
      <p:ext uri="{BB962C8B-B14F-4D97-AF65-F5344CB8AC3E}">
        <p14:creationId xmlns:p14="http://schemas.microsoft.com/office/powerpoint/2010/main" val="1244404351"/>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4DC0DF2-3A17-4EBC-8CB5-8DDA947D3E46}"/>
              </a:ext>
            </a:extLst>
          </p:cNvPr>
          <p:cNvSpPr txBox="1"/>
          <p:nvPr/>
        </p:nvSpPr>
        <p:spPr>
          <a:xfrm>
            <a:off x="0" y="553632"/>
            <a:ext cx="12192000" cy="1317371"/>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6. Four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(AUGUST 2011)</a:t>
            </a:r>
          </a:p>
        </p:txBody>
      </p:sp>
      <p:sp>
        <p:nvSpPr>
          <p:cNvPr id="3" name="CasellaDiTesto 2">
            <a:extLst>
              <a:ext uri="{FF2B5EF4-FFF2-40B4-BE49-F238E27FC236}">
                <a16:creationId xmlns:a16="http://schemas.microsoft.com/office/drawing/2014/main" id="{1901D61A-817C-465E-85BD-6E657EC36A0C}"/>
              </a:ext>
            </a:extLst>
          </p:cNvPr>
          <p:cNvSpPr txBox="1"/>
          <p:nvPr/>
        </p:nvSpPr>
        <p:spPr>
          <a:xfrm>
            <a:off x="1411458" y="1927720"/>
            <a:ext cx="10258028" cy="4482564"/>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Setting:</a:t>
            </a:r>
            <a:r>
              <a:rPr lang="en-US" sz="1600" dirty="0">
                <a:solidFill>
                  <a:schemeClr val="bg1"/>
                </a:solidFill>
                <a:latin typeface="Calibri" panose="020F0502020204030204" pitchFamily="34" charset="0"/>
                <a:cs typeface="Calibri" panose="020F0502020204030204" pitchFamily="34" charset="0"/>
              </a:rPr>
              <a:t> Marianne’s house, Connell’s house</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Characters: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Alan,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Lorraine,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Denise (Marianne’s mother)</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Function:</a:t>
            </a:r>
            <a:r>
              <a:rPr lang="en-US" sz="1600" b="1" dirty="0">
                <a:solidFill>
                  <a:schemeClr val="bg1"/>
                </a:solidFill>
                <a:latin typeface="Calibri" panose="020F0502020204030204" pitchFamily="34" charset="0"/>
                <a:cs typeface="Calibri" panose="020F0502020204030204" pitchFamily="34" charset="0"/>
              </a:rPr>
              <a:t> </a:t>
            </a:r>
            <a:r>
              <a:rPr lang="en-US" sz="1600" dirty="0">
                <a:solidFill>
                  <a:schemeClr val="bg1"/>
                </a:solidFill>
                <a:latin typeface="Calibri" panose="020F0502020204030204" pitchFamily="34" charset="0"/>
                <a:cs typeface="Calibri" panose="020F0502020204030204" pitchFamily="34" charset="0"/>
              </a:rPr>
              <a:t>focus on the aggressive background at Marianne’s house, indifference of Denise towards Marianne </a:t>
            </a:r>
          </a:p>
          <a:p>
            <a:pPr indent="-384048" defTabSz="914400">
              <a:lnSpc>
                <a:spcPct val="94000"/>
              </a:lnSpc>
              <a:spcAft>
                <a:spcPts val="200"/>
              </a:spcAft>
              <a:buFont typeface="Franklin Gothic Book" panose="020B0503020102020204" pitchFamily="34" charset="0"/>
            </a:pPr>
            <a:endParaRPr lang="en-US" sz="1600" b="1" u="sng"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Main points:</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Publication of grades </a:t>
            </a:r>
            <a:r>
              <a:rPr lang="en-US" sz="1600" dirty="0">
                <a:solidFill>
                  <a:schemeClr val="bg1"/>
                </a:solidFill>
                <a:latin typeface="Calibri" panose="020F0502020204030204" pitchFamily="34" charset="0"/>
                <a:cs typeface="Calibri" panose="020F0502020204030204" pitchFamily="34" charset="0"/>
                <a:sym typeface="Wingdings" panose="05000000000000000000" pitchFamily="2" charset="2"/>
              </a:rPr>
              <a:t> Connell has got 600 while Marianne has 590</a:t>
            </a:r>
            <a:endParaRPr lang="en-US" sz="1600" dirty="0">
              <a:solidFill>
                <a:schemeClr val="bg1"/>
              </a:solidFill>
              <a:latin typeface="Calibri" panose="020F0502020204030204" pitchFamily="34" charset="0"/>
              <a:cs typeface="Calibri" panose="020F0502020204030204" pitchFamily="34" charset="0"/>
            </a:endParaRP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The arrogant way Alan addresses to Marianne reinforces how she is treated at home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Flashback: when Connell told Marianne he was taking Rachel to the Debs</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 drops</a:t>
            </a:r>
            <a:r>
              <a:rPr lang="en-GB" sz="1600" dirty="0">
                <a:solidFill>
                  <a:schemeClr val="bg1"/>
                </a:solidFill>
                <a:latin typeface="Calibri" panose="020F0502020204030204" pitchFamily="34" charset="0"/>
                <a:cs typeface="Calibri" panose="020F0502020204030204" pitchFamily="34" charset="0"/>
              </a:rPr>
              <a:t> </a:t>
            </a:r>
            <a:r>
              <a:rPr lang="en-US" sz="1600" dirty="0">
                <a:solidFill>
                  <a:schemeClr val="bg1"/>
                </a:solidFill>
                <a:latin typeface="Calibri" panose="020F0502020204030204" pitchFamily="34" charset="0"/>
                <a:cs typeface="Calibri" panose="020F0502020204030204" pitchFamily="34" charset="0"/>
              </a:rPr>
              <a:t>school</a:t>
            </a:r>
          </a:p>
          <a:p>
            <a:pPr marL="285750" indent="-384048" defTabSz="914400">
              <a:lnSpc>
                <a:spcPct val="94000"/>
              </a:lnSpc>
              <a:spcAft>
                <a:spcPts val="200"/>
              </a:spcAft>
              <a:buFont typeface="Franklin Gothic Book" panose="020B0503020102020204" pitchFamily="34" charset="0"/>
              <a:buChar char="•"/>
            </a:pPr>
            <a:endParaRPr lang="en-US" sz="1600" dirty="0">
              <a:solidFill>
                <a:schemeClr val="bg1"/>
              </a:solidFill>
              <a:latin typeface="Calibri" panose="020F0502020204030204" pitchFamily="34" charset="0"/>
              <a:cs typeface="Calibri" panose="020F0502020204030204" pitchFamily="34" charset="0"/>
            </a:endParaRPr>
          </a:p>
        </p:txBody>
      </p:sp>
      <p:pic>
        <p:nvPicPr>
          <p:cNvPr id="4" name="Elemento grafico 3" descr="Casa">
            <a:extLst>
              <a:ext uri="{FF2B5EF4-FFF2-40B4-BE49-F238E27FC236}">
                <a16:creationId xmlns:a16="http://schemas.microsoft.com/office/drawing/2014/main" id="{9418EE50-911C-42D2-A56F-AFA4057292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4258" y="1871003"/>
            <a:ext cx="457200" cy="457200"/>
          </a:xfrm>
          <a:prstGeom prst="rect">
            <a:avLst/>
          </a:prstGeom>
        </p:spPr>
      </p:pic>
      <p:pic>
        <p:nvPicPr>
          <p:cNvPr id="5" name="Elemento grafico 4" descr="Utente">
            <a:extLst>
              <a:ext uri="{FF2B5EF4-FFF2-40B4-BE49-F238E27FC236}">
                <a16:creationId xmlns:a16="http://schemas.microsoft.com/office/drawing/2014/main" id="{B17BD5EF-446C-47F9-9E59-2373A22CE2A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54258" y="2384920"/>
            <a:ext cx="457200" cy="457200"/>
          </a:xfrm>
          <a:prstGeom prst="rect">
            <a:avLst/>
          </a:prstGeom>
        </p:spPr>
      </p:pic>
      <p:pic>
        <p:nvPicPr>
          <p:cNvPr id="6" name="Elemento grafico 5" descr="Lampadina e ingranaggio">
            <a:extLst>
              <a:ext uri="{FF2B5EF4-FFF2-40B4-BE49-F238E27FC236}">
                <a16:creationId xmlns:a16="http://schemas.microsoft.com/office/drawing/2014/main" id="{42946F44-8374-4F1D-9F95-FADC1A0220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54258" y="4046464"/>
            <a:ext cx="483334" cy="483334"/>
          </a:xfrm>
          <a:prstGeom prst="rect">
            <a:avLst/>
          </a:prstGeom>
        </p:spPr>
      </p:pic>
      <p:pic>
        <p:nvPicPr>
          <p:cNvPr id="7" name="Elemento grafico 6" descr="Ricerca">
            <a:extLst>
              <a:ext uri="{FF2B5EF4-FFF2-40B4-BE49-F238E27FC236}">
                <a16:creationId xmlns:a16="http://schemas.microsoft.com/office/drawing/2014/main" id="{71506D6A-1533-4EFF-8874-6B034452E8F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02432" y="4586515"/>
            <a:ext cx="435160" cy="435160"/>
          </a:xfrm>
          <a:prstGeom prst="rect">
            <a:avLst/>
          </a:prstGeom>
        </p:spPr>
      </p:pic>
    </p:spTree>
    <p:extLst>
      <p:ext uri="{BB962C8B-B14F-4D97-AF65-F5344CB8AC3E}">
        <p14:creationId xmlns:p14="http://schemas.microsoft.com/office/powerpoint/2010/main" val="927490295"/>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7AB2A79D-ACD8-4CB8-A896-3E94FD23C4AC}"/>
              </a:ext>
            </a:extLst>
          </p:cNvPr>
          <p:cNvSpPr txBox="1"/>
          <p:nvPr/>
        </p:nvSpPr>
        <p:spPr>
          <a:xfrm>
            <a:off x="0" y="516449"/>
            <a:ext cx="12192000" cy="1267459"/>
          </a:xfrm>
          <a:prstGeom prst="rect">
            <a:avLst/>
          </a:prstGeom>
        </p:spPr>
        <p:txBody>
          <a:bodyPr vert="horz" lIns="91440" tIns="45720" rIns="91440" bIns="45720" rtlCol="0" anchor="t">
            <a:normAutofit/>
          </a:bodyPr>
          <a:lstStyle>
            <a:defPPr>
              <a:defRPr lang="en-US"/>
            </a:defPPr>
            <a:lvl1pPr algn="ctr" defTabSz="914400">
              <a:lnSpc>
                <a:spcPct val="89000"/>
              </a:lnSpc>
              <a:spcBef>
                <a:spcPct val="0"/>
              </a:spcBef>
              <a:spcAft>
                <a:spcPts val="600"/>
              </a:spcAft>
              <a:defRPr sz="4400">
                <a:solidFill>
                  <a:schemeClr val="bg1"/>
                </a:solidFill>
                <a:effectLst>
                  <a:outerShdw blurRad="38100" dist="38100" dir="2700000" algn="tl">
                    <a:srgbClr val="000000">
                      <a:alpha val="43137"/>
                    </a:srgbClr>
                  </a:outerShdw>
                </a:effectLst>
                <a:latin typeface="+mj-lt"/>
                <a:ea typeface="+mj-ea"/>
                <a:cs typeface="+mj-cs"/>
              </a:defRPr>
            </a:lvl1pPr>
          </a:lstStyle>
          <a:p>
            <a:r>
              <a:rPr lang="en-US" sz="4000" dirty="0">
                <a:latin typeface="Calibri" panose="020F0502020204030204" pitchFamily="34" charset="0"/>
                <a:cs typeface="Calibri" panose="020F0502020204030204" pitchFamily="34" charset="0"/>
              </a:rPr>
              <a:t>7.Three Month Later </a:t>
            </a:r>
          </a:p>
          <a:p>
            <a:r>
              <a:rPr lang="en-US" sz="3200" dirty="0">
                <a:latin typeface="Calibri" panose="020F0502020204030204" pitchFamily="34" charset="0"/>
                <a:cs typeface="Calibri" panose="020F0502020204030204" pitchFamily="34" charset="0"/>
              </a:rPr>
              <a:t>(NOVEMBER 2011)</a:t>
            </a:r>
          </a:p>
        </p:txBody>
      </p:sp>
      <p:sp>
        <p:nvSpPr>
          <p:cNvPr id="3" name="CasellaDiTesto 2">
            <a:extLst>
              <a:ext uri="{FF2B5EF4-FFF2-40B4-BE49-F238E27FC236}">
                <a16:creationId xmlns:a16="http://schemas.microsoft.com/office/drawing/2014/main" id="{864D713C-1C28-4E24-9FEC-793042BE880A}"/>
              </a:ext>
            </a:extLst>
          </p:cNvPr>
          <p:cNvSpPr txBox="1"/>
          <p:nvPr/>
        </p:nvSpPr>
        <p:spPr>
          <a:xfrm>
            <a:off x="1270781" y="1867104"/>
            <a:ext cx="9650437" cy="4482564"/>
          </a:xfrm>
          <a:prstGeom prst="rect">
            <a:avLst/>
          </a:prstGeom>
        </p:spPr>
        <p:txBody>
          <a:bodyPr vert="horz" lIns="91440" tIns="45720" rIns="91440" bIns="45720" rtlCol="0">
            <a:normAutofit lnSpcReduction="10000"/>
          </a:bodyPr>
          <a:lstStyle/>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Setting</a:t>
            </a:r>
            <a:r>
              <a:rPr lang="en-GB" b="1" dirty="0">
                <a:solidFill>
                  <a:schemeClr val="bg1"/>
                </a:solidFill>
                <a:latin typeface="Calibri" panose="020F0502020204030204" pitchFamily="34" charset="0"/>
                <a:cs typeface="Calibri" panose="020F0502020204030204" pitchFamily="34" charset="0"/>
              </a:rPr>
              <a:t>:</a:t>
            </a:r>
            <a:r>
              <a:rPr lang="en-GB" dirty="0">
                <a:solidFill>
                  <a:schemeClr val="bg1"/>
                </a:solidFill>
                <a:latin typeface="Calibri" panose="020F0502020204030204" pitchFamily="34" charset="0"/>
                <a:cs typeface="Calibri" panose="020F0502020204030204" pitchFamily="34" charset="0"/>
              </a:rPr>
              <a:t> party in Dublin</a:t>
            </a:r>
          </a:p>
          <a:p>
            <a:pPr indent="-384048" defTabSz="914400">
              <a:lnSpc>
                <a:spcPct val="94000"/>
              </a:lnSpc>
              <a:spcAft>
                <a:spcPts val="200"/>
              </a:spcAft>
              <a:buFont typeface="Franklin Gothic Book" panose="020B0503020102020204" pitchFamily="34" charset="0"/>
            </a:pPr>
            <a:endParaRPr lang="en-GB"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Characters</a:t>
            </a:r>
            <a:r>
              <a:rPr lang="en-GB" b="1" dirty="0">
                <a:solidFill>
                  <a:schemeClr val="bg1"/>
                </a:solidFill>
                <a:latin typeface="Calibri" panose="020F0502020204030204" pitchFamily="34" charset="0"/>
                <a:cs typeface="Calibri" panose="020F0502020204030204" pitchFamily="34" charset="0"/>
              </a:rPr>
              <a:t>:</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Gareth,</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Connell’s flat-mate (Niall),</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Lorraine,</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Friends (Eric, Rachel, Rob, Lisa)</a:t>
            </a:r>
          </a:p>
          <a:p>
            <a:pPr indent="-384048" defTabSz="914400">
              <a:lnSpc>
                <a:spcPct val="94000"/>
              </a:lnSpc>
              <a:spcAft>
                <a:spcPts val="200"/>
              </a:spcAft>
              <a:buFont typeface="Franklin Gothic Book" panose="020B0503020102020204" pitchFamily="34" charset="0"/>
            </a:pPr>
            <a:endParaRPr lang="en-GB"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Function</a:t>
            </a:r>
            <a:r>
              <a:rPr lang="en-GB" b="1" dirty="0">
                <a:solidFill>
                  <a:schemeClr val="bg1"/>
                </a:solidFill>
                <a:latin typeface="Calibri" panose="020F0502020204030204" pitchFamily="34" charset="0"/>
                <a:cs typeface="Calibri" panose="020F0502020204030204" pitchFamily="34" charset="0"/>
              </a:rPr>
              <a:t>:</a:t>
            </a:r>
            <a:r>
              <a:rPr lang="en-GB" dirty="0">
                <a:solidFill>
                  <a:schemeClr val="bg1"/>
                </a:solidFill>
                <a:latin typeface="Calibri" panose="020F0502020204030204" pitchFamily="34" charset="0"/>
                <a:cs typeface="Calibri" panose="020F0502020204030204" pitchFamily="34" charset="0"/>
              </a:rPr>
              <a:t> overturning of roles</a:t>
            </a:r>
          </a:p>
          <a:p>
            <a:pPr indent="-384048" defTabSz="914400">
              <a:lnSpc>
                <a:spcPct val="94000"/>
              </a:lnSpc>
              <a:spcAft>
                <a:spcPts val="200"/>
              </a:spcAft>
              <a:buFont typeface="Franklin Gothic Book" panose="020B0503020102020204" pitchFamily="34" charset="0"/>
            </a:pPr>
            <a:endParaRPr lang="en-GB"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GB" b="1" u="sng" dirty="0">
                <a:solidFill>
                  <a:schemeClr val="bg1"/>
                </a:solidFill>
                <a:latin typeface="Calibri" panose="020F0502020204030204" pitchFamily="34" charset="0"/>
                <a:cs typeface="Calibri" panose="020F0502020204030204" pitchFamily="34" charset="0"/>
              </a:rPr>
              <a:t>Main points</a:t>
            </a:r>
            <a:r>
              <a:rPr lang="en-GB" b="1" dirty="0">
                <a:solidFill>
                  <a:schemeClr val="bg1"/>
                </a:solidFill>
                <a:latin typeface="Calibri" panose="020F0502020204030204" pitchFamily="34" charset="0"/>
                <a:cs typeface="Calibri" panose="020F0502020204030204" pitchFamily="34" charset="0"/>
              </a:rPr>
              <a:t>:</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Connell is isolated, lonely, without friends</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Comparison: how Connell was in Sligo and how he is in Dublin</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Marianne is Gareth’s girlfriend. She has become popular </a:t>
            </a:r>
          </a:p>
          <a:p>
            <a:pPr marL="285750" indent="-384048" defTabSz="914400">
              <a:lnSpc>
                <a:spcPct val="94000"/>
              </a:lnSpc>
              <a:spcAft>
                <a:spcPts val="200"/>
              </a:spcAft>
              <a:buFont typeface="Franklin Gothic Book" panose="020B0503020102020204" pitchFamily="34" charset="0"/>
              <a:buChar char="•"/>
            </a:pPr>
            <a:r>
              <a:rPr lang="en-GB" dirty="0">
                <a:solidFill>
                  <a:schemeClr val="bg1"/>
                </a:solidFill>
                <a:latin typeface="Calibri" panose="020F0502020204030204" pitchFamily="34" charset="0"/>
                <a:cs typeface="Calibri" panose="020F0502020204030204" pitchFamily="34" charset="0"/>
              </a:rPr>
              <a:t>Flashback: when Marianne left school, Connell entered a period of low spirits</a:t>
            </a:r>
          </a:p>
          <a:p>
            <a:pPr indent="-384048" defTabSz="914400">
              <a:lnSpc>
                <a:spcPct val="94000"/>
              </a:lnSpc>
              <a:spcAft>
                <a:spcPts val="200"/>
              </a:spcAft>
              <a:buFont typeface="Franklin Gothic Book" panose="020B0503020102020204" pitchFamily="34" charset="0"/>
            </a:pPr>
            <a:endParaRPr lang="en-GB" dirty="0">
              <a:solidFill>
                <a:schemeClr val="bg1"/>
              </a:solidFill>
              <a:latin typeface="Calibri" panose="020F0502020204030204" pitchFamily="34" charset="0"/>
              <a:cs typeface="Calibri" panose="020F0502020204030204" pitchFamily="34" charset="0"/>
            </a:endParaRPr>
          </a:p>
        </p:txBody>
      </p:sp>
      <p:pic>
        <p:nvPicPr>
          <p:cNvPr id="4" name="Elemento grafico 3" descr="Casa">
            <a:extLst>
              <a:ext uri="{FF2B5EF4-FFF2-40B4-BE49-F238E27FC236}">
                <a16:creationId xmlns:a16="http://schemas.microsoft.com/office/drawing/2014/main" id="{795E348C-9AC6-4657-98DB-072FEFB5B1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3581" y="1783908"/>
            <a:ext cx="457200" cy="457200"/>
          </a:xfrm>
          <a:prstGeom prst="rect">
            <a:avLst/>
          </a:prstGeom>
        </p:spPr>
      </p:pic>
      <p:pic>
        <p:nvPicPr>
          <p:cNvPr id="5" name="Elemento grafico 4" descr="Utente">
            <a:extLst>
              <a:ext uri="{FF2B5EF4-FFF2-40B4-BE49-F238E27FC236}">
                <a16:creationId xmlns:a16="http://schemas.microsoft.com/office/drawing/2014/main" id="{B35C398F-C59C-4C63-9F52-3927468EC90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86047" y="2331591"/>
            <a:ext cx="457200" cy="457200"/>
          </a:xfrm>
          <a:prstGeom prst="rect">
            <a:avLst/>
          </a:prstGeom>
        </p:spPr>
      </p:pic>
      <p:pic>
        <p:nvPicPr>
          <p:cNvPr id="6" name="Elemento grafico 5" descr="Lampadina e ingranaggio">
            <a:extLst>
              <a:ext uri="{FF2B5EF4-FFF2-40B4-BE49-F238E27FC236}">
                <a16:creationId xmlns:a16="http://schemas.microsoft.com/office/drawing/2014/main" id="{2F6C0448-D0C5-4909-A2C0-3F01A9C4262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87447" y="4313767"/>
            <a:ext cx="483334" cy="483334"/>
          </a:xfrm>
          <a:prstGeom prst="rect">
            <a:avLst/>
          </a:prstGeom>
        </p:spPr>
      </p:pic>
      <p:pic>
        <p:nvPicPr>
          <p:cNvPr id="7" name="Elemento grafico 6" descr="Ricerca">
            <a:extLst>
              <a:ext uri="{FF2B5EF4-FFF2-40B4-BE49-F238E27FC236}">
                <a16:creationId xmlns:a16="http://schemas.microsoft.com/office/drawing/2014/main" id="{43BEF18F-3881-4671-860B-9B815E683D1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11534" y="4920644"/>
            <a:ext cx="435160" cy="435160"/>
          </a:xfrm>
          <a:prstGeom prst="rect">
            <a:avLst/>
          </a:prstGeom>
        </p:spPr>
      </p:pic>
    </p:spTree>
    <p:extLst>
      <p:ext uri="{BB962C8B-B14F-4D97-AF65-F5344CB8AC3E}">
        <p14:creationId xmlns:p14="http://schemas.microsoft.com/office/powerpoint/2010/main" val="1148025583"/>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08F220C1-CB13-405E-8E89-210864DCC0F6}"/>
              </a:ext>
            </a:extLst>
          </p:cNvPr>
          <p:cNvSpPr txBox="1"/>
          <p:nvPr/>
        </p:nvSpPr>
        <p:spPr>
          <a:xfrm>
            <a:off x="0" y="233132"/>
            <a:ext cx="12192000" cy="1387710"/>
          </a:xfrm>
          <a:prstGeom prst="rect">
            <a:avLst/>
          </a:prstGeom>
        </p:spPr>
        <p:txBody>
          <a:bodyPr vert="horz" lIns="91440" tIns="45720" rIns="91440" bIns="45720" rtlCol="0" anchor="t">
            <a:normAutofit/>
          </a:bodyPr>
          <a:lstStyle/>
          <a:p>
            <a:pPr algn="ctr" defTabSz="914400">
              <a:lnSpc>
                <a:spcPct val="89000"/>
              </a:lnSpc>
              <a:spcBef>
                <a:spcPct val="0"/>
              </a:spcBef>
              <a:spcAft>
                <a:spcPts val="600"/>
              </a:spcAft>
            </a:pPr>
            <a:r>
              <a:rPr lang="en-US" sz="40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8.Three Month Later </a:t>
            </a:r>
          </a:p>
          <a:p>
            <a:pPr algn="ctr" defTabSz="914400">
              <a:lnSpc>
                <a:spcPct val="89000"/>
              </a:lnSpc>
              <a:spcBef>
                <a:spcPct val="0"/>
              </a:spcBef>
              <a:spcAft>
                <a:spcPts val="600"/>
              </a:spcAft>
            </a:pPr>
            <a:r>
              <a:rPr lang="en-US" sz="3200" dirty="0">
                <a:solidFill>
                  <a:schemeClr val="bg1"/>
                </a:solidFill>
                <a:effectLst>
                  <a:outerShdw blurRad="38100" dist="38100" dir="2700000" algn="tl">
                    <a:srgbClr val="000000">
                      <a:alpha val="43137"/>
                    </a:srgbClr>
                  </a:outerShdw>
                </a:effectLst>
                <a:latin typeface="Calibri" panose="020F0502020204030204" pitchFamily="34" charset="0"/>
                <a:ea typeface="+mj-ea"/>
                <a:cs typeface="Calibri" panose="020F0502020204030204" pitchFamily="34" charset="0"/>
              </a:rPr>
              <a:t>(FEBRUARY 2012)</a:t>
            </a:r>
          </a:p>
        </p:txBody>
      </p:sp>
      <p:sp>
        <p:nvSpPr>
          <p:cNvPr id="3" name="CasellaDiTesto 2">
            <a:extLst>
              <a:ext uri="{FF2B5EF4-FFF2-40B4-BE49-F238E27FC236}">
                <a16:creationId xmlns:a16="http://schemas.microsoft.com/office/drawing/2014/main" id="{903D3433-C469-4DE5-9861-CE33C5EAFBBC}"/>
              </a:ext>
            </a:extLst>
          </p:cNvPr>
          <p:cNvSpPr txBox="1"/>
          <p:nvPr/>
        </p:nvSpPr>
        <p:spPr>
          <a:xfrm>
            <a:off x="1025237" y="1620842"/>
            <a:ext cx="9713102" cy="5111262"/>
          </a:xfrm>
          <a:prstGeom prst="rect">
            <a:avLst/>
          </a:prstGeom>
        </p:spPr>
        <p:txBody>
          <a:bodyPr vert="horz" lIns="91440" tIns="45720" rIns="91440" bIns="45720" rtlCol="0">
            <a:noAutofit/>
          </a:bodyPr>
          <a:lstStyle/>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Setting:</a:t>
            </a:r>
            <a:r>
              <a:rPr lang="en-US" sz="1600" dirty="0">
                <a:solidFill>
                  <a:schemeClr val="bg1"/>
                </a:solidFill>
                <a:latin typeface="Calibri" panose="020F0502020204030204" pitchFamily="34" charset="0"/>
                <a:cs typeface="Calibri" panose="020F0502020204030204" pitchFamily="34" charset="0"/>
              </a:rPr>
              <a:t> Connell’s car, House party in Swords, Marianne’s apartment/house</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Characters:</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Connell,</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Marianne’s friends (Peggy and Joanna),</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Teresa (only mentioned)</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Function:</a:t>
            </a:r>
            <a:r>
              <a:rPr lang="en-US" sz="1600" dirty="0">
                <a:solidFill>
                  <a:schemeClr val="bg1"/>
                </a:solidFill>
                <a:latin typeface="Calibri" panose="020F0502020204030204" pitchFamily="34" charset="0"/>
                <a:cs typeface="Calibri" panose="020F0502020204030204" pitchFamily="34" charset="0"/>
              </a:rPr>
              <a:t> focus on Connell’s socio- economic status and Marianne jealousy </a:t>
            </a:r>
          </a:p>
          <a:p>
            <a:pPr indent="-384048" defTabSz="914400">
              <a:lnSpc>
                <a:spcPct val="94000"/>
              </a:lnSpc>
              <a:spcAft>
                <a:spcPts val="200"/>
              </a:spcAft>
              <a:buFont typeface="Franklin Gothic Book" panose="020B0503020102020204" pitchFamily="34" charset="0"/>
            </a:pPr>
            <a:endParaRPr lang="en-US" sz="1600" dirty="0">
              <a:solidFill>
                <a:schemeClr val="bg1"/>
              </a:solidFill>
              <a:latin typeface="Calibri" panose="020F0502020204030204" pitchFamily="34" charset="0"/>
              <a:cs typeface="Calibri" panose="020F0502020204030204" pitchFamily="34" charset="0"/>
            </a:endParaRPr>
          </a:p>
          <a:p>
            <a:pPr indent="-384048" defTabSz="914400">
              <a:lnSpc>
                <a:spcPct val="94000"/>
              </a:lnSpc>
              <a:spcAft>
                <a:spcPts val="200"/>
              </a:spcAft>
              <a:buFont typeface="Franklin Gothic Book" panose="020B0503020102020204" pitchFamily="34" charset="0"/>
            </a:pPr>
            <a:r>
              <a:rPr lang="en-US" sz="1600" b="1" u="sng" dirty="0">
                <a:solidFill>
                  <a:schemeClr val="bg1"/>
                </a:solidFill>
                <a:latin typeface="Calibri" panose="020F0502020204030204" pitchFamily="34" charset="0"/>
                <a:cs typeface="Calibri" panose="020F0502020204030204" pitchFamily="34" charset="0"/>
              </a:rPr>
              <a:t>Main points:</a:t>
            </a:r>
          </a:p>
          <a:p>
            <a:pPr indent="-384048" defTabSz="914400">
              <a:lnSpc>
                <a:spcPct val="94000"/>
              </a:lnSpc>
              <a:spcAft>
                <a:spcPts val="200"/>
              </a:spcAft>
              <a:buFont typeface="Arial" panose="020B0604020202020204" pitchFamily="34" charset="0"/>
              <a:buChar char="•"/>
            </a:pPr>
            <a:r>
              <a:rPr lang="en-US" sz="1600" dirty="0">
                <a:solidFill>
                  <a:schemeClr val="bg1"/>
                </a:solidFill>
                <a:latin typeface="Calibri" panose="020F0502020204030204" pitchFamily="34" charset="0"/>
                <a:cs typeface="Calibri" panose="020F0502020204030204" pitchFamily="34" charset="0"/>
              </a:rPr>
              <a:t>Marianne, listening her friends, wonders herself what she is going to do after collage </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Importance of the socio-economic background to define their status in Dublin</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 did not tell her friends from Dublin about what happened between her and Connell. She says she would be embarrassed if they would find out.</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Marianne is slightly jealous of Teresa because she sees Connell =&gt; she still cares about him</a:t>
            </a:r>
          </a:p>
          <a:p>
            <a:pPr marL="285750" indent="-384048" defTabSz="914400">
              <a:lnSpc>
                <a:spcPct val="94000"/>
              </a:lnSpc>
              <a:spcAft>
                <a:spcPts val="200"/>
              </a:spcAft>
              <a:buFont typeface="Franklin Gothic Book" panose="020B0503020102020204" pitchFamily="34" charset="0"/>
              <a:buChar char="•"/>
            </a:pPr>
            <a:r>
              <a:rPr lang="en-US" sz="1600" dirty="0">
                <a:solidFill>
                  <a:schemeClr val="bg1"/>
                </a:solidFill>
                <a:latin typeface="Calibri" panose="020F0502020204030204" pitchFamily="34" charset="0"/>
                <a:cs typeface="Calibri" panose="020F0502020204030204" pitchFamily="34" charset="0"/>
              </a:rPr>
              <a:t>Flashback: when Marianne was drunk and high at the party  </a:t>
            </a:r>
          </a:p>
          <a:p>
            <a:pPr indent="-384048" defTabSz="914400">
              <a:lnSpc>
                <a:spcPct val="94000"/>
              </a:lnSpc>
              <a:spcAft>
                <a:spcPts val="200"/>
              </a:spcAft>
              <a:buFont typeface="Franklin Gothic Book" panose="020B0503020102020204" pitchFamily="34" charset="0"/>
            </a:pPr>
            <a:r>
              <a:rPr lang="en-US" sz="1600" dirty="0">
                <a:solidFill>
                  <a:schemeClr val="bg1"/>
                </a:solidFill>
                <a:latin typeface="Calibri" panose="020F0502020204030204" pitchFamily="34" charset="0"/>
                <a:cs typeface="Calibri" panose="020F0502020204030204" pitchFamily="34" charset="0"/>
              </a:rPr>
              <a:t> </a:t>
            </a:r>
          </a:p>
        </p:txBody>
      </p:sp>
      <p:pic>
        <p:nvPicPr>
          <p:cNvPr id="4" name="Elemento grafico 3" descr="Casa">
            <a:extLst>
              <a:ext uri="{FF2B5EF4-FFF2-40B4-BE49-F238E27FC236}">
                <a16:creationId xmlns:a16="http://schemas.microsoft.com/office/drawing/2014/main" id="{DC5EE0D0-F3ED-4ADE-832A-146949324A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8037" y="1506023"/>
            <a:ext cx="457200" cy="457200"/>
          </a:xfrm>
          <a:prstGeom prst="rect">
            <a:avLst/>
          </a:prstGeom>
        </p:spPr>
      </p:pic>
      <p:pic>
        <p:nvPicPr>
          <p:cNvPr id="5" name="Elemento grafico 4" descr="Utente">
            <a:extLst>
              <a:ext uri="{FF2B5EF4-FFF2-40B4-BE49-F238E27FC236}">
                <a16:creationId xmlns:a16="http://schemas.microsoft.com/office/drawing/2014/main" id="{97D5805B-920F-4D0D-BD0F-3873093DEA9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8037" y="2078042"/>
            <a:ext cx="457200" cy="457200"/>
          </a:xfrm>
          <a:prstGeom prst="rect">
            <a:avLst/>
          </a:prstGeom>
        </p:spPr>
      </p:pic>
      <p:pic>
        <p:nvPicPr>
          <p:cNvPr id="6" name="Elemento grafico 5" descr="Lampadina e ingranaggio">
            <a:extLst>
              <a:ext uri="{FF2B5EF4-FFF2-40B4-BE49-F238E27FC236}">
                <a16:creationId xmlns:a16="http://schemas.microsoft.com/office/drawing/2014/main" id="{87CBC06D-344F-4373-8B94-7AFFDFFF8F6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1903" y="3583911"/>
            <a:ext cx="483334" cy="483334"/>
          </a:xfrm>
          <a:prstGeom prst="rect">
            <a:avLst/>
          </a:prstGeom>
        </p:spPr>
      </p:pic>
      <p:pic>
        <p:nvPicPr>
          <p:cNvPr id="7" name="Elemento grafico 6" descr="Ricerca">
            <a:extLst>
              <a:ext uri="{FF2B5EF4-FFF2-40B4-BE49-F238E27FC236}">
                <a16:creationId xmlns:a16="http://schemas.microsoft.com/office/drawing/2014/main" id="{87B9AF82-CBB7-49B0-902B-97629E2D5BC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65990" y="4176473"/>
            <a:ext cx="435160" cy="435160"/>
          </a:xfrm>
          <a:prstGeom prst="rect">
            <a:avLst/>
          </a:prstGeom>
        </p:spPr>
      </p:pic>
    </p:spTree>
    <p:extLst>
      <p:ext uri="{BB962C8B-B14F-4D97-AF65-F5344CB8AC3E}">
        <p14:creationId xmlns:p14="http://schemas.microsoft.com/office/powerpoint/2010/main" val="2258400973"/>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Giallo">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1895</Words>
  <Application>Microsoft Office PowerPoint</Application>
  <PresentationFormat>Widescreen</PresentationFormat>
  <Paragraphs>322</Paragraphs>
  <Slides>19</Slides>
  <Notes>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Arial</vt:lpstr>
      <vt:lpstr>Calibri</vt:lpstr>
      <vt:lpstr>Franklin Gothic Book</vt:lpstr>
      <vt:lpstr>Tw Cen MT</vt:lpstr>
      <vt:lpstr>Tw Cen MT Condensed</vt:lpstr>
      <vt:lpstr>Wingdings 3</vt:lpstr>
      <vt:lpstr>Integrale</vt:lpstr>
      <vt:lpstr>Normal People  Structural Analysis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People  Structural Analysis </dc:title>
  <dc:creator>Jorge Garcia</dc:creator>
  <cp:lastModifiedBy>Jorge Garcia</cp:lastModifiedBy>
  <cp:revision>18</cp:revision>
  <dcterms:created xsi:type="dcterms:W3CDTF">2020-01-06T17:20:35Z</dcterms:created>
  <dcterms:modified xsi:type="dcterms:W3CDTF">2020-01-07T19:56:17Z</dcterms:modified>
</cp:coreProperties>
</file>