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8203139-4EDC-4844-B708-E27731F0FF2C}">
  <a:tblStyle styleId="{18203139-4EDC-4844-B708-E27731F0FF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Lato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d429f32c8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d429f32c8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d429f32c8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d429f32c8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d429f32c8_0_3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d429f32c8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d429f32c8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6d429f32c8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6d429f32c8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6d429f32c8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6d429f32c8_0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6d429f32c8_0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ENGLISH GRAMMAR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SEBASTIANO MARIUZ - 5LSCA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426075" y="6534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/>
              <a:t>INDEX</a:t>
            </a:r>
            <a:endParaRPr u="sng"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it" sz="2400"/>
              <a:t>TIME PREPOSITIONS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it" sz="2400"/>
              <a:t>SIMPLE PRESENT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it" sz="2400"/>
              <a:t>PRESENT PROGRESSIVE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it" sz="2400"/>
              <a:t>SIMPLE PAST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it" sz="2400"/>
              <a:t>FUTURES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TIME PREPOSITIONS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821225" y="1567550"/>
            <a:ext cx="36633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IN FRONT OF THE PARTS OF THE DAY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BEFORE THE MONTHS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BEFORE WEEK’S DAY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BEFORE YEAR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BEFORE DATE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IN FRONT OF THE HOLIDAYS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IN FRONT OF THE SEASONS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AutoNum type="alphaUcPeriod"/>
            </a:pPr>
            <a:r>
              <a:rPr lang="it" sz="1200">
                <a:latin typeface="Arial"/>
                <a:ea typeface="Arial"/>
                <a:cs typeface="Arial"/>
                <a:sym typeface="Arial"/>
              </a:rPr>
              <a:t>IN FRONT OF HOURS</a:t>
            </a:r>
            <a:endParaRPr sz="1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5"/>
          <p:cNvSpPr txBox="1"/>
          <p:nvPr>
            <p:ph idx="2" type="body"/>
          </p:nvPr>
        </p:nvSpPr>
        <p:spPr>
          <a:xfrm>
            <a:off x="5201200" y="1567550"/>
            <a:ext cx="36633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ES. in the morning, in the afternoon …</a:t>
            </a:r>
            <a:r>
              <a:rPr lang="it"/>
              <a:t>                      ES. In April …                                                                                     ES. On monday…                                                                            ES. In 2009 ...                                                                                  ES. On  21st of November ...                                              ES. At Christmas …                                                                         ES. In spring, in summer, in winter …                                         ES.  At 12 pm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5"/>
          <p:cNvSpPr/>
          <p:nvPr/>
        </p:nvSpPr>
        <p:spPr>
          <a:xfrm>
            <a:off x="4408700" y="1780775"/>
            <a:ext cx="441000" cy="2014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SIMPLE PRESENT</a:t>
            </a:r>
            <a:endParaRPr/>
          </a:p>
        </p:txBody>
      </p:sp>
      <p:sp>
        <p:nvSpPr>
          <p:cNvPr id="155" name="Google Shape;155;p16"/>
          <p:cNvSpPr txBox="1"/>
          <p:nvPr>
            <p:ph idx="1" type="body"/>
          </p:nvPr>
        </p:nvSpPr>
        <p:spPr>
          <a:xfrm>
            <a:off x="985475" y="1567550"/>
            <a:ext cx="3715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USE: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1) Habitual routine action;</a:t>
            </a:r>
            <a:endParaRPr sz="1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2) Present narrative (newspaper article);</a:t>
            </a:r>
            <a:endParaRPr sz="1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it"/>
              <a:t>Es. </a:t>
            </a:r>
            <a:endParaRPr/>
          </a:p>
        </p:txBody>
      </p:sp>
      <p:sp>
        <p:nvSpPr>
          <p:cNvPr id="157" name="Google Shape;157;p16"/>
          <p:cNvSpPr txBox="1"/>
          <p:nvPr/>
        </p:nvSpPr>
        <p:spPr>
          <a:xfrm>
            <a:off x="1011400" y="3086100"/>
            <a:ext cx="3483600" cy="1348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Lato"/>
                <a:ea typeface="Lato"/>
                <a:cs typeface="Lato"/>
                <a:sym typeface="Lato"/>
              </a:rPr>
              <a:t>HOW NOT TO BE WRONG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HOW?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WHAT FORM?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it" sz="1200">
                <a:latin typeface="Calibri"/>
                <a:ea typeface="Calibri"/>
                <a:cs typeface="Calibri"/>
                <a:sym typeface="Calibri"/>
              </a:rPr>
              <a:t>WHAT SUBJECT?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58" name="Google Shape;158;p16"/>
          <p:cNvGraphicFramePr/>
          <p:nvPr/>
        </p:nvGraphicFramePr>
        <p:xfrm>
          <a:off x="5064050" y="2030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{18203139-4EDC-4844-B708-E27731F0FF2C}</a:tableStyleId>
              </a:tblPr>
              <a:tblGrid>
                <a:gridCol w="1134100"/>
                <a:gridCol w="1328550"/>
                <a:gridCol w="1252550"/>
              </a:tblGrid>
              <a:tr h="3442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AFFERMATIVE 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NEGATIVE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INTERROGATIVE</a:t>
                      </a: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 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9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work He/She/It works We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They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don’t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don’t work He/She/It doesn’t work We don’t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don’t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They don’t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I work?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you work?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Does he/she/it work? Do we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you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they work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PRESENT PROGRESSIVE</a:t>
            </a:r>
            <a:endParaRPr/>
          </a:p>
        </p:txBody>
      </p:sp>
      <p:sp>
        <p:nvSpPr>
          <p:cNvPr id="164" name="Google Shape;164;p17"/>
          <p:cNvSpPr txBox="1"/>
          <p:nvPr>
            <p:ph idx="1" type="body"/>
          </p:nvPr>
        </p:nvSpPr>
        <p:spPr>
          <a:xfrm>
            <a:off x="985475" y="1567550"/>
            <a:ext cx="3715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USE: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1) </a:t>
            </a:r>
            <a:r>
              <a:rPr lang="it"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Present progressive is used to express an action that is in progress at a certain moment in the present;</a:t>
            </a:r>
            <a:endParaRPr sz="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2) </a:t>
            </a:r>
            <a:r>
              <a:rPr lang="it"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Present progressive is used to express a planned future action.</a:t>
            </a:r>
            <a:endParaRPr sz="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7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it"/>
              <a:t>Es. </a:t>
            </a:r>
            <a:endParaRPr/>
          </a:p>
        </p:txBody>
      </p:sp>
      <p:sp>
        <p:nvSpPr>
          <p:cNvPr id="166" name="Google Shape;166;p17"/>
          <p:cNvSpPr txBox="1"/>
          <p:nvPr/>
        </p:nvSpPr>
        <p:spPr>
          <a:xfrm>
            <a:off x="985475" y="3302200"/>
            <a:ext cx="3483600" cy="1348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latin typeface="Lato"/>
                <a:ea typeface="Lato"/>
                <a:cs typeface="Lato"/>
                <a:sym typeface="Lato"/>
              </a:rPr>
              <a:t>FORM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latin typeface="Lato"/>
                <a:ea typeface="Lato"/>
                <a:cs typeface="Lato"/>
                <a:sym typeface="Lato"/>
              </a:rPr>
              <a:t>SUBJECT + BE + ING form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latin typeface="Lato"/>
                <a:ea typeface="Lato"/>
                <a:cs typeface="Lato"/>
                <a:sym typeface="Lato"/>
              </a:rPr>
              <a:t>es. I am working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67" name="Google Shape;167;p17"/>
          <p:cNvGraphicFramePr/>
          <p:nvPr/>
        </p:nvGraphicFramePr>
        <p:xfrm>
          <a:off x="5064050" y="17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{18203139-4EDC-4844-B708-E27731F0FF2C}</a:tableStyleId>
              </a:tblPr>
              <a:tblGrid>
                <a:gridCol w="1134100"/>
                <a:gridCol w="1328550"/>
                <a:gridCol w="1252550"/>
              </a:tblGrid>
              <a:tr h="3442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AFFERMATIVE 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NEGATIVE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INTERROGATIVE 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969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am working You are working He/She/It is working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are working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You are working They are workig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am not working You aren’t working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He/She/It isn’t working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aren’t working You aren’t working They aren’t working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 I working? Are you working?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he/she/it working?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Are we working? Are you working?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Are they working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SIMPLE PAST</a:t>
            </a:r>
            <a:endParaRPr/>
          </a:p>
        </p:txBody>
      </p:sp>
      <p:sp>
        <p:nvSpPr>
          <p:cNvPr id="173" name="Google Shape;173;p18"/>
          <p:cNvSpPr txBox="1"/>
          <p:nvPr>
            <p:ph idx="1" type="body"/>
          </p:nvPr>
        </p:nvSpPr>
        <p:spPr>
          <a:xfrm>
            <a:off x="985475" y="1567550"/>
            <a:ext cx="3715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USE:</a:t>
            </a:r>
            <a:endParaRPr/>
          </a:p>
          <a:p>
            <a:pPr indent="0" lvl="0" marL="0" marR="38100" rtl="0" algn="l">
              <a:lnSpc>
                <a:spcPct val="128571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just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simple past is used to indicate an </a:t>
            </a:r>
            <a:r>
              <a:rPr lang="it" sz="10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action started and ended in the past</a:t>
            </a:r>
            <a:endParaRPr sz="1000" u="sng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just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context or adverbs and expressions of time must refer to the past tense (from the context and / or from certain time adverbs);</a:t>
            </a:r>
            <a:endParaRPr sz="1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just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just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</p:txBody>
      </p:sp>
      <p:sp>
        <p:nvSpPr>
          <p:cNvPr id="174" name="Google Shape;174;p18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it"/>
              <a:t>Es. </a:t>
            </a:r>
            <a:endParaRPr/>
          </a:p>
        </p:txBody>
      </p:sp>
      <p:sp>
        <p:nvSpPr>
          <p:cNvPr id="175" name="Google Shape;175;p18"/>
          <p:cNvSpPr txBox="1"/>
          <p:nvPr/>
        </p:nvSpPr>
        <p:spPr>
          <a:xfrm>
            <a:off x="985475" y="3509650"/>
            <a:ext cx="3483600" cy="1348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000">
                <a:latin typeface="Lato"/>
                <a:ea typeface="Lato"/>
                <a:cs typeface="Lato"/>
                <a:sym typeface="Lato"/>
              </a:rPr>
              <a:t>ES. </a:t>
            </a:r>
            <a:endParaRPr b="1" sz="1000">
              <a:latin typeface="Lato"/>
              <a:ea typeface="Lato"/>
              <a:cs typeface="Lato"/>
              <a:sym typeface="Lato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000"/>
              <a:buFont typeface="Lato"/>
              <a:buAutoNum type="arabicPeriod"/>
            </a:pPr>
            <a:r>
              <a:rPr lang="it" sz="1000">
                <a:latin typeface="Lato"/>
                <a:ea typeface="Lato"/>
                <a:cs typeface="Lato"/>
                <a:sym typeface="Lato"/>
              </a:rPr>
              <a:t>Io sono andato a lavorare -&gt;</a:t>
            </a:r>
            <a:r>
              <a:rPr i="1" lang="it" sz="1000">
                <a:latin typeface="Lato"/>
                <a:ea typeface="Lato"/>
                <a:cs typeface="Lato"/>
                <a:sym typeface="Lato"/>
              </a:rPr>
              <a:t> INDETERMINATA</a:t>
            </a:r>
            <a:r>
              <a:rPr lang="it" sz="1000">
                <a:latin typeface="Lato"/>
                <a:ea typeface="Lato"/>
                <a:cs typeface="Lato"/>
                <a:sym typeface="Lato"/>
              </a:rPr>
              <a:t> -&gt; I have gone to work;</a:t>
            </a:r>
            <a:endParaRPr sz="1000">
              <a:latin typeface="Lato"/>
              <a:ea typeface="Lato"/>
              <a:cs typeface="Lato"/>
              <a:sym typeface="Lato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Lato"/>
              <a:buAutoNum type="arabicPeriod"/>
            </a:pPr>
            <a:r>
              <a:rPr lang="it" sz="1000">
                <a:latin typeface="Lato"/>
                <a:ea typeface="Lato"/>
                <a:cs typeface="Lato"/>
                <a:sym typeface="Lato"/>
              </a:rPr>
              <a:t>Io sono andato a lavorare </a:t>
            </a:r>
            <a:r>
              <a:rPr b="1" lang="it" sz="1000" u="sng">
                <a:latin typeface="Lato"/>
                <a:ea typeface="Lato"/>
                <a:cs typeface="Lato"/>
                <a:sym typeface="Lato"/>
              </a:rPr>
              <a:t>questa mattina </a:t>
            </a:r>
            <a:r>
              <a:rPr lang="it" sz="1000">
                <a:latin typeface="Lato"/>
                <a:ea typeface="Lato"/>
                <a:cs typeface="Lato"/>
                <a:sym typeface="Lato"/>
              </a:rPr>
              <a:t>-&gt; </a:t>
            </a:r>
            <a:r>
              <a:rPr i="1" lang="it" sz="1000">
                <a:latin typeface="Lato"/>
                <a:ea typeface="Lato"/>
                <a:cs typeface="Lato"/>
                <a:sym typeface="Lato"/>
              </a:rPr>
              <a:t>DETERMINATA</a:t>
            </a:r>
            <a:r>
              <a:rPr lang="it" sz="1000">
                <a:latin typeface="Lato"/>
                <a:ea typeface="Lato"/>
                <a:cs typeface="Lato"/>
                <a:sym typeface="Lato"/>
              </a:rPr>
              <a:t> -&gt; I went to work this morning;</a:t>
            </a:r>
            <a:endParaRPr sz="1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76" name="Google Shape;176;p18"/>
          <p:cNvGraphicFramePr/>
          <p:nvPr/>
        </p:nvGraphicFramePr>
        <p:xfrm>
          <a:off x="5025150" y="17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{18203139-4EDC-4844-B708-E27731F0FF2C}</a:tableStyleId>
              </a:tblPr>
              <a:tblGrid>
                <a:gridCol w="1145975"/>
                <a:gridCol w="1342450"/>
                <a:gridCol w="1265675"/>
              </a:tblGrid>
              <a:tr h="545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AFFERMATIVE 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NEGATIVE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FFFFFF"/>
                          </a:solidFill>
                        </a:rPr>
                        <a:t>INTERROGATIVE FORM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93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was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wew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He/She/It was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were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were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They were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wasn’t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weren’t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He/She/It weren’t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weren’t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weren’t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They weren’t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Was I?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Were you?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Was he/she/it ?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Were we?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Were you? </a:t>
                      </a:r>
                      <a:endParaRPr sz="10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Were they?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FUTURES</a:t>
            </a:r>
            <a:endParaRPr/>
          </a:p>
        </p:txBody>
      </p:sp>
      <p:sp>
        <p:nvSpPr>
          <p:cNvPr id="182" name="Google Shape;182;p19"/>
          <p:cNvSpPr txBox="1"/>
          <p:nvPr>
            <p:ph idx="1" type="body"/>
          </p:nvPr>
        </p:nvSpPr>
        <p:spPr>
          <a:xfrm>
            <a:off x="976825" y="1426300"/>
            <a:ext cx="2895900" cy="33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AutoNum type="arabicPeriod"/>
            </a:pPr>
            <a:r>
              <a:rPr b="1"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PRESENT PROGRESSIVE</a:t>
            </a:r>
            <a:r>
              <a:rPr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(con funzione di futuro pr);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AutoNum type="arabicPeriod"/>
            </a:pPr>
            <a:r>
              <a:rPr b="1"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FUTURE CONTINUOUS;</a:t>
            </a:r>
            <a:endParaRPr b="1"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AutoNum type="arabicPeriod"/>
            </a:pPr>
            <a:r>
              <a:rPr b="1"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SIMPLE PRESENT</a:t>
            </a:r>
            <a:r>
              <a:rPr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(con funzione di futuro);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AutoNum type="arabicPeriod"/>
            </a:pPr>
            <a:r>
              <a:rPr b="1"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BE GOING TO;</a:t>
            </a:r>
            <a:endParaRPr b="1"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AutoNum type="arabicPeriod"/>
            </a:pPr>
            <a:r>
              <a:rPr b="1"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SIMPLE FUTURE;</a:t>
            </a:r>
            <a:endParaRPr b="1"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AutoNum type="arabicPeriod"/>
            </a:pPr>
            <a:r>
              <a:rPr b="1"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FUTURE PERFECT</a:t>
            </a:r>
            <a:r>
              <a:rPr lang="it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(futuro anteriore);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38100" rtl="0" algn="just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381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381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</p:txBody>
      </p:sp>
      <p:sp>
        <p:nvSpPr>
          <p:cNvPr id="183" name="Google Shape;183;p19"/>
          <p:cNvSpPr txBox="1"/>
          <p:nvPr/>
        </p:nvSpPr>
        <p:spPr>
          <a:xfrm>
            <a:off x="3872725" y="1426300"/>
            <a:ext cx="4996500" cy="605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000">
                <a:latin typeface="Lato"/>
                <a:ea typeface="Lato"/>
                <a:cs typeface="Lato"/>
                <a:sym typeface="Lato"/>
              </a:rPr>
              <a:t>PRESENT CONTINUOUS -&gt; </a:t>
            </a:r>
            <a:r>
              <a:rPr lang="it" sz="800"/>
              <a:t>indicates a planned, "certain" future action usually accompanied by an </a:t>
            </a:r>
            <a:r>
              <a:rPr lang="it" sz="800"/>
              <a:t>adverb </a:t>
            </a:r>
            <a:r>
              <a:rPr lang="it" sz="800"/>
              <a:t>of time:</a:t>
            </a:r>
            <a:endParaRPr sz="8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4" name="Google Shape;184;p19"/>
          <p:cNvSpPr txBox="1"/>
          <p:nvPr/>
        </p:nvSpPr>
        <p:spPr>
          <a:xfrm>
            <a:off x="3872725" y="2149850"/>
            <a:ext cx="4996500" cy="605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000">
                <a:latin typeface="Lato"/>
                <a:ea typeface="Lato"/>
                <a:cs typeface="Lato"/>
                <a:sym typeface="Lato"/>
              </a:rPr>
              <a:t>TO BE GOING TO</a:t>
            </a:r>
            <a:r>
              <a:rPr b="1" lang="it" sz="1000">
                <a:latin typeface="Lato"/>
                <a:ea typeface="Lato"/>
                <a:cs typeface="Lato"/>
                <a:sym typeface="Lato"/>
              </a:rPr>
              <a:t> -&gt; A) </a:t>
            </a:r>
            <a:r>
              <a:rPr lang="it" sz="800">
                <a:solidFill>
                  <a:srgbClr val="222222"/>
                </a:solidFill>
              </a:rPr>
              <a:t>"Have intention of" = intentional future </a:t>
            </a:r>
            <a:r>
              <a:rPr b="1" lang="it" sz="800">
                <a:solidFill>
                  <a:srgbClr val="222222"/>
                </a:solidFill>
              </a:rPr>
              <a:t>B)</a:t>
            </a:r>
            <a:r>
              <a:rPr lang="it" sz="800">
                <a:solidFill>
                  <a:srgbClr val="222222"/>
                </a:solidFill>
              </a:rPr>
              <a:t> Stand for, indicates an imminent action, which is about to happen:</a:t>
            </a:r>
            <a:endParaRPr sz="800">
              <a:solidFill>
                <a:srgbClr val="222222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222222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latin typeface="Lato"/>
                <a:ea typeface="Lato"/>
                <a:cs typeface="Lato"/>
                <a:sym typeface="Lato"/>
              </a:rPr>
              <a:t> 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5" name="Google Shape;185;p19"/>
          <p:cNvSpPr txBox="1"/>
          <p:nvPr/>
        </p:nvSpPr>
        <p:spPr>
          <a:xfrm>
            <a:off x="3872725" y="2873400"/>
            <a:ext cx="4996500" cy="605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000">
                <a:latin typeface="Lato"/>
                <a:ea typeface="Lato"/>
                <a:cs typeface="Lato"/>
                <a:sym typeface="Lato"/>
              </a:rPr>
              <a:t>SIMPLE FUTURE </a:t>
            </a:r>
            <a:r>
              <a:rPr b="1" lang="it" sz="1000">
                <a:latin typeface="Lato"/>
                <a:ea typeface="Lato"/>
                <a:cs typeface="Lato"/>
                <a:sym typeface="Lato"/>
              </a:rPr>
              <a:t>-&gt; </a:t>
            </a:r>
            <a:r>
              <a:rPr b="1" lang="it" sz="800"/>
              <a:t>A) </a:t>
            </a:r>
            <a:r>
              <a:rPr lang="it" sz="800">
                <a:solidFill>
                  <a:srgbClr val="222222"/>
                </a:solidFill>
              </a:rPr>
              <a:t>Indicates a future action that will take place regardless of the subject's will; </a:t>
            </a:r>
            <a:r>
              <a:rPr b="1" lang="it" sz="800">
                <a:solidFill>
                  <a:srgbClr val="222222"/>
                </a:solidFill>
              </a:rPr>
              <a:t>B) </a:t>
            </a:r>
            <a:r>
              <a:rPr lang="it" sz="800">
                <a:solidFill>
                  <a:srgbClr val="222222"/>
                </a:solidFill>
              </a:rPr>
              <a:t>Indicates a forecast: a future action that the subject considers probable.</a:t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