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>
        <p:scale>
          <a:sx n="92" d="100"/>
          <a:sy n="92" d="100"/>
        </p:scale>
        <p:origin x="-259" y="1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ilenabeltramini.it/schoolwork1920/UserFiles/Admin_teacher/Piano_Formazione/dossier-miur-sviluppo-professionale-018.pdf" TargetMode="External"/><Relationship Id="rId2" Type="http://schemas.openxmlformats.org/officeDocument/2006/relationships/hyperlink" Target="http://www.marilenabeltramini.it/schoolwork1920/UserFiles/Admin_teacher/Piano_Formazione/piano_formazione_1619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marilenabeltramini.it/schoolwork1920/UserFiles/Admin_teacher/Piano_Formazione/scheda.pdf" TargetMode="External"/><Relationship Id="rId4" Type="http://schemas.openxmlformats.org/officeDocument/2006/relationships/hyperlink" Target="COLLEGIO%20E%20FORMAZIONE/Scheda%20raccolta%20bisogni%20docenti_2019_2020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b@marilenabeltramini.it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rilenabeltramini.it/schoolwork1920/read.php?id=1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4800" b="1" dirty="0" smtClean="0"/>
              <a:t>SVILUPPO PROFESSIONALE DOCENTI</a:t>
            </a:r>
            <a:endParaRPr lang="it-IT" sz="4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3999" y="3996250"/>
            <a:ext cx="9750357" cy="2258635"/>
          </a:xfrm>
        </p:spPr>
        <p:txBody>
          <a:bodyPr>
            <a:normAutofit fontScale="77500" lnSpcReduction="20000"/>
          </a:bodyPr>
          <a:lstStyle/>
          <a:p>
            <a:endParaRPr lang="it-IT" sz="3600" dirty="0" smtClean="0"/>
          </a:p>
          <a:p>
            <a:r>
              <a:rPr lang="it-IT" sz="3600" b="1" dirty="0" smtClean="0">
                <a:solidFill>
                  <a:srgbClr val="FF0066"/>
                </a:solidFill>
              </a:rPr>
              <a:t>IISS </a:t>
            </a:r>
            <a:r>
              <a:rPr lang="it-IT" sz="3600" b="1" dirty="0">
                <a:solidFill>
                  <a:srgbClr val="FF0066"/>
                </a:solidFill>
              </a:rPr>
              <a:t>BASSA </a:t>
            </a:r>
            <a:r>
              <a:rPr lang="it-IT" sz="3600" b="1" dirty="0" smtClean="0">
                <a:solidFill>
                  <a:srgbClr val="FF0066"/>
                </a:solidFill>
              </a:rPr>
              <a:t>FRIULANA</a:t>
            </a:r>
          </a:p>
          <a:p>
            <a:r>
              <a:rPr lang="it-IT" sz="3100" b="1" dirty="0" smtClean="0">
                <a:solidFill>
                  <a:srgbClr val="FF0066"/>
                </a:solidFill>
              </a:rPr>
              <a:t>Cervignano del Friuli</a:t>
            </a:r>
          </a:p>
          <a:p>
            <a:r>
              <a:rPr lang="it-IT" sz="3600" dirty="0" smtClean="0"/>
              <a:t>a.s. 2019 -2020</a:t>
            </a:r>
          </a:p>
          <a:p>
            <a:r>
              <a:rPr lang="it-IT" sz="3100" dirty="0" smtClean="0"/>
              <a:t>Collegio Docenti </a:t>
            </a:r>
            <a:r>
              <a:rPr lang="it-IT" sz="3100" dirty="0"/>
              <a:t>7</a:t>
            </a:r>
            <a:r>
              <a:rPr lang="it-IT" sz="3100" dirty="0" smtClean="0"/>
              <a:t>.10.2019</a:t>
            </a:r>
            <a:endParaRPr lang="it-IT" sz="3100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9450" y="755976"/>
            <a:ext cx="994906" cy="603576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2418" y="152400"/>
            <a:ext cx="994906" cy="603576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8973" y="1359572"/>
            <a:ext cx="993734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400" b="1" dirty="0" smtClean="0"/>
              <a:t>SCHEDE PROCESSATE</a:t>
            </a:r>
            <a:endParaRPr lang="it-IT" sz="4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1600" y="2011679"/>
            <a:ext cx="11182485" cy="484632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8000" dirty="0" smtClean="0">
                <a:hlinkClick r:id="rId2"/>
              </a:rPr>
              <a:t>Piano Formazione  Docenti  2016-2019</a:t>
            </a:r>
            <a:endParaRPr lang="it-IT" sz="8000" dirty="0" smtClean="0"/>
          </a:p>
          <a:p>
            <a:pPr marL="0" indent="0">
              <a:buNone/>
            </a:pPr>
            <a:r>
              <a:rPr lang="it-IT" sz="8000" dirty="0" smtClean="0">
                <a:hlinkClick r:id="rId3"/>
              </a:rPr>
              <a:t>Dossier Sviluppo Professionale</a:t>
            </a:r>
            <a:endParaRPr lang="it-IT" sz="8000" dirty="0" smtClean="0">
              <a:hlinkClick r:id="rId4" action="ppaction://hlinkfile"/>
            </a:endParaRPr>
          </a:p>
          <a:p>
            <a:pPr marL="0" indent="0">
              <a:buNone/>
            </a:pPr>
            <a:r>
              <a:rPr lang="it-IT" sz="8000" dirty="0" smtClean="0">
                <a:hlinkClick r:id="rId5"/>
              </a:rPr>
              <a:t>Format schede</a:t>
            </a:r>
            <a:endParaRPr lang="it-IT" sz="8000" dirty="0"/>
          </a:p>
          <a:p>
            <a:pPr marL="0" indent="0">
              <a:buNone/>
            </a:pPr>
            <a:r>
              <a:rPr lang="it-IT" sz="7400" dirty="0" smtClean="0"/>
              <a:t> Schede raccolte e processate </a:t>
            </a:r>
            <a:r>
              <a:rPr lang="it-IT" sz="7400" b="1" dirty="0" smtClean="0">
                <a:solidFill>
                  <a:srgbClr val="FF0066"/>
                </a:solidFill>
                <a:sym typeface="Wingdings" panose="05000000000000000000" pitchFamily="2" charset="2"/>
              </a:rPr>
              <a:t></a:t>
            </a:r>
            <a:r>
              <a:rPr lang="it-IT" sz="7400" dirty="0" smtClean="0">
                <a:sym typeface="Wingdings" panose="05000000000000000000" pitchFamily="2" charset="2"/>
              </a:rPr>
              <a:t> </a:t>
            </a:r>
            <a:r>
              <a:rPr lang="it-IT" sz="7400" dirty="0" smtClean="0"/>
              <a:t>Nr. 120</a:t>
            </a:r>
            <a:endParaRPr lang="it-IT" sz="7400" dirty="0"/>
          </a:p>
          <a:p>
            <a:pPr marL="0" indent="0">
              <a:buNone/>
            </a:pPr>
            <a:r>
              <a:rPr lang="it-IT" sz="7400" b="1" dirty="0" smtClean="0">
                <a:solidFill>
                  <a:srgbClr val="FF0066"/>
                </a:solidFill>
              </a:rPr>
              <a:t>AREE PRIORITÀ MIUR</a:t>
            </a:r>
          </a:p>
          <a:p>
            <a:pPr marL="273050" indent="-273050" fontAlgn="t">
              <a:buFont typeface="+mj-lt"/>
              <a:buAutoNum type="arabicPeriod"/>
            </a:pPr>
            <a:r>
              <a:rPr lang="it-IT" sz="7400" dirty="0" smtClean="0"/>
              <a:t>Didattica </a:t>
            </a:r>
            <a:r>
              <a:rPr lang="it-IT" sz="7400" dirty="0"/>
              <a:t>per competenze, innovazione metodologica e competenze di base</a:t>
            </a:r>
          </a:p>
          <a:p>
            <a:pPr marL="273050" indent="-273050" fontAlgn="t">
              <a:buFont typeface="+mj-lt"/>
              <a:buAutoNum type="arabicPeriod"/>
            </a:pPr>
            <a:r>
              <a:rPr lang="it-IT" sz="7400" dirty="0"/>
              <a:t>Valutazione e miglioramento</a:t>
            </a:r>
          </a:p>
          <a:p>
            <a:pPr marL="273050" indent="-273050" fontAlgn="t">
              <a:buFont typeface="+mj-lt"/>
              <a:buAutoNum type="arabicPeriod"/>
            </a:pPr>
            <a:r>
              <a:rPr lang="it-IT" sz="7400" dirty="0"/>
              <a:t>Competenze digitali e nuovi ambienti per l’apprendimento</a:t>
            </a:r>
          </a:p>
          <a:p>
            <a:pPr marL="273050" indent="-273050" fontAlgn="t">
              <a:buFont typeface="+mj-lt"/>
              <a:buAutoNum type="arabicPeriod"/>
            </a:pPr>
            <a:r>
              <a:rPr lang="it-IT" sz="7400" dirty="0"/>
              <a:t>Inclusione e disabilità</a:t>
            </a:r>
          </a:p>
          <a:p>
            <a:pPr marL="273050" indent="-273050" fontAlgn="t">
              <a:buFont typeface="+mj-lt"/>
              <a:buAutoNum type="arabicPeriod"/>
            </a:pPr>
            <a:r>
              <a:rPr lang="it-IT" sz="7400" dirty="0"/>
              <a:t>Integrazione, competenze di cittadinanza e cittadinanza globale</a:t>
            </a:r>
          </a:p>
          <a:p>
            <a:pPr marL="273050" indent="-273050" fontAlgn="t">
              <a:buFont typeface="+mj-lt"/>
              <a:buAutoNum type="arabicPeriod"/>
            </a:pPr>
            <a:r>
              <a:rPr lang="it-IT" sz="7400" dirty="0"/>
              <a:t>Scuola e Lavoro</a:t>
            </a:r>
          </a:p>
          <a:p>
            <a:pPr marL="273050" indent="-273050" fontAlgn="t">
              <a:buFont typeface="+mj-lt"/>
              <a:buAutoNum type="arabicPeriod"/>
            </a:pPr>
            <a:r>
              <a:rPr lang="it-IT" sz="7400" dirty="0"/>
              <a:t>Competenze di lingua straniera</a:t>
            </a:r>
          </a:p>
          <a:p>
            <a:pPr marL="273050" indent="-273050" fontAlgn="t">
              <a:buFont typeface="+mj-lt"/>
              <a:buAutoNum type="arabicPeriod"/>
            </a:pPr>
            <a:r>
              <a:rPr lang="it-IT" sz="7400" dirty="0"/>
              <a:t>Autonomia organizzativa e didattica</a:t>
            </a:r>
          </a:p>
          <a:p>
            <a:endParaRPr lang="it-IT" sz="3600" dirty="0" smtClean="0"/>
          </a:p>
          <a:p>
            <a:endParaRPr lang="it-IT" sz="3600" dirty="0" smtClean="0"/>
          </a:p>
          <a:p>
            <a:endParaRPr lang="it-IT" sz="3600" dirty="0" smtClean="0"/>
          </a:p>
          <a:p>
            <a:pPr marL="0" indent="0">
              <a:buNone/>
            </a:pPr>
            <a:endParaRPr lang="it-IT" sz="36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87218" y="520209"/>
            <a:ext cx="993734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23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0315" y="651752"/>
            <a:ext cx="9751006" cy="857007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sz="4900" b="1" dirty="0" smtClean="0"/>
              <a:t>ESITI RILEVATI</a:t>
            </a:r>
            <a:br>
              <a:rPr lang="it-IT" sz="4900" b="1" dirty="0" smtClean="0"/>
            </a:br>
            <a:endParaRPr lang="it-IT" sz="49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7822" y="3451374"/>
            <a:ext cx="11215992" cy="4206240"/>
          </a:xfrm>
        </p:spPr>
        <p:txBody>
          <a:bodyPr>
            <a:normAutofit fontScale="77500" lnSpcReduction="20000"/>
          </a:bodyPr>
          <a:lstStyle/>
          <a:p>
            <a:pPr marL="457200" indent="-457200" fontAlgn="t">
              <a:buFont typeface="+mj-lt"/>
              <a:buAutoNum type="arabicPeriod"/>
            </a:pPr>
            <a:r>
              <a:rPr lang="it-IT" sz="2400" dirty="0"/>
              <a:t>Didattica per competenze, innovazione metodologica e competenze di </a:t>
            </a:r>
            <a:r>
              <a:rPr lang="it-IT" sz="2400" dirty="0" smtClean="0"/>
              <a:t>base		49 Grado  3</a:t>
            </a:r>
            <a:endParaRPr lang="it-IT" sz="2400" dirty="0"/>
          </a:p>
          <a:p>
            <a:pPr marL="457200" indent="-457200" fontAlgn="t">
              <a:buFont typeface="+mj-lt"/>
              <a:buAutoNum type="arabicPeriod"/>
            </a:pPr>
            <a:r>
              <a:rPr lang="it-IT" sz="2400" dirty="0"/>
              <a:t>Valutazione e </a:t>
            </a:r>
            <a:r>
              <a:rPr lang="it-IT" sz="2400" dirty="0" smtClean="0"/>
              <a:t>miglioramento							44 Grado 3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it-IT" sz="2400" dirty="0" smtClean="0"/>
              <a:t>Competenze </a:t>
            </a:r>
            <a:r>
              <a:rPr lang="it-IT" sz="2400" dirty="0"/>
              <a:t>digitali e nuovi ambienti per </a:t>
            </a:r>
            <a:r>
              <a:rPr lang="it-IT" sz="2400" dirty="0" smtClean="0"/>
              <a:t>l’apprendimento				50 Grado  4</a:t>
            </a:r>
            <a:endParaRPr lang="it-IT" sz="2400" dirty="0"/>
          </a:p>
          <a:p>
            <a:pPr marL="457200" indent="-457200" fontAlgn="t">
              <a:buFont typeface="+mj-lt"/>
              <a:buAutoNum type="arabicPeriod"/>
            </a:pPr>
            <a:r>
              <a:rPr lang="it-IT" sz="2400" dirty="0"/>
              <a:t>Inclusione e </a:t>
            </a:r>
            <a:r>
              <a:rPr lang="it-IT" sz="2400" dirty="0" smtClean="0"/>
              <a:t>disabilità								48 Grado 4  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it-IT" sz="2400" dirty="0" smtClean="0"/>
              <a:t>Integrazione</a:t>
            </a:r>
            <a:r>
              <a:rPr lang="it-IT" sz="2400" dirty="0"/>
              <a:t>, competenze di cittadinanza e cittadinanza </a:t>
            </a:r>
            <a:r>
              <a:rPr lang="it-IT" sz="2400" dirty="0" smtClean="0"/>
              <a:t>globale			40 Grado 3</a:t>
            </a:r>
            <a:endParaRPr lang="it-IT" sz="2400" dirty="0"/>
          </a:p>
          <a:p>
            <a:pPr marL="457200" indent="-457200" fontAlgn="t">
              <a:buFont typeface="+mj-lt"/>
              <a:buAutoNum type="arabicPeriod"/>
            </a:pPr>
            <a:r>
              <a:rPr lang="it-IT" sz="2400" dirty="0"/>
              <a:t>Scuola e </a:t>
            </a:r>
            <a:r>
              <a:rPr lang="it-IT" sz="2400" dirty="0" smtClean="0"/>
              <a:t>lavoro								39 Grado  3</a:t>
            </a:r>
            <a:endParaRPr lang="it-IT" sz="2400" dirty="0"/>
          </a:p>
          <a:p>
            <a:pPr marL="457200" indent="-457200" fontAlgn="t">
              <a:buFont typeface="+mj-lt"/>
              <a:buAutoNum type="arabicPeriod"/>
            </a:pPr>
            <a:r>
              <a:rPr lang="it-IT" sz="2400" dirty="0"/>
              <a:t>Competenze di lingua </a:t>
            </a:r>
            <a:r>
              <a:rPr lang="it-IT" sz="2400" dirty="0" smtClean="0"/>
              <a:t>straniera							48 Grado 4</a:t>
            </a:r>
          </a:p>
          <a:p>
            <a:pPr marL="457200" indent="-457200" fontAlgn="t">
              <a:buFont typeface="+mj-lt"/>
              <a:buAutoNum type="arabicPeriod"/>
            </a:pPr>
            <a:r>
              <a:rPr lang="it-IT" sz="2400" dirty="0" smtClean="0"/>
              <a:t>Autonomia organizzativa e didattica						42 Grado 3</a:t>
            </a:r>
          </a:p>
          <a:p>
            <a:pPr fontAlgn="t"/>
            <a:endParaRPr lang="it-IT" sz="2400" dirty="0"/>
          </a:p>
          <a:p>
            <a:pPr fontAlgn="t"/>
            <a:r>
              <a:rPr lang="it-IT" sz="2400" dirty="0"/>
              <a:t>Autonomia organizzativa e didattica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321" y="476699"/>
            <a:ext cx="993734" cy="603556"/>
          </a:xfrm>
          <a:prstGeom prst="rect">
            <a:avLst/>
          </a:prstGeom>
        </p:spPr>
      </p:pic>
      <p:pic>
        <p:nvPicPr>
          <p:cNvPr id="100" name="Immagine 9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6008" y="2704639"/>
            <a:ext cx="6122116" cy="746735"/>
          </a:xfrm>
          <a:prstGeom prst="rect">
            <a:avLst/>
          </a:prstGeom>
        </p:spPr>
      </p:pic>
      <p:sp>
        <p:nvSpPr>
          <p:cNvPr id="106" name="Casella di testo 200"/>
          <p:cNvSpPr txBox="1"/>
          <p:nvPr/>
        </p:nvSpPr>
        <p:spPr>
          <a:xfrm rot="1312298">
            <a:off x="0" y="4759395"/>
            <a:ext cx="3565575" cy="2876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91440" rIns="9144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300" b="0" i="0" u="none" strike="noStrike" kern="0" cap="all" spc="0" normalizeH="0" baseline="0" noProof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kumimoji="0" lang="it-IT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29207" y="2131217"/>
            <a:ext cx="39095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</a:rPr>
              <a:t>VALORE DELLA SCALA</a:t>
            </a:r>
            <a:endParaRPr lang="it-IT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00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400" b="1" dirty="0"/>
              <a:t>PRINCIPALI PRIORITA’ INDIVIDUATE</a:t>
            </a: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287867" y="2065866"/>
            <a:ext cx="11823068" cy="4152053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it-IT" sz="2400" b="1" dirty="0" smtClean="0"/>
              <a:t>PRIORITA’ 3</a:t>
            </a:r>
          </a:p>
          <a:p>
            <a:pPr marL="457200" indent="-457200" fontAlgn="t">
              <a:buAutoNum type="arabicPeriod"/>
            </a:pPr>
            <a:r>
              <a:rPr lang="it-IT" sz="2400" dirty="0" smtClean="0"/>
              <a:t>Competenze </a:t>
            </a:r>
            <a:r>
              <a:rPr lang="it-IT" sz="2400" dirty="0"/>
              <a:t>digitali e nuovi ambienti per l’apprendimento	</a:t>
            </a:r>
            <a:r>
              <a:rPr lang="it-IT" sz="2400" dirty="0" smtClean="0"/>
              <a:t>		50  Grado  4</a:t>
            </a:r>
          </a:p>
          <a:p>
            <a:pPr marL="0" indent="0" fontAlgn="t">
              <a:buNone/>
            </a:pPr>
            <a:r>
              <a:rPr lang="it-IT" sz="2400" b="1" dirty="0" smtClean="0"/>
              <a:t>PRIORITA’ 1</a:t>
            </a:r>
            <a:endParaRPr lang="it-IT" sz="2400" b="1" dirty="0"/>
          </a:p>
          <a:p>
            <a:pPr marL="0" indent="0" fontAlgn="t">
              <a:buNone/>
            </a:pPr>
            <a:r>
              <a:rPr lang="it-IT" sz="2400" dirty="0" smtClean="0"/>
              <a:t>2. Didattica </a:t>
            </a:r>
            <a:r>
              <a:rPr lang="it-IT" sz="2400" dirty="0"/>
              <a:t>per competenze, innovazione metodologica e competenze di base	49 </a:t>
            </a:r>
            <a:r>
              <a:rPr lang="it-IT" sz="2400" dirty="0" smtClean="0"/>
              <a:t>Grado 3</a:t>
            </a:r>
          </a:p>
          <a:p>
            <a:pPr marL="0" indent="0" fontAlgn="t">
              <a:buNone/>
            </a:pPr>
            <a:r>
              <a:rPr lang="it-IT" sz="2400" b="1" dirty="0" smtClean="0">
                <a:solidFill>
                  <a:srgbClr val="002060"/>
                </a:solidFill>
              </a:rPr>
              <a:t>PRIORITA’ 7</a:t>
            </a:r>
          </a:p>
          <a:p>
            <a:pPr marL="0" indent="0" fontAlgn="t">
              <a:buNone/>
            </a:pPr>
            <a:r>
              <a:rPr lang="it-IT" sz="2400" dirty="0" smtClean="0"/>
              <a:t>3. Competenze </a:t>
            </a:r>
            <a:r>
              <a:rPr lang="it-IT" sz="2400" dirty="0"/>
              <a:t>di lingua straniera						</a:t>
            </a:r>
            <a:r>
              <a:rPr lang="it-IT" sz="2400" dirty="0" smtClean="0"/>
              <a:t>	48 Grado 4</a:t>
            </a:r>
          </a:p>
          <a:p>
            <a:pPr marL="0" indent="0" fontAlgn="t">
              <a:buNone/>
            </a:pPr>
            <a:r>
              <a:rPr lang="it-IT" sz="2400" b="1" dirty="0">
                <a:solidFill>
                  <a:srgbClr val="002060"/>
                </a:solidFill>
              </a:rPr>
              <a:t>PRIORITA’ </a:t>
            </a:r>
            <a:r>
              <a:rPr lang="it-IT" sz="2400" b="1" dirty="0" smtClean="0">
                <a:solidFill>
                  <a:srgbClr val="002060"/>
                </a:solidFill>
              </a:rPr>
              <a:t>4</a:t>
            </a:r>
            <a:endParaRPr lang="it-IT" sz="2400" b="1" dirty="0">
              <a:solidFill>
                <a:srgbClr val="002060"/>
              </a:solidFill>
            </a:endParaRPr>
          </a:p>
          <a:p>
            <a:pPr marL="0" indent="0" fontAlgn="t">
              <a:buNone/>
            </a:pPr>
            <a:r>
              <a:rPr lang="it-IT" sz="2400" dirty="0" smtClean="0"/>
              <a:t>4. Inclusione e disabilità								48 Grado 4  </a:t>
            </a:r>
          </a:p>
          <a:p>
            <a:pPr marL="0" indent="0" fontAlgn="t">
              <a:buNone/>
            </a:pPr>
            <a:endParaRPr lang="it-IT" sz="2400" dirty="0" smtClean="0"/>
          </a:p>
          <a:p>
            <a:pPr marL="0" indent="0" fontAlgn="t">
              <a:buNone/>
            </a:pPr>
            <a:endParaRPr lang="it-IT" sz="2400" dirty="0" smtClean="0"/>
          </a:p>
          <a:p>
            <a:pPr marL="0" indent="0" fontAlgn="t">
              <a:buNone/>
            </a:pPr>
            <a:endParaRPr lang="it-IT" sz="2400" dirty="0" smtClean="0"/>
          </a:p>
          <a:p>
            <a:pPr fontAlgn="t"/>
            <a:endParaRPr lang="it-IT" sz="24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6999" y="435000"/>
            <a:ext cx="993734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71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400" b="1" dirty="0"/>
              <a:t>SCALA ULTERIORI PRIORITA’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943759"/>
            <a:ext cx="12077469" cy="4719507"/>
          </a:xfrm>
          <a:ln>
            <a:solidFill>
              <a:schemeClr val="tx1"/>
            </a:solidFill>
            <a:prstDash val="dash"/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it-IT" sz="9600" dirty="0" smtClean="0"/>
          </a:p>
          <a:p>
            <a:pPr marL="0" indent="0">
              <a:buNone/>
            </a:pPr>
            <a:r>
              <a:rPr lang="it-IT" sz="9600" b="1" dirty="0"/>
              <a:t>PRIORITA’ </a:t>
            </a:r>
            <a:r>
              <a:rPr lang="it-IT" sz="9600" b="1" dirty="0" smtClean="0"/>
              <a:t> 2</a:t>
            </a:r>
            <a:endParaRPr lang="it-IT" sz="9600" b="1" dirty="0"/>
          </a:p>
          <a:p>
            <a:pPr marL="0" indent="0">
              <a:buNone/>
            </a:pPr>
            <a:r>
              <a:rPr lang="it-IT" sz="9600" b="1" dirty="0" smtClean="0"/>
              <a:t>- </a:t>
            </a:r>
            <a:r>
              <a:rPr lang="it-IT" sz="9600" dirty="0" smtClean="0"/>
              <a:t>Valutazione e </a:t>
            </a:r>
            <a:r>
              <a:rPr lang="it-IT" sz="9600" dirty="0" smtClean="0"/>
              <a:t>miglioramento</a:t>
            </a:r>
            <a:r>
              <a:rPr lang="it-IT" sz="9600" dirty="0" smtClean="0"/>
              <a:t>							44 Grado 3</a:t>
            </a:r>
          </a:p>
          <a:p>
            <a:pPr marL="0" indent="0">
              <a:buNone/>
            </a:pPr>
            <a:endParaRPr lang="it-IT" sz="9600" dirty="0" smtClean="0"/>
          </a:p>
          <a:p>
            <a:pPr marL="0" indent="0">
              <a:buNone/>
            </a:pPr>
            <a:r>
              <a:rPr lang="it-IT" sz="9600" b="1" dirty="0"/>
              <a:t>PRIORITA’ </a:t>
            </a:r>
            <a:r>
              <a:rPr lang="it-IT" sz="9600" b="1" dirty="0" smtClean="0"/>
              <a:t>8</a:t>
            </a:r>
            <a:endParaRPr lang="it-IT" sz="9600" b="1" dirty="0"/>
          </a:p>
          <a:p>
            <a:pPr marL="0" indent="0">
              <a:buNone/>
            </a:pPr>
            <a:r>
              <a:rPr lang="it-IT" sz="9600" b="1" dirty="0" smtClean="0"/>
              <a:t>- </a:t>
            </a:r>
            <a:r>
              <a:rPr lang="it-IT" sz="9600" dirty="0" smtClean="0"/>
              <a:t>Autonomia organizzativa								42 Grado 3</a:t>
            </a:r>
          </a:p>
          <a:p>
            <a:pPr marL="0" indent="0">
              <a:buNone/>
            </a:pPr>
            <a:endParaRPr lang="it-IT" sz="9600" b="1" dirty="0" smtClean="0"/>
          </a:p>
          <a:p>
            <a:pPr marL="0" indent="0">
              <a:buNone/>
            </a:pPr>
            <a:r>
              <a:rPr lang="it-IT" sz="9600" b="1" dirty="0" smtClean="0"/>
              <a:t>PRIORITA</a:t>
            </a:r>
            <a:r>
              <a:rPr lang="it-IT" sz="9600" b="1" dirty="0"/>
              <a:t>’ </a:t>
            </a:r>
            <a:r>
              <a:rPr lang="it-IT" sz="9600" b="1" dirty="0" smtClean="0"/>
              <a:t>5</a:t>
            </a:r>
            <a:endParaRPr lang="it-IT" sz="9600" b="1" dirty="0"/>
          </a:p>
          <a:p>
            <a:pPr marL="0" indent="0">
              <a:buNone/>
            </a:pPr>
            <a:r>
              <a:rPr lang="it-IT" sz="9600" b="1" dirty="0" smtClean="0"/>
              <a:t>-</a:t>
            </a:r>
            <a:r>
              <a:rPr lang="it-IT" sz="9600" b="1" dirty="0" smtClean="0">
                <a:solidFill>
                  <a:srgbClr val="FF0066"/>
                </a:solidFill>
              </a:rPr>
              <a:t> </a:t>
            </a:r>
            <a:r>
              <a:rPr lang="it-IT" sz="9600" dirty="0" smtClean="0">
                <a:solidFill>
                  <a:srgbClr val="FF0066"/>
                </a:solidFill>
              </a:rPr>
              <a:t>Integrazione, competenze di cittadinanza e cittadinanza globale	             		40 Grado 3</a:t>
            </a:r>
          </a:p>
          <a:p>
            <a:pPr marL="0" indent="0">
              <a:buNone/>
            </a:pPr>
            <a:r>
              <a:rPr lang="it-IT" sz="9600" b="1" dirty="0" smtClean="0"/>
              <a:t>PRIORITA</a:t>
            </a:r>
            <a:r>
              <a:rPr lang="it-IT" sz="9600" b="1" dirty="0"/>
              <a:t>’ 6</a:t>
            </a:r>
            <a:endParaRPr lang="it-IT" sz="9600" dirty="0" smtClean="0"/>
          </a:p>
          <a:p>
            <a:pPr marL="0" indent="0">
              <a:buNone/>
            </a:pPr>
            <a:r>
              <a:rPr lang="it-IT" sz="9600" dirty="0" smtClean="0"/>
              <a:t>-</a:t>
            </a:r>
            <a:r>
              <a:rPr lang="it-IT" sz="9600" b="1" dirty="0" smtClean="0"/>
              <a:t> </a:t>
            </a:r>
            <a:r>
              <a:rPr lang="it-IT" sz="9600" dirty="0" smtClean="0"/>
              <a:t>Scuola </a:t>
            </a:r>
            <a:r>
              <a:rPr lang="it-IT" sz="9600" dirty="0"/>
              <a:t>e lavoro							</a:t>
            </a:r>
            <a:r>
              <a:rPr lang="it-IT" sz="9600" dirty="0" smtClean="0"/>
              <a:t>		39 Grado 3</a:t>
            </a:r>
            <a:endParaRPr lang="it-IT" sz="96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		</a:t>
            </a: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1525" y="435000"/>
            <a:ext cx="993734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11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b="1" spc="150" dirty="0" smtClean="0"/>
              <a:t>PROPOSTE</a:t>
            </a:r>
            <a:endParaRPr lang="it-IT" sz="4800" b="1" spc="15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3333" y="2011679"/>
            <a:ext cx="10563666" cy="4609253"/>
          </a:xfrm>
        </p:spPr>
        <p:txBody>
          <a:bodyPr>
            <a:normAutofit/>
          </a:bodyPr>
          <a:lstStyle/>
          <a:p>
            <a:pPr marL="0" indent="0" fontAlgn="t">
              <a:lnSpc>
                <a:spcPct val="100000"/>
              </a:lnSpc>
              <a:buNone/>
            </a:pPr>
            <a:r>
              <a:rPr lang="it-IT" sz="2000" b="1" dirty="0"/>
              <a:t>PRIORITA’ 3</a:t>
            </a:r>
          </a:p>
          <a:p>
            <a:pPr marL="457200" indent="-457200" fontAlgn="t">
              <a:lnSpc>
                <a:spcPct val="100000"/>
              </a:lnSpc>
              <a:buAutoNum type="arabicPeriod"/>
            </a:pPr>
            <a:r>
              <a:rPr lang="it-IT" sz="2000" dirty="0"/>
              <a:t>Competenze digitali e nuovi ambienti per l’apprendimento			50  Grado  4</a:t>
            </a:r>
          </a:p>
          <a:p>
            <a:pPr marL="0" indent="0" fontAlgn="t">
              <a:buNone/>
            </a:pPr>
            <a:r>
              <a:rPr lang="it-IT" sz="2000" b="1" dirty="0"/>
              <a:t>PRIORITA’ 1</a:t>
            </a:r>
          </a:p>
          <a:p>
            <a:pPr marL="0" indent="0" fontAlgn="t">
              <a:buNone/>
            </a:pPr>
            <a:r>
              <a:rPr lang="it-IT" sz="2000" dirty="0"/>
              <a:t>2. Didattica per competenze, innovazione metodologica e competenze di base	</a:t>
            </a:r>
            <a:r>
              <a:rPr lang="it-IT" sz="2000" dirty="0" smtClean="0"/>
              <a:t>	49 </a:t>
            </a:r>
            <a:r>
              <a:rPr lang="it-IT" sz="2000" dirty="0"/>
              <a:t>Grado </a:t>
            </a:r>
            <a:r>
              <a:rPr lang="it-IT" sz="2000" dirty="0" smtClean="0"/>
              <a:t>3</a:t>
            </a:r>
          </a:p>
          <a:p>
            <a:pPr marL="0" indent="0" fontAlgn="t">
              <a:buNone/>
            </a:pPr>
            <a:r>
              <a:rPr lang="it-IT" sz="2000" b="1" dirty="0" smtClean="0"/>
              <a:t>PRIORITA’ 7 </a:t>
            </a:r>
            <a:r>
              <a:rPr lang="it-IT" sz="2000" b="1" dirty="0">
                <a:solidFill>
                  <a:srgbClr val="FF0066"/>
                </a:solidFill>
                <a:sym typeface="Wingdings" panose="05000000000000000000" pitchFamily="2" charset="2"/>
              </a:rPr>
              <a:t></a:t>
            </a:r>
            <a:endParaRPr lang="it-IT" sz="2000" b="1" dirty="0" smtClean="0">
              <a:solidFill>
                <a:srgbClr val="FF0066"/>
              </a:solidFill>
            </a:endParaRPr>
          </a:p>
          <a:p>
            <a:pPr marL="0" indent="0" fontAlgn="t">
              <a:buNone/>
            </a:pPr>
            <a:r>
              <a:rPr lang="it-IT" sz="2000" dirty="0" smtClean="0"/>
              <a:t>3</a:t>
            </a:r>
            <a:r>
              <a:rPr lang="it-IT" sz="2000" dirty="0"/>
              <a:t>. Competenze di lingua straniera							48 Grado 4</a:t>
            </a:r>
          </a:p>
          <a:p>
            <a:pPr marL="0" indent="0" fontAlgn="t">
              <a:buNone/>
            </a:pPr>
            <a:r>
              <a:rPr lang="it-IT" sz="2000" b="1" dirty="0"/>
              <a:t>PRIORITA’ </a:t>
            </a:r>
            <a:r>
              <a:rPr lang="it-IT" sz="2000" b="1" dirty="0" smtClean="0"/>
              <a:t>4 </a:t>
            </a:r>
            <a:r>
              <a:rPr lang="it-IT" sz="2000" b="1" dirty="0">
                <a:solidFill>
                  <a:srgbClr val="FF0066"/>
                </a:solidFill>
                <a:sym typeface="Wingdings" panose="05000000000000000000" pitchFamily="2" charset="2"/>
              </a:rPr>
              <a:t></a:t>
            </a:r>
            <a:endParaRPr lang="it-IT" sz="2000" b="1" dirty="0">
              <a:solidFill>
                <a:srgbClr val="FF0066"/>
              </a:solidFill>
            </a:endParaRPr>
          </a:p>
          <a:p>
            <a:pPr marL="0" indent="0" fontAlgn="t">
              <a:buNone/>
            </a:pPr>
            <a:r>
              <a:rPr lang="it-IT" sz="2000" dirty="0"/>
              <a:t>4. Inclusione e disabilità								48 Grado 4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482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8840" y="3716834"/>
            <a:ext cx="9784928" cy="4206605"/>
          </a:xfrm>
          <a:prstGeom prst="rect">
            <a:avLst/>
          </a:prstGeom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1329379" y="2813367"/>
            <a:ext cx="9784080" cy="150876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	</a:t>
            </a:r>
            <a:r>
              <a:rPr lang="it-IT" dirty="0" smtClean="0">
                <a:solidFill>
                  <a:schemeClr val="tx1"/>
                </a:solidFill>
              </a:rPr>
              <a:t>	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Piano </a:t>
            </a:r>
            <a:r>
              <a:rPr lang="it-IT" dirty="0">
                <a:solidFill>
                  <a:schemeClr val="tx1"/>
                </a:solidFill>
              </a:rPr>
              <a:t/>
            </a:r>
            <a:br>
              <a:rPr lang="it-IT" dirty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>
                <a:solidFill>
                  <a:schemeClr val="tx1"/>
                </a:solidFill>
              </a:rPr>
              <a:t/>
            </a:r>
            <a:br>
              <a:rPr lang="it-IT" dirty="0">
                <a:solidFill>
                  <a:schemeClr val="tx1"/>
                </a:solidFill>
              </a:rPr>
            </a:br>
            <a:r>
              <a:rPr lang="it-IT" sz="6700" dirty="0" smtClean="0">
                <a:solidFill>
                  <a:schemeClr val="tx1"/>
                </a:solidFill>
              </a:rPr>
              <a:t>GRAZIE</a:t>
            </a:r>
            <a:br>
              <a:rPr lang="it-IT" sz="6700" dirty="0" smtClean="0">
                <a:solidFill>
                  <a:schemeClr val="tx1"/>
                </a:solidFill>
              </a:rPr>
            </a:br>
            <a:r>
              <a:rPr lang="it-IT" sz="6700" dirty="0" smtClean="0">
                <a:solidFill>
                  <a:schemeClr val="tx1"/>
                </a:solidFill>
              </a:rPr>
              <a:t/>
            </a:r>
            <a:br>
              <a:rPr lang="it-IT" sz="6700" dirty="0" smtClean="0">
                <a:solidFill>
                  <a:schemeClr val="tx1"/>
                </a:solidFill>
              </a:rPr>
            </a:br>
            <a:r>
              <a:rPr lang="it-IT" sz="6700" dirty="0" smtClean="0">
                <a:solidFill>
                  <a:schemeClr val="tx1"/>
                </a:solidFill>
              </a:rPr>
              <a:t>PER </a:t>
            </a:r>
            <a:r>
              <a:rPr lang="it-IT" sz="4900" dirty="0" smtClean="0">
                <a:solidFill>
                  <a:schemeClr val="tx1"/>
                </a:solidFill>
              </a:rPr>
              <a:t/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4900" dirty="0" smtClean="0">
                <a:solidFill>
                  <a:schemeClr val="tx1"/>
                </a:solidFill>
              </a:rPr>
              <a:t/>
            </a:r>
            <a:br>
              <a:rPr lang="it-IT" sz="4900" dirty="0" smtClean="0">
                <a:solidFill>
                  <a:schemeClr val="tx1"/>
                </a:solidFill>
              </a:rPr>
            </a:br>
            <a:r>
              <a:rPr lang="it-IT" sz="6700" dirty="0" smtClean="0">
                <a:solidFill>
                  <a:schemeClr val="tx1"/>
                </a:solidFill>
              </a:rPr>
              <a:t>L’ ATTENZIONe</a:t>
            </a:r>
            <a:br>
              <a:rPr lang="it-IT" sz="6700" dirty="0" smtClean="0">
                <a:solidFill>
                  <a:schemeClr val="tx1"/>
                </a:solidFill>
              </a:rPr>
            </a:br>
            <a:r>
              <a:rPr lang="it-IT" sz="2200" cap="none" dirty="0" smtClean="0">
                <a:solidFill>
                  <a:schemeClr val="tx1"/>
                </a:solidFill>
              </a:rPr>
              <a:t>Marilena Beltramini</a:t>
            </a:r>
            <a:br>
              <a:rPr lang="it-IT" sz="2200" cap="none" dirty="0" smtClean="0">
                <a:solidFill>
                  <a:schemeClr val="tx1"/>
                </a:solidFill>
              </a:rPr>
            </a:br>
            <a:r>
              <a:rPr lang="it-IT" sz="2200" cap="none" dirty="0" smtClean="0">
                <a:solidFill>
                  <a:schemeClr val="tx1"/>
                </a:solidFill>
              </a:rPr>
              <a:t/>
            </a:r>
            <a:br>
              <a:rPr lang="it-IT" sz="2200" cap="none" dirty="0" smtClean="0">
                <a:solidFill>
                  <a:schemeClr val="tx1"/>
                </a:solidFill>
              </a:rPr>
            </a:br>
            <a:r>
              <a:rPr lang="it-IT" sz="2200" cap="none" dirty="0" smtClean="0">
                <a:solidFill>
                  <a:schemeClr val="tx1"/>
                </a:solidFill>
                <a:hlinkClick r:id="rId3"/>
              </a:rPr>
              <a:t>mb@marilenabeltramini.it</a:t>
            </a:r>
            <a:r>
              <a:rPr lang="it-IT" sz="2200" cap="none" dirty="0" smtClean="0">
                <a:solidFill>
                  <a:schemeClr val="tx1"/>
                </a:solidFill>
              </a:rPr>
              <a:t/>
            </a:r>
            <a:br>
              <a:rPr lang="it-IT" sz="2200" cap="none" dirty="0" smtClean="0">
                <a:solidFill>
                  <a:schemeClr val="tx1"/>
                </a:solidFill>
              </a:rPr>
            </a:br>
            <a:endParaRPr lang="it-IT" sz="2200" dirty="0">
              <a:solidFill>
                <a:schemeClr val="tx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697997" y="218662"/>
            <a:ext cx="704684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002060"/>
                </a:solidFill>
                <a:hlinkClick r:id="rId4"/>
              </a:rPr>
              <a:t>PIANO FORMAZIONE</a:t>
            </a:r>
            <a:endParaRPr lang="it-IT" sz="4800" b="1" dirty="0" smtClean="0">
              <a:solidFill>
                <a:srgbClr val="002060"/>
              </a:solidFill>
            </a:endParaRPr>
          </a:p>
          <a:p>
            <a:pPr algn="ctr"/>
            <a:r>
              <a:rPr lang="it-IT" sz="4400" dirty="0" smtClean="0">
                <a:solidFill>
                  <a:srgbClr val="FF0066"/>
                </a:solidFill>
              </a:rPr>
              <a:t>a.s. 2020</a:t>
            </a:r>
            <a:endParaRPr lang="it-IT" sz="44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50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sce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TM03090430[[fn=Fasce]]</Template>
  <TotalTime>168</TotalTime>
  <Words>136</Words>
  <Application>Microsoft Office PowerPoint</Application>
  <PresentationFormat>Personalizzato</PresentationFormat>
  <Paragraphs>72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Fasce</vt:lpstr>
      <vt:lpstr>SVILUPPO PROFESSIONALE DOCENTI</vt:lpstr>
      <vt:lpstr>SCHEDE PROCESSATE</vt:lpstr>
      <vt:lpstr> ESITI RILEVATI </vt:lpstr>
      <vt:lpstr>PRINCIPALI PRIORITA’ INDIVIDUATE</vt:lpstr>
      <vt:lpstr>SCALA ULTERIORI PRIORITA’</vt:lpstr>
      <vt:lpstr>PROPOSTE</vt:lpstr>
      <vt:lpstr>   Piano        GRAZIE  PER   L’ ATTENZIONe Marilena Beltramini  mb@marilenabeltramini.it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RACCOLTA BISOGNI FORMATIVI DOCENTI</dc:title>
  <dc:creator>Utente Windows</dc:creator>
  <cp:lastModifiedBy>admin</cp:lastModifiedBy>
  <cp:revision>55</cp:revision>
  <dcterms:created xsi:type="dcterms:W3CDTF">2019-10-12T10:09:48Z</dcterms:created>
  <dcterms:modified xsi:type="dcterms:W3CDTF">2019-10-12T17:55:57Z</dcterms:modified>
</cp:coreProperties>
</file>