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Montserrat" panose="020B0604020202020204" charset="0"/>
      <p:regular r:id="rId13"/>
      <p:bold r:id="rId14"/>
      <p:italic r:id="rId15"/>
      <p:boldItalic r:id="rId16"/>
    </p:embeddedFont>
    <p:embeddedFont>
      <p:font typeface="Lato" panose="020B060402020202020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22" d="100"/>
          <a:sy n="122" d="100"/>
        </p:scale>
        <p:origin x="1206" y="4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6914631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71669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6d8ffd4f1e_0_1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6d8ffd4f1e_0_1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22027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6d8ffd4f1e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6d8ffd4f1e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8253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6d8ffd4f1e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6d8ffd4f1e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144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6d8ffd4f1e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6d8ffd4f1e_0_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15021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6d8ffd4f1e_0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6d8ffd4f1e_0_1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7642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6d8ffd4f1e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6d8ffd4f1e_0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92035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6d8ffd4f1e_0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6d8ffd4f1e_0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13945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6d8ffd4f1e_0_1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6d8ffd4f1e_0_1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09856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6d8ffd4f1e_0_1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6d8ffd4f1e_0_1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6475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name="adj" fmla="val 0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name="adj" fmla="val 58774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Google Shape;125;p11"/>
          <p:cNvSpPr txBox="1">
            <a:spLocks noGrp="1"/>
          </p:cNvSpPr>
          <p:nvPr>
            <p:ph type="title" hasCustomPrompt="1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>
            <a:spLocks noGrp="1"/>
          </p:cNvSpPr>
          <p:nvPr>
            <p:ph type="body" idx="1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7" name="Google Shape;12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Google Shape;39;p3"/>
          <p:cNvSpPr txBox="1">
            <a:spLocks noGrp="1"/>
          </p:cNvSpPr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2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7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1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name="adj" fmla="val 49469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name="adj" fmla="val 0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" name="Google Shape;89;p8"/>
          <p:cNvSpPr txBox="1">
            <a:spLocks noGrp="1"/>
          </p:cNvSpPr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9"/>
          <p:cNvSpPr txBox="1">
            <a:spLocks noGrp="1"/>
          </p:cNvSpPr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6" name="Google Shape;96;p9"/>
          <p:cNvSpPr txBox="1">
            <a:spLocks noGrp="1"/>
          </p:cNvSpPr>
          <p:nvPr>
            <p:ph type="subTitle" idx="1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97" name="Google Shape;97;p9"/>
          <p:cNvSpPr txBox="1">
            <a:spLocks noGrp="1"/>
          </p:cNvSpPr>
          <p:nvPr>
            <p:ph type="body" idx="2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name="adj" fmla="val 50000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10"/>
          <p:cNvSpPr txBox="1">
            <a:spLocks noGrp="1"/>
          </p:cNvSpPr>
          <p:nvPr>
            <p:ph type="body" idx="1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4" name="Google Shape;10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focus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>
            <a:spLocks noGrp="1"/>
          </p:cNvSpPr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JAMES JOYCE		</a:t>
            </a:r>
            <a:endParaRPr/>
          </a:p>
          <a:p>
            <a:pPr marL="457200" lvl="0" indent="-482600" algn="l" rtl="0">
              <a:spcBef>
                <a:spcPts val="0"/>
              </a:spcBef>
              <a:spcAft>
                <a:spcPts val="0"/>
              </a:spcAft>
              <a:buSzPts val="4000"/>
              <a:buChar char="-"/>
            </a:pPr>
            <a:r>
              <a:rPr lang="it"/>
              <a:t>The Dead -</a:t>
            </a:r>
            <a:endParaRPr/>
          </a:p>
        </p:txBody>
      </p:sp>
      <p:sp>
        <p:nvSpPr>
          <p:cNvPr id="135" name="Google Shape;135;p13"/>
          <p:cNvSpPr txBox="1">
            <a:spLocks noGrp="1"/>
          </p:cNvSpPr>
          <p:nvPr>
            <p:ph type="subTitle" idx="1"/>
          </p:nvPr>
        </p:nvSpPr>
        <p:spPr>
          <a:xfrm>
            <a:off x="2801475" y="3384175"/>
            <a:ext cx="5316000" cy="10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Sebastiano Mariuz - 5LSCA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2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SEQUENCE - IV</a:t>
            </a:r>
            <a:endParaRPr/>
          </a:p>
        </p:txBody>
      </p:sp>
      <p:sp>
        <p:nvSpPr>
          <p:cNvPr id="191" name="Google Shape;191;p22"/>
          <p:cNvSpPr txBox="1">
            <a:spLocks noGrp="1"/>
          </p:cNvSpPr>
          <p:nvPr>
            <p:ph type="body" idx="1"/>
          </p:nvPr>
        </p:nvSpPr>
        <p:spPr>
          <a:xfrm>
            <a:off x="907675" y="1377050"/>
            <a:ext cx="78327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/>
              <a:t>     3.    Use of language</a:t>
            </a:r>
            <a:br>
              <a:rPr lang="it" sz="1800"/>
            </a:br>
            <a:r>
              <a:rPr lang="it" sz="1800"/>
              <a:t>               a.  Reported speech -&gt; Lend veracity to the story;</a:t>
            </a:r>
            <a:br>
              <a:rPr lang="it" sz="1800"/>
            </a:br>
            <a:r>
              <a:rPr lang="it" sz="1800"/>
              <a:t>               b. Formal Language -&gt; In order to respect the   appearance .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it" sz="1800"/>
              <a:t>     4.    Narrative Techniques</a:t>
            </a:r>
            <a:br>
              <a:rPr lang="it" sz="1800"/>
            </a:br>
            <a:r>
              <a:rPr lang="it" sz="1800"/>
              <a:t>               a.  Epiphany </a:t>
            </a:r>
            <a:br>
              <a:rPr lang="it" sz="1800"/>
            </a:br>
            <a:r>
              <a:rPr lang="it" sz="1800"/>
              <a:t>               </a:t>
            </a:r>
            <a:br>
              <a:rPr lang="it" sz="1800"/>
            </a:br>
            <a:r>
              <a:rPr lang="it" sz="1800"/>
              <a:t>               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WORKING METHOD</a:t>
            </a:r>
            <a:endParaRPr/>
          </a:p>
        </p:txBody>
      </p:sp>
      <p:sp>
        <p:nvSpPr>
          <p:cNvPr id="141" name="Google Shape;141;p14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it" sz="1800" dirty="0"/>
              <a:t>Divide the text </a:t>
            </a:r>
            <a:r>
              <a:rPr lang="it" sz="1800" dirty="0" smtClean="0"/>
              <a:t>into sequences</a:t>
            </a:r>
            <a:r>
              <a:rPr lang="it" sz="1800" dirty="0"/>
              <a:t>:</a:t>
            </a:r>
            <a:endParaRPr sz="1800"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it" sz="1800" dirty="0"/>
              <a:t>Topic</a:t>
            </a:r>
            <a:endParaRPr sz="1800"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it" sz="1800" dirty="0"/>
              <a:t>Use of Language</a:t>
            </a:r>
            <a:endParaRPr sz="1800"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it" sz="1800" dirty="0"/>
              <a:t>Narrative Techniques</a:t>
            </a:r>
            <a:endParaRPr sz="1800"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it" sz="1800" dirty="0"/>
              <a:t>Use of Language</a:t>
            </a:r>
            <a:endParaRPr sz="1800" dirty="0"/>
          </a:p>
        </p:txBody>
      </p:sp>
      <p:sp>
        <p:nvSpPr>
          <p:cNvPr id="142" name="Google Shape;142;p14"/>
          <p:cNvSpPr/>
          <p:nvPr/>
        </p:nvSpPr>
        <p:spPr>
          <a:xfrm>
            <a:off x="4784900" y="2017050"/>
            <a:ext cx="145800" cy="1199100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4"/>
          <p:cNvSpPr txBox="1"/>
          <p:nvPr/>
        </p:nvSpPr>
        <p:spPr>
          <a:xfrm>
            <a:off x="5121100" y="2364450"/>
            <a:ext cx="1647300" cy="5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Criteria</a:t>
            </a:r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5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SEQUENCE - I</a:t>
            </a:r>
            <a:endParaRPr/>
          </a:p>
        </p:txBody>
      </p:sp>
      <p:sp>
        <p:nvSpPr>
          <p:cNvPr id="149" name="Google Shape;149;p15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64683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it" sz="1800" dirty="0"/>
              <a:t>Function:</a:t>
            </a:r>
            <a:endParaRPr sz="1800"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it" sz="1800" dirty="0"/>
              <a:t>Introduction of </a:t>
            </a:r>
            <a:r>
              <a:rPr lang="it" sz="1800" dirty="0" smtClean="0"/>
              <a:t>characters </a:t>
            </a:r>
            <a:r>
              <a:rPr lang="it" sz="1800" dirty="0"/>
              <a:t>( main and secondary);</a:t>
            </a:r>
            <a:endParaRPr sz="1800"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it" sz="1800" dirty="0" smtClean="0"/>
              <a:t> Making up the </a:t>
            </a:r>
            <a:r>
              <a:rPr lang="it" sz="1800" dirty="0"/>
              <a:t>s</a:t>
            </a:r>
            <a:r>
              <a:rPr lang="it" sz="1800" dirty="0" smtClean="0"/>
              <a:t>etting </a:t>
            </a:r>
            <a:r>
              <a:rPr lang="it" sz="1800" dirty="0"/>
              <a:t>(Morkan’s house);</a:t>
            </a:r>
            <a:endParaRPr sz="1800"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it" sz="1800" dirty="0"/>
              <a:t>Creation of the atmosphere.</a:t>
            </a:r>
            <a:br>
              <a:rPr lang="it" sz="1800" dirty="0"/>
            </a:b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it" sz="1800" dirty="0"/>
              <a:t>Topic:</a:t>
            </a:r>
            <a:br>
              <a:rPr lang="it" sz="1800" dirty="0"/>
            </a:br>
            <a:r>
              <a:rPr lang="it" sz="1800" dirty="0"/>
              <a:t> a.     Social Life</a:t>
            </a:r>
            <a:br>
              <a:rPr lang="it" sz="1800" dirty="0"/>
            </a:br>
            <a:r>
              <a:rPr lang="it" sz="1800" dirty="0"/>
              <a:t> b.     Vices</a:t>
            </a:r>
            <a:br>
              <a:rPr lang="it" sz="1800" dirty="0"/>
            </a:br>
            <a:r>
              <a:rPr lang="it" sz="1800" dirty="0"/>
              <a:t> c.     Appearance</a:t>
            </a:r>
            <a:endParaRPr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6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SEQUENCE - I</a:t>
            </a:r>
            <a:endParaRPr/>
          </a:p>
        </p:txBody>
      </p:sp>
      <p:sp>
        <p:nvSpPr>
          <p:cNvPr id="155" name="Google Shape;155;p16"/>
          <p:cNvSpPr txBox="1">
            <a:spLocks noGrp="1"/>
          </p:cNvSpPr>
          <p:nvPr>
            <p:ph type="body" idx="1"/>
          </p:nvPr>
        </p:nvSpPr>
        <p:spPr>
          <a:xfrm>
            <a:off x="907675" y="1377050"/>
            <a:ext cx="78327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dirty="0"/>
              <a:t>     3.    Use of language</a:t>
            </a:r>
            <a:br>
              <a:rPr lang="it" sz="1800" dirty="0"/>
            </a:br>
            <a:r>
              <a:rPr lang="it" sz="1800" dirty="0"/>
              <a:t>               a.  Descriptive sequences -&gt; Adjectives;</a:t>
            </a:r>
            <a:br>
              <a:rPr lang="it" sz="1800" dirty="0"/>
            </a:br>
            <a:r>
              <a:rPr lang="it" sz="1800" dirty="0"/>
              <a:t>               b. </a:t>
            </a:r>
            <a:r>
              <a:rPr lang="it" sz="1800" dirty="0" smtClean="0"/>
              <a:t> Formal </a:t>
            </a:r>
            <a:r>
              <a:rPr lang="it" sz="1800" dirty="0"/>
              <a:t>Language -&gt; In order to </a:t>
            </a:r>
            <a:r>
              <a:rPr lang="it" sz="1800" dirty="0" smtClean="0"/>
              <a:t>be in line with </a:t>
            </a:r>
            <a:r>
              <a:rPr lang="it" sz="1800" dirty="0" smtClean="0"/>
              <a:t> appearance </a:t>
            </a:r>
            <a:endParaRPr sz="1800" dirty="0"/>
          </a:p>
          <a:p>
            <a:pPr marL="625475" lvl="0" indent="-625475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it" sz="1800" dirty="0"/>
              <a:t>     4.    Narrative </a:t>
            </a:r>
            <a:r>
              <a:rPr lang="it" sz="1800" dirty="0" smtClean="0"/>
              <a:t>Techniques</a:t>
            </a:r>
            <a:r>
              <a:rPr lang="it" sz="1800" dirty="0"/>
              <a:t/>
            </a:r>
            <a:br>
              <a:rPr lang="it" sz="1800" dirty="0"/>
            </a:br>
            <a:r>
              <a:rPr lang="it" sz="1800" dirty="0" smtClean="0"/>
              <a:t>a</a:t>
            </a:r>
            <a:r>
              <a:rPr lang="it" sz="1800" dirty="0"/>
              <a:t>.  Language rich of adjectives </a:t>
            </a:r>
            <a:r>
              <a:rPr lang="it" sz="1800" dirty="0" smtClean="0"/>
              <a:t>and symbols to convey the </a:t>
            </a:r>
            <a:r>
              <a:rPr lang="it" sz="1800" dirty="0"/>
              <a:t>idea of the setting and </a:t>
            </a:r>
            <a:r>
              <a:rPr lang="it" sz="1800" dirty="0" smtClean="0"/>
              <a:t>characters</a:t>
            </a:r>
            <a:r>
              <a:rPr lang="it" sz="1800" dirty="0" smtClean="0"/>
              <a:t>’environment</a:t>
            </a:r>
            <a:r>
              <a:rPr lang="it" sz="1800" dirty="0" smtClean="0"/>
              <a:t>            </a:t>
            </a:r>
            <a:endParaRPr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7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SEQUENCE - II</a:t>
            </a:r>
            <a:endParaRPr/>
          </a:p>
        </p:txBody>
      </p:sp>
      <p:sp>
        <p:nvSpPr>
          <p:cNvPr id="161" name="Google Shape;161;p17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129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it" sz="1800" dirty="0"/>
              <a:t>Function:</a:t>
            </a:r>
            <a:endParaRPr sz="1800"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it" sz="1800" dirty="0"/>
              <a:t>Introduction </a:t>
            </a:r>
            <a:r>
              <a:rPr lang="it" sz="1800" dirty="0" smtClean="0"/>
              <a:t> of a </a:t>
            </a:r>
            <a:r>
              <a:rPr lang="it" sz="1800" dirty="0"/>
              <a:t>new character Ivors -&gt; Conflict with </a:t>
            </a:r>
            <a:r>
              <a:rPr lang="it" sz="1800" dirty="0" smtClean="0"/>
              <a:t>Gabriel</a:t>
            </a:r>
            <a:r>
              <a:rPr lang="it" sz="1800" dirty="0"/>
              <a:t/>
            </a:r>
            <a:br>
              <a:rPr lang="it" sz="1800" dirty="0"/>
            </a:b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it" sz="1800" dirty="0"/>
              <a:t>Topic:</a:t>
            </a:r>
            <a:br>
              <a:rPr lang="it" sz="1800" dirty="0"/>
            </a:br>
            <a:r>
              <a:rPr lang="it" sz="1800" dirty="0"/>
              <a:t> a.     Social Life</a:t>
            </a:r>
            <a:br>
              <a:rPr lang="it" sz="1800" dirty="0"/>
            </a:br>
            <a:r>
              <a:rPr lang="it" sz="1800" dirty="0"/>
              <a:t> b.     Music</a:t>
            </a:r>
            <a:br>
              <a:rPr lang="it" sz="1800" dirty="0"/>
            </a:br>
            <a:r>
              <a:rPr lang="it" sz="1800" dirty="0"/>
              <a:t> c.     Appearance</a:t>
            </a:r>
            <a:endParaRPr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8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SEQUENCE - II</a:t>
            </a:r>
            <a:endParaRPr/>
          </a:p>
        </p:txBody>
      </p:sp>
      <p:sp>
        <p:nvSpPr>
          <p:cNvPr id="167" name="Google Shape;167;p18"/>
          <p:cNvSpPr txBox="1">
            <a:spLocks noGrp="1"/>
          </p:cNvSpPr>
          <p:nvPr>
            <p:ph type="body" idx="1"/>
          </p:nvPr>
        </p:nvSpPr>
        <p:spPr>
          <a:xfrm>
            <a:off x="907675" y="1377050"/>
            <a:ext cx="78327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dirty="0"/>
              <a:t>     3.    Use of language</a:t>
            </a:r>
            <a:br>
              <a:rPr lang="it" sz="1800" dirty="0"/>
            </a:br>
            <a:r>
              <a:rPr lang="it" sz="1800" dirty="0"/>
              <a:t>               a.  Descriptive sequences -&gt; </a:t>
            </a:r>
            <a:r>
              <a:rPr lang="it" sz="1800" dirty="0" smtClean="0"/>
              <a:t>Adjectives and symbols</a:t>
            </a:r>
            <a:r>
              <a:rPr lang="it" sz="1800" dirty="0"/>
              <a:t/>
            </a:r>
            <a:br>
              <a:rPr lang="it" sz="1800" dirty="0"/>
            </a:br>
            <a:r>
              <a:rPr lang="it" sz="1800" dirty="0"/>
              <a:t>               b. Formal Language -&gt; In order to </a:t>
            </a:r>
            <a:r>
              <a:rPr lang="it" sz="1800" dirty="0" smtClean="0"/>
              <a:t>suit </a:t>
            </a:r>
            <a:r>
              <a:rPr lang="it" sz="1800" dirty="0" smtClean="0"/>
              <a:t>appearance </a:t>
            </a:r>
            <a:r>
              <a:rPr lang="it" sz="1800" dirty="0"/>
              <a:t>.</a:t>
            </a:r>
            <a:endParaRPr sz="1800" dirty="0"/>
          </a:p>
          <a:p>
            <a:pPr marL="539750" lvl="0" indent="-53975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it" sz="1800" dirty="0"/>
              <a:t>     4.    Narrative Techniques</a:t>
            </a:r>
            <a:br>
              <a:rPr lang="it" sz="1800" dirty="0"/>
            </a:br>
            <a:r>
              <a:rPr lang="it" sz="1800" dirty="0"/>
              <a:t> </a:t>
            </a:r>
            <a:r>
              <a:rPr lang="it" sz="1800" dirty="0" smtClean="0"/>
              <a:t>a</a:t>
            </a:r>
            <a:r>
              <a:rPr lang="it" sz="1800" dirty="0"/>
              <a:t>.  Language rich </a:t>
            </a:r>
            <a:r>
              <a:rPr lang="it" sz="1800" dirty="0" smtClean="0"/>
              <a:t>in </a:t>
            </a:r>
            <a:r>
              <a:rPr lang="it" sz="1800" dirty="0" smtClean="0"/>
              <a:t>adjectives  use to </a:t>
            </a:r>
            <a:r>
              <a:rPr lang="it" sz="1800" dirty="0"/>
              <a:t>permit to </a:t>
            </a:r>
            <a:r>
              <a:rPr lang="it" sz="1800" dirty="0" smtClean="0"/>
              <a:t>convey the </a:t>
            </a:r>
            <a:r>
              <a:rPr lang="it" sz="1800" dirty="0"/>
              <a:t>idea </a:t>
            </a:r>
            <a:r>
              <a:rPr lang="it" sz="1800" dirty="0" smtClean="0"/>
              <a:t>of setting and characters</a:t>
            </a:r>
            <a:r>
              <a:rPr lang="it" sz="1800" dirty="0"/>
              <a:t/>
            </a:r>
            <a:br>
              <a:rPr lang="it" sz="1800" dirty="0"/>
            </a:br>
            <a:r>
              <a:rPr lang="it" sz="1800" dirty="0"/>
              <a:t> </a:t>
            </a:r>
            <a:r>
              <a:rPr lang="it" sz="1800" dirty="0" smtClean="0"/>
              <a:t>b</a:t>
            </a:r>
            <a:r>
              <a:rPr lang="it" sz="1800" dirty="0"/>
              <a:t>. </a:t>
            </a:r>
            <a:r>
              <a:rPr lang="it" sz="1800" dirty="0" smtClean="0"/>
              <a:t>Use of situations </a:t>
            </a:r>
            <a:r>
              <a:rPr lang="it" sz="1800" dirty="0"/>
              <a:t>to create a jolly </a:t>
            </a:r>
            <a:r>
              <a:rPr lang="it" sz="1800" dirty="0" smtClean="0"/>
              <a:t>atmosphere</a:t>
            </a:r>
            <a:r>
              <a:rPr lang="it" sz="1800" dirty="0"/>
              <a:t> </a:t>
            </a:r>
            <a:r>
              <a:rPr lang="it" sz="1800" dirty="0" smtClean="0"/>
              <a:t>and interruption </a:t>
            </a:r>
            <a:r>
              <a:rPr lang="it" sz="1800" dirty="0"/>
              <a:t/>
            </a:r>
            <a:br>
              <a:rPr lang="it" sz="1800" dirty="0"/>
            </a:br>
            <a:r>
              <a:rPr lang="it" sz="1800" dirty="0" smtClean="0"/>
              <a:t>of discussion </a:t>
            </a:r>
            <a:r>
              <a:rPr lang="it" sz="1800" dirty="0"/>
              <a:t>between Gabriel and Ivors;      </a:t>
            </a:r>
            <a:endParaRPr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9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SEQUENCE - III</a:t>
            </a:r>
            <a:endParaRPr/>
          </a:p>
        </p:txBody>
      </p:sp>
      <p:sp>
        <p:nvSpPr>
          <p:cNvPr id="173" name="Google Shape;173;p19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129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it" sz="1800" dirty="0"/>
              <a:t>Function:</a:t>
            </a:r>
            <a:endParaRPr sz="1800"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it" sz="1800" dirty="0"/>
              <a:t>Use </a:t>
            </a:r>
            <a:r>
              <a:rPr lang="it" sz="1800" dirty="0" smtClean="0"/>
              <a:t>of a common conversation </a:t>
            </a:r>
            <a:r>
              <a:rPr lang="it" sz="1800" dirty="0"/>
              <a:t>to </a:t>
            </a:r>
            <a:r>
              <a:rPr lang="it" sz="1800" dirty="0" smtClean="0"/>
              <a:t>discuss general </a:t>
            </a:r>
            <a:r>
              <a:rPr lang="it" sz="1800" dirty="0"/>
              <a:t>topics and open reflections </a:t>
            </a:r>
            <a:br>
              <a:rPr lang="it" sz="1800" dirty="0"/>
            </a:b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it" sz="1800" dirty="0"/>
              <a:t>Topic:</a:t>
            </a:r>
            <a:br>
              <a:rPr lang="it" sz="1800" dirty="0"/>
            </a:br>
            <a:r>
              <a:rPr lang="it" sz="1800" dirty="0"/>
              <a:t> a.    Gratitude</a:t>
            </a:r>
            <a:br>
              <a:rPr lang="it" sz="1800" dirty="0"/>
            </a:br>
            <a:r>
              <a:rPr lang="it" sz="1800" dirty="0"/>
              <a:t> b.     Appearance</a:t>
            </a:r>
            <a:endParaRPr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0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SEQUENCE - III</a:t>
            </a:r>
            <a:endParaRPr/>
          </a:p>
        </p:txBody>
      </p:sp>
      <p:sp>
        <p:nvSpPr>
          <p:cNvPr id="179" name="Google Shape;179;p20"/>
          <p:cNvSpPr txBox="1">
            <a:spLocks noGrp="1"/>
          </p:cNvSpPr>
          <p:nvPr>
            <p:ph type="body" idx="1"/>
          </p:nvPr>
        </p:nvSpPr>
        <p:spPr>
          <a:xfrm>
            <a:off x="907675" y="1377050"/>
            <a:ext cx="78327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dirty="0"/>
              <a:t>     3.    Use of language</a:t>
            </a:r>
            <a:br>
              <a:rPr lang="it" sz="1800" dirty="0"/>
            </a:br>
            <a:r>
              <a:rPr lang="it" sz="1800" dirty="0"/>
              <a:t>               a.  Descriptive sequences -&gt; </a:t>
            </a:r>
            <a:r>
              <a:rPr lang="it" sz="1800" dirty="0" smtClean="0"/>
              <a:t>Adjectives and symbols</a:t>
            </a:r>
            <a:r>
              <a:rPr lang="it" sz="1800" dirty="0"/>
              <a:t/>
            </a:r>
            <a:br>
              <a:rPr lang="it" sz="1800" dirty="0"/>
            </a:br>
            <a:r>
              <a:rPr lang="it" sz="1800" dirty="0"/>
              <a:t>               b. Formal Language -&gt; </a:t>
            </a:r>
            <a:r>
              <a:rPr lang="it" sz="1800" dirty="0" smtClean="0"/>
              <a:t>Suitable to appearance </a:t>
            </a:r>
            <a:r>
              <a:rPr lang="it" sz="1800" dirty="0"/>
              <a:t>.</a:t>
            </a:r>
            <a:endParaRPr sz="1800" dirty="0"/>
          </a:p>
          <a:p>
            <a:pPr marL="625475" lvl="0" indent="-625475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it" sz="1800" dirty="0"/>
              <a:t>     4.    Narrative </a:t>
            </a:r>
            <a:r>
              <a:rPr lang="it" sz="1800" dirty="0" smtClean="0"/>
              <a:t>Techniques</a:t>
            </a:r>
            <a:r>
              <a:rPr lang="it" sz="1800" dirty="0"/>
              <a:t/>
            </a:r>
            <a:br>
              <a:rPr lang="it" sz="1800" dirty="0"/>
            </a:br>
            <a:r>
              <a:rPr lang="it" sz="1800" dirty="0" smtClean="0"/>
              <a:t>a</a:t>
            </a:r>
            <a:r>
              <a:rPr lang="it" sz="1800" dirty="0"/>
              <a:t>.  Language </a:t>
            </a:r>
            <a:r>
              <a:rPr lang="it" sz="1800" dirty="0" smtClean="0"/>
              <a:t>rich in </a:t>
            </a:r>
            <a:r>
              <a:rPr lang="it" sz="1800" dirty="0"/>
              <a:t>adjectives </a:t>
            </a:r>
            <a:r>
              <a:rPr lang="it" sz="1800" dirty="0" smtClean="0"/>
              <a:t>use to convey the </a:t>
            </a:r>
            <a:r>
              <a:rPr lang="it" sz="1800" dirty="0"/>
              <a:t>idea of </a:t>
            </a:r>
            <a:r>
              <a:rPr lang="it" sz="1800" dirty="0" smtClean="0"/>
              <a:t>setting and characters</a:t>
            </a:r>
            <a:r>
              <a:rPr lang="it" sz="1800" dirty="0"/>
              <a:t/>
            </a:r>
            <a:br>
              <a:rPr lang="it" sz="1800" dirty="0"/>
            </a:br>
            <a:r>
              <a:rPr lang="it" sz="1800" dirty="0"/>
              <a:t>               </a:t>
            </a:r>
            <a:endParaRPr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1"/>
          <p:cNvSpPr txBox="1">
            <a:spLocks noGrp="1"/>
          </p:cNvSpPr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SEQUENCE - IV</a:t>
            </a:r>
            <a:endParaRPr/>
          </a:p>
        </p:txBody>
      </p:sp>
      <p:sp>
        <p:nvSpPr>
          <p:cNvPr id="185" name="Google Shape;185;p21"/>
          <p:cNvSpPr txBox="1">
            <a:spLocks noGrp="1"/>
          </p:cNvSpPr>
          <p:nvPr>
            <p:ph type="body" idx="1"/>
          </p:nvPr>
        </p:nvSpPr>
        <p:spPr>
          <a:xfrm>
            <a:off x="1297500" y="1567550"/>
            <a:ext cx="7129200" cy="29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it" sz="1800" dirty="0"/>
              <a:t>Function:</a:t>
            </a:r>
            <a:endParaRPr sz="1800"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it" sz="1800" dirty="0"/>
              <a:t>Open reflections about </a:t>
            </a:r>
            <a:r>
              <a:rPr lang="it" sz="1800" dirty="0" smtClean="0"/>
              <a:t>human nature and Ireland</a:t>
            </a:r>
            <a:endParaRPr sz="1800"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it" sz="1800" dirty="0" smtClean="0"/>
              <a:t>Introduction of a </a:t>
            </a:r>
            <a:r>
              <a:rPr lang="it" sz="1800" dirty="0"/>
              <a:t>new character -&gt; Michael Furey</a:t>
            </a:r>
            <a:br>
              <a:rPr lang="it" sz="1800" dirty="0"/>
            </a:b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it" sz="1800" dirty="0"/>
              <a:t>Topic:</a:t>
            </a:r>
            <a:br>
              <a:rPr lang="it" sz="1800" dirty="0"/>
            </a:br>
            <a:r>
              <a:rPr lang="it" sz="1800" dirty="0"/>
              <a:t> a.    </a:t>
            </a:r>
            <a:r>
              <a:rPr lang="it" sz="1800" dirty="0" smtClean="0"/>
              <a:t>Different aspects of Love </a:t>
            </a:r>
            <a:r>
              <a:rPr lang="it" sz="1800" dirty="0"/>
              <a:t/>
            </a:r>
            <a:br>
              <a:rPr lang="it" sz="1800" dirty="0"/>
            </a:br>
            <a:r>
              <a:rPr lang="it" sz="1800" dirty="0"/>
              <a:t> b.    Memory</a:t>
            </a:r>
            <a:br>
              <a:rPr lang="it" sz="1800" dirty="0"/>
            </a:br>
            <a:r>
              <a:rPr lang="it" sz="1800" dirty="0"/>
              <a:t> c.    Death</a:t>
            </a:r>
            <a:endParaRPr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139</Words>
  <Application>Microsoft Office PowerPoint</Application>
  <PresentationFormat>Presentazione su schermo (16:9)</PresentationFormat>
  <Paragraphs>41</Paragraphs>
  <Slides>10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Montserrat</vt:lpstr>
      <vt:lpstr>Arial</vt:lpstr>
      <vt:lpstr>Lato</vt:lpstr>
      <vt:lpstr>Focus</vt:lpstr>
      <vt:lpstr>JAMES JOYCE   The Dead -</vt:lpstr>
      <vt:lpstr>WORKING METHOD</vt:lpstr>
      <vt:lpstr>SEQUENCE - I</vt:lpstr>
      <vt:lpstr>SEQUENCE - I</vt:lpstr>
      <vt:lpstr>SEQUENCE - II</vt:lpstr>
      <vt:lpstr>SEQUENCE - II</vt:lpstr>
      <vt:lpstr>SEQUENCE - III</vt:lpstr>
      <vt:lpstr>SEQUENCE - III</vt:lpstr>
      <vt:lpstr>SEQUENCE - IV</vt:lpstr>
      <vt:lpstr>SEQUENCE - IV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JAMES JOYCE   The Dead -</dc:title>
  <dc:creator>Marilena</dc:creator>
  <cp:lastModifiedBy>Utente Windows</cp:lastModifiedBy>
  <cp:revision>9</cp:revision>
  <dcterms:modified xsi:type="dcterms:W3CDTF">2020-01-15T14:30:13Z</dcterms:modified>
</cp:coreProperties>
</file>