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17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0ED61-68B2-4959-A758-41C7848A20D4}" type="datetimeFigureOut">
              <a:rPr lang="en-US" smtClean="0"/>
              <a:pPr/>
              <a:t>1/15/2020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4D070-7B7C-4C13-9707-40E01B7ED0B9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938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Mary</a:t>
            </a:r>
            <a:r>
              <a:rPr lang="it-IT" baseline="0" dirty="0"/>
              <a:t> Shelley dice che sposerebbe the </a:t>
            </a:r>
            <a:r>
              <a:rPr lang="it-IT" baseline="0" dirty="0" err="1"/>
              <a:t>contented</a:t>
            </a:r>
            <a:r>
              <a:rPr lang="it-IT" baseline="0" dirty="0"/>
              <a:t> </a:t>
            </a:r>
            <a:r>
              <a:rPr lang="it-IT" baseline="0" dirty="0" err="1"/>
              <a:t>pig</a:t>
            </a:r>
            <a:endParaRPr lang="it-IT" baseline="0" dirty="0"/>
          </a:p>
          <a:p>
            <a:r>
              <a:rPr lang="it-IT" baseline="0" dirty="0"/>
              <a:t>Ron dice che non vorremo indietro tutte le persone che muoiono ogni anno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D070-7B7C-4C13-9707-40E01B7ED0B9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834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21259E8-9B98-4C98-8C9D-78BA14A8D185}" type="datetimeFigureOut">
              <a:rPr lang="en-US" smtClean="0"/>
              <a:pPr/>
              <a:t>1/15/2020</a:t>
            </a:fld>
            <a:endParaRPr lang="en-GB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59E8-9B98-4C98-8C9D-78BA14A8D185}" type="datetimeFigureOut">
              <a:rPr lang="en-US" smtClean="0"/>
              <a:pPr/>
              <a:t>1/15/2020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59E8-9B98-4C98-8C9D-78BA14A8D185}" type="datetimeFigureOut">
              <a:rPr lang="en-US" smtClean="0"/>
              <a:pPr/>
              <a:t>1/15/2020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21259E8-9B98-4C98-8C9D-78BA14A8D185}" type="datetimeFigureOut">
              <a:rPr lang="en-US" smtClean="0"/>
              <a:pPr/>
              <a:t>1/15/2020</a:t>
            </a:fld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21259E8-9B98-4C98-8C9D-78BA14A8D185}" type="datetimeFigureOut">
              <a:rPr lang="en-US" smtClean="0"/>
              <a:pPr/>
              <a:t>1/15/2020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59E8-9B98-4C98-8C9D-78BA14A8D185}" type="datetimeFigureOut">
              <a:rPr lang="en-US" smtClean="0"/>
              <a:pPr/>
              <a:t>1/15/2020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59E8-9B98-4C98-8C9D-78BA14A8D185}" type="datetimeFigureOut">
              <a:rPr lang="en-US" smtClean="0"/>
              <a:pPr/>
              <a:t>1/15/2020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1259E8-9B98-4C98-8C9D-78BA14A8D185}" type="datetimeFigureOut">
              <a:rPr lang="en-US" smtClean="0"/>
              <a:pPr/>
              <a:t>1/15/2020</a:t>
            </a:fld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59E8-9B98-4C98-8C9D-78BA14A8D185}" type="datetimeFigureOut">
              <a:rPr lang="en-US" smtClean="0"/>
              <a:pPr/>
              <a:t>1/15/2020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21259E8-9B98-4C98-8C9D-78BA14A8D185}" type="datetimeFigureOut">
              <a:rPr lang="en-US" smtClean="0"/>
              <a:pPr/>
              <a:t>1/15/2020</a:t>
            </a:fld>
            <a:endParaRPr lang="en-GB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1259E8-9B98-4C98-8C9D-78BA14A8D185}" type="datetimeFigureOut">
              <a:rPr lang="en-US" smtClean="0"/>
              <a:pPr/>
              <a:t>1/15/2020</a:t>
            </a:fld>
            <a:endParaRPr lang="en-GB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21259E8-9B98-4C98-8C9D-78BA14A8D185}" type="datetimeFigureOut">
              <a:rPr lang="en-US" smtClean="0"/>
              <a:pPr/>
              <a:t>1/15/2020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024727" y="332656"/>
            <a:ext cx="6652352" cy="1205727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J. WINTERSON,FRANKISSSTEIN. A </a:t>
            </a:r>
            <a:r>
              <a:rPr lang="it-IT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 </a:t>
            </a:r>
            <a:r>
              <a:rPr lang="it-IT" sz="28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STORY</a:t>
            </a:r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09326" y="2276872"/>
            <a:ext cx="7083154" cy="396044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it-IT" sz="4300" dirty="0" smtClean="0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Narrative technique. Analysis</a:t>
            </a:r>
            <a:r>
              <a:rPr lang="it-IT" sz="3200" dirty="0" smtClean="0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IT" sz="3200" dirty="0">
              <a:solidFill>
                <a:srgbClr val="CC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4037013" algn="just">
              <a:tabLst>
                <a:tab pos="4305300" algn="l"/>
              </a:tabLst>
            </a:pPr>
            <a:r>
              <a:rPr lang="it-IT" sz="17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Alice Santoro</a:t>
            </a:r>
          </a:p>
          <a:p>
            <a:pPr indent="4037013" algn="just">
              <a:tabLst>
                <a:tab pos="4305300" algn="l"/>
              </a:tabLst>
            </a:pPr>
            <a:r>
              <a:rPr lang="it-IT" sz="17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5LSCA</a:t>
            </a:r>
          </a:p>
          <a:p>
            <a:pPr indent="4037013" algn="just">
              <a:tabLst>
                <a:tab pos="4305300" algn="l"/>
              </a:tabLst>
            </a:pPr>
            <a:r>
              <a:rPr lang="it-IT" sz="17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Anno Scolastico 2019-2020</a:t>
            </a:r>
          </a:p>
          <a:p>
            <a:pPr indent="4037013" algn="just">
              <a:tabLst>
                <a:tab pos="4305300" algn="l"/>
              </a:tabLst>
            </a:pPr>
            <a:r>
              <a:rPr lang="it-IT" sz="17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Liceo Scientifico Albert </a:t>
            </a:r>
            <a:r>
              <a:rPr lang="it-IT" sz="17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17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instein</a:t>
            </a:r>
            <a:endParaRPr lang="en-GB" sz="17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Message</a:t>
            </a:r>
            <a:endParaRPr lang="en-GB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Everything</a:t>
            </a:r>
            <a:r>
              <a:rPr lang="it-IT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know is in your </a:t>
            </a:r>
            <a:r>
              <a:rPr lang="it-IT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mind</a:t>
            </a: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IT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</a:t>
            </a:r>
            <a:endParaRPr lang="it-IT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reality </a:t>
            </a: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an </a:t>
            </a:r>
            <a:r>
              <a:rPr lang="it-IT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invention</a:t>
            </a: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None/>
            </a:pPr>
            <a:r>
              <a:rPr lang="it-IT" dirty="0"/>
              <a:t>       </a:t>
            </a:r>
          </a:p>
          <a:p>
            <a:endParaRPr lang="it-IT" dirty="0"/>
          </a:p>
          <a:p>
            <a:endParaRPr lang="en-GB" dirty="0"/>
          </a:p>
        </p:txBody>
      </p:sp>
      <p:sp>
        <p:nvSpPr>
          <p:cNvPr id="4" name="Rettangolo 3"/>
          <p:cNvSpPr/>
          <p:nvPr/>
        </p:nvSpPr>
        <p:spPr>
          <a:xfrm>
            <a:off x="611560" y="3861048"/>
            <a:ext cx="842968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it-IT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REALITY IS WATER SOLUBLE</a:t>
            </a:r>
            <a:endParaRPr lang="it-IT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29124" y="274638"/>
            <a:ext cx="3495676" cy="654032"/>
          </a:xfrm>
        </p:spPr>
        <p:txBody>
          <a:bodyPr/>
          <a:lstStyle/>
          <a:p>
            <a:pPr algn="ctr"/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cover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270248" y="1071546"/>
            <a:ext cx="4016528" cy="5500726"/>
          </a:xfrm>
        </p:spPr>
        <p:txBody>
          <a:bodyPr/>
          <a:lstStyle/>
          <a:p>
            <a:pPr marL="457200" indent="-457200">
              <a:buNone/>
            </a:pPr>
            <a:r>
              <a:rPr lang="it-IT" b="1" dirty="0" err="1">
                <a:latin typeface="Calibri" panose="020F0502020204030204" pitchFamily="34" charset="0"/>
                <a:cs typeface="Calibri" panose="020F0502020204030204" pitchFamily="34" charset="0"/>
              </a:rPr>
              <a:t>Main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colours</a:t>
            </a:r>
            <a:endParaRPr lang="it-IT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Blue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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male gender</a:t>
            </a:r>
          </a:p>
          <a:p>
            <a:r>
              <a:rPr lang="it-IT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Neon </a:t>
            </a:r>
            <a:r>
              <a:rPr lang="it-IT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pink</a:t>
            </a:r>
            <a:r>
              <a:rPr lang="it-IT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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female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gender</a:t>
            </a:r>
          </a:p>
          <a:p>
            <a:r>
              <a:rPr lang="it-IT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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“ A LOVE STORY”</a:t>
            </a:r>
          </a:p>
          <a:p>
            <a:pPr>
              <a:buNone/>
            </a:pP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Image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Wound</a:t>
            </a: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 and “x” </a:t>
            </a:r>
            <a:r>
              <a:rPr 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stitches</a:t>
            </a: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 → reference </a:t>
            </a:r>
            <a:r>
              <a:rPr lang="it-IT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V. </a:t>
            </a:r>
            <a:r>
              <a:rPr lang="it-IT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Frankenstein’s</a:t>
            </a:r>
            <a:r>
              <a:rPr lang="it-IT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wound</a:t>
            </a:r>
            <a:endParaRPr 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l="5405" t="12861" r="8108" b="18942"/>
          <a:stretch>
            <a:fillRect/>
          </a:stretch>
        </p:blipFill>
        <p:spPr bwMode="auto">
          <a:xfrm>
            <a:off x="4714876" y="5286388"/>
            <a:ext cx="271464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Immagine 10" descr="frankisstei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142852"/>
            <a:ext cx="4083351" cy="6500858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7020272" y="1412776"/>
            <a:ext cx="1500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Perpetua"/>
              </a:rPr>
              <a:t>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doubleness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it-IT" dirty="0"/>
              <a:t> </a:t>
            </a:r>
            <a:r>
              <a:rPr lang="it-IT" b="1" dirty="0" err="1">
                <a:latin typeface="Calibri" panose="020F0502020204030204" pitchFamily="34" charset="0"/>
                <a:cs typeface="Calibri" panose="020F0502020204030204" pitchFamily="34" charset="0"/>
              </a:rPr>
              <a:t>title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4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 </a:t>
            </a:r>
            <a:r>
              <a:rPr lang="it-IT" sz="4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FRANKISSSTEIN</a:t>
            </a:r>
          </a:p>
          <a:p>
            <a:pPr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	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FRANKESTEIN         </a:t>
            </a:r>
            <a:r>
              <a:rPr lang="it-IT" sz="4000" dirty="0">
                <a:latin typeface="Calibri" panose="020F0502020204030204" pitchFamily="34" charset="0"/>
                <a:cs typeface="Calibri" panose="020F0502020204030204" pitchFamily="34" charset="0"/>
              </a:rPr>
              <a:t> +      </a:t>
            </a:r>
            <a:r>
              <a:rPr lang="it-IT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	 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KISS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	 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by Mary Shelley                             ↓</a:t>
            </a:r>
          </a:p>
          <a:p>
            <a:pPr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		  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A LOVE STORY 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 descr="Risultati immagini per FRANKENSTEIN ORIGINAL COV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959060"/>
            <a:ext cx="1428760" cy="2443070"/>
          </a:xfrm>
          <a:prstGeom prst="rect">
            <a:avLst/>
          </a:prstGeom>
          <a:noFill/>
        </p:spPr>
      </p:pic>
      <p:pic>
        <p:nvPicPr>
          <p:cNvPr id="2052" name="Picture 4" descr="Risultati immagini per XX LETTERS KI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4214818"/>
            <a:ext cx="1910300" cy="22923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000" b="1" dirty="0">
                <a:latin typeface="Calibri" panose="020F0502020204030204" pitchFamily="34" charset="0"/>
                <a:cs typeface="Calibri" panose="020F0502020204030204" pitchFamily="34" charset="0"/>
              </a:rPr>
              <a:t>UNCONVENTIONAL PLOT</a:t>
            </a:r>
            <a:br>
              <a:rPr lang="it-IT" sz="4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b="1" dirty="0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 </a:t>
            </a:r>
            <a:r>
              <a:rPr lang="it-IT" b="1" dirty="0" err="1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parallel</a:t>
            </a:r>
            <a:r>
              <a:rPr lang="it-IT" b="1" dirty="0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b="1" dirty="0" err="1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plots</a:t>
            </a:r>
            <a:endParaRPr lang="en-GB" b="1" dirty="0">
              <a:solidFill>
                <a:srgbClr val="CC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3657600" cy="4572000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 err="1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Switzerland</a:t>
            </a:r>
            <a:r>
              <a:rPr lang="it-IT" b="1" dirty="0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,1816 </a:t>
            </a:r>
          </a:p>
          <a:p>
            <a:pPr marL="0" indent="0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How Mary Shelley wrote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Frankenstein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+ her life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writing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novel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it-IT" dirty="0" err="1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Bedlam</a:t>
            </a:r>
            <a:r>
              <a:rPr lang="it-IT" dirty="0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it-IT" dirty="0" err="1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asylum</a:t>
            </a:r>
            <a:r>
              <a:rPr lang="it-IT" dirty="0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Mary Shelley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meets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her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creature Victor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Frankestein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860032" y="1916832"/>
            <a:ext cx="3657600" cy="4572000"/>
          </a:xfrm>
        </p:spPr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Manchester, Memphis, Phoenix, 21° </a:t>
            </a:r>
            <a:r>
              <a:rPr lang="it-IT" b="1" dirty="0" err="1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century</a:t>
            </a:r>
            <a:endParaRPr lang="it-IT" b="1" dirty="0">
              <a:solidFill>
                <a:srgbClr val="CC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Postmodern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update of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Frankenstein story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584182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characters</a:t>
            </a:r>
            <a:endParaRPr lang="en-GB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2"/>
          </p:nvPr>
        </p:nvSpPr>
        <p:spPr>
          <a:xfrm>
            <a:off x="457200" y="1857364"/>
            <a:ext cx="3486120" cy="4956012"/>
          </a:xfrm>
          <a:ln>
            <a:solidFill>
              <a:schemeClr val="tx1"/>
            </a:solidFill>
            <a:prstDash val="dash"/>
          </a:ln>
        </p:spPr>
        <p:txBody>
          <a:bodyPr>
            <a:noAutofit/>
          </a:bodyPr>
          <a:lstStyle/>
          <a:p>
            <a:r>
              <a:rPr lang="it-IT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Mary </a:t>
            </a: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Shelley </a:t>
            </a:r>
          </a:p>
          <a:p>
            <a:pPr>
              <a:buNone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   (</a:t>
            </a:r>
            <a:r>
              <a:rPr 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writer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Victor </a:t>
            </a:r>
            <a:r>
              <a:rPr lang="it-IT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Frankenstein 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scientist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Lord Byron</a:t>
            </a:r>
          </a:p>
          <a:p>
            <a:pPr>
              <a:buNone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  (</a:t>
            </a:r>
            <a:r>
              <a:rPr 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poet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it-IT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Polidori</a:t>
            </a:r>
            <a:endParaRPr 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physician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Claire Clairmont </a:t>
            </a:r>
            <a:endParaRPr lang="it-IT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6700" indent="0">
              <a:buNone/>
            </a:pPr>
            <a:r>
              <a:rPr lang="it-IT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Mary’s </a:t>
            </a:r>
            <a:r>
              <a:rPr 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stepsister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Ada </a:t>
            </a:r>
            <a:r>
              <a:rPr 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Lovelace</a:t>
            </a: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mathematician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4"/>
          </p:nvPr>
        </p:nvSpPr>
        <p:spPr>
          <a:xfrm>
            <a:off x="4355687" y="1915307"/>
            <a:ext cx="4390208" cy="3886200"/>
          </a:xfrm>
          <a:ln>
            <a:solidFill>
              <a:schemeClr val="tx1"/>
            </a:solidFill>
            <a:prstDash val="dash"/>
          </a:ln>
        </p:spPr>
        <p:txBody>
          <a:bodyPr>
            <a:noAutofit/>
          </a:bodyPr>
          <a:lstStyle/>
          <a:p>
            <a:r>
              <a:rPr 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Ry</a:t>
            </a: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 Shelley 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(transgender </a:t>
            </a:r>
            <a:r>
              <a:rPr 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doctor</a:t>
            </a:r>
            <a:r>
              <a:rPr lang="it-IT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endParaRPr lang="it-IT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Victor </a:t>
            </a:r>
            <a:r>
              <a:rPr lang="it-IT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Stein </a:t>
            </a:r>
            <a:r>
              <a:rPr lang="it-IT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(professor)</a:t>
            </a:r>
          </a:p>
          <a:p>
            <a:pPr marL="0" indent="0">
              <a:buNone/>
            </a:pPr>
            <a:endParaRPr lang="it-IT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Ron</a:t>
            </a: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Lord </a:t>
            </a:r>
            <a:r>
              <a:rPr lang="it-IT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(creator 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of sex </a:t>
            </a:r>
            <a:r>
              <a:rPr 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bots</a:t>
            </a:r>
            <a:r>
              <a:rPr lang="it-IT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endParaRPr lang="it-IT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Polly</a:t>
            </a: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it-IT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sz="2000" dirty="0" err="1" smtClean="0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Vanity</a:t>
            </a:r>
            <a:r>
              <a:rPr lang="it-IT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Fair </a:t>
            </a:r>
            <a:r>
              <a:rPr 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journalist</a:t>
            </a:r>
            <a:r>
              <a:rPr lang="it-IT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endParaRPr lang="it-IT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Claire  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Ry’s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reference </a:t>
            </a:r>
            <a:r>
              <a:rPr lang="it-IT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person</a:t>
            </a:r>
            <a:r>
              <a:rPr lang="it-IT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Memphis)</a:t>
            </a:r>
          </a:p>
          <a:p>
            <a:endParaRPr lang="en-GB" sz="220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"/>
          </p:nvPr>
        </p:nvSpPr>
        <p:spPr>
          <a:xfrm>
            <a:off x="357158" y="1000108"/>
            <a:ext cx="3657600" cy="658368"/>
          </a:xfrm>
        </p:spPr>
        <p:txBody>
          <a:bodyPr/>
          <a:lstStyle/>
          <a:p>
            <a:pPr algn="ctr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1816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3"/>
          </p:nvPr>
        </p:nvSpPr>
        <p:spPr>
          <a:xfrm>
            <a:off x="4286248" y="1000108"/>
            <a:ext cx="3657600" cy="658368"/>
          </a:xfrm>
        </p:spPr>
        <p:txBody>
          <a:bodyPr/>
          <a:lstStyle/>
          <a:p>
            <a:pPr algn="ctr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21°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century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Connettore 2 7"/>
          <p:cNvCxnSpPr/>
          <p:nvPr/>
        </p:nvCxnSpPr>
        <p:spPr>
          <a:xfrm>
            <a:off x="2464579" y="207167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3150371" y="292893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2233480" y="3641726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2090604" y="4443911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>
            <a:off x="2721743" y="524806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latin typeface="Calibri" panose="020F0502020204030204" pitchFamily="34" charset="0"/>
                <a:cs typeface="Calibri" panose="020F0502020204030204" pitchFamily="34" charset="0"/>
              </a:rPr>
              <a:t>How are the </a:t>
            </a:r>
            <a:r>
              <a:rPr lang="it-IT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it-IT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plots </a:t>
            </a:r>
            <a:r>
              <a:rPr lang="it-IT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related</a:t>
            </a:r>
            <a:r>
              <a:rPr lang="it-IT" sz="4000" b="1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GB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401080" cy="5259530"/>
          </a:xfrm>
        </p:spPr>
        <p:txBody>
          <a:bodyPr/>
          <a:lstStyle/>
          <a:p>
            <a:pPr algn="just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Characters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correspondence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Same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themes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artificial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life        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artificial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intelligence</a:t>
            </a:r>
          </a:p>
          <a:p>
            <a:pPr algn="just"/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Same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quotations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: ex pp.14, 30, 61 </a:t>
            </a:r>
          </a:p>
          <a:p>
            <a:pPr algn="just"/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Same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elements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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Vitruvian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man pp. 73,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191</a:t>
            </a:r>
          </a:p>
          <a:p>
            <a:pPr marL="0" indent="0" algn="just">
              <a:buNone/>
            </a:pPr>
            <a:endParaRPr lang="it-IT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Frequent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Frankestein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ex p.96 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ð"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year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could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be 1816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pPr algn="just">
              <a:buFont typeface="Wingdings" panose="05000000000000000000" pitchFamily="2" charset="2"/>
              <a:buChar char="ð"/>
            </a:pPr>
            <a:endParaRPr lang="it-IT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Same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ending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4191000" y="192642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9644098" y="164305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26" name="AutoShape 2" descr="blob:https://web.whatsapp.com/1e2332ca-eb6c-4114-bfb5-8b84ae1a804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8" name="AutoShape 4" descr="blob:https://web.whatsapp.com/1e2332ca-eb6c-4114-bfb5-8b84ae1a804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1" name="Immagine 10" descr="frase 1.jpeg"/>
          <p:cNvPicPr>
            <a:picLocks noChangeAspect="1"/>
          </p:cNvPicPr>
          <p:nvPr/>
        </p:nvPicPr>
        <p:blipFill>
          <a:blip r:embed="rId2"/>
          <a:srcRect l="4688" t="18265" r="6249" b="19634"/>
          <a:stretch>
            <a:fillRect/>
          </a:stretch>
        </p:blipFill>
        <p:spPr>
          <a:xfrm>
            <a:off x="500034" y="2643182"/>
            <a:ext cx="7715304" cy="1150532"/>
          </a:xfrm>
          <a:prstGeom prst="rect">
            <a:avLst/>
          </a:prstGeom>
        </p:spPr>
      </p:pic>
      <p:pic>
        <p:nvPicPr>
          <p:cNvPr id="1032" name="Picture 8" descr="Risultati immagini per vitruvian man 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4429132"/>
            <a:ext cx="1865294" cy="2061150"/>
          </a:xfrm>
          <a:prstGeom prst="rect">
            <a:avLst/>
          </a:prstGeom>
          <a:noFill/>
        </p:spPr>
      </p:pic>
      <p:cxnSp>
        <p:nvCxnSpPr>
          <p:cNvPr id="10" name="Connettore 2 9"/>
          <p:cNvCxnSpPr/>
          <p:nvPr/>
        </p:nvCxnSpPr>
        <p:spPr>
          <a:xfrm>
            <a:off x="4208386" y="192642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8300" y="274638"/>
            <a:ext cx="7556500" cy="47851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Speaking</a:t>
            </a:r>
            <a:r>
              <a:rPr lang="it-IT" sz="4000" b="1" dirty="0">
                <a:latin typeface="Calibri" panose="020F0502020204030204" pitchFamily="34" charset="0"/>
                <a:cs typeface="Calibri" panose="020F0502020204030204" pitchFamily="34" charset="0"/>
              </a:rPr>
              <a:t> voice</a:t>
            </a:r>
            <a:endParaRPr lang="en-GB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68299" y="1038902"/>
            <a:ext cx="8308157" cy="5819098"/>
          </a:xfrm>
        </p:spPr>
        <p:txBody>
          <a:bodyPr/>
          <a:lstStyle/>
          <a:p>
            <a:r>
              <a:rPr lang="it-IT" b="1" dirty="0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</a:t>
            </a:r>
            <a:r>
              <a:rPr lang="it-IT" b="1" dirty="0" err="1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</a:t>
            </a:r>
            <a:r>
              <a:rPr lang="it-IT" b="1" dirty="0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b="1" dirty="0" err="1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narrator</a:t>
            </a:r>
            <a:r>
              <a:rPr lang="it-IT" b="1" dirty="0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  Mary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Shelley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Ry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Shelley</a:t>
            </a:r>
          </a:p>
          <a:p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Inner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thoughts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xamples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below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                      </a:t>
            </a:r>
          </a:p>
          <a:p>
            <a:pPr>
              <a:buNone/>
            </a:pPr>
            <a:r>
              <a:rPr lang="it-IT" dirty="0"/>
              <a:t>  </a:t>
            </a:r>
            <a:endParaRPr lang="it-IT" dirty="0" smtClean="0"/>
          </a:p>
          <a:p>
            <a:pPr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p.234       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p. 112    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en-GB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2567687" y="177281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58" name="AutoShape 2" descr="blob:https://web.whatsapp.com/25017f65-ae6e-480c-83e2-33747b7fa338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Immagine 7" descr="image 3.jpeg"/>
          <p:cNvPicPr>
            <a:picLocks noChangeAspect="1"/>
          </p:cNvPicPr>
          <p:nvPr/>
        </p:nvPicPr>
        <p:blipFill>
          <a:blip r:embed="rId2"/>
          <a:srcRect l="5468" t="10153" r="9375" b="7088"/>
          <a:stretch>
            <a:fillRect/>
          </a:stretch>
        </p:blipFill>
        <p:spPr>
          <a:xfrm>
            <a:off x="571472" y="3000372"/>
            <a:ext cx="7786742" cy="1928826"/>
          </a:xfrm>
          <a:prstGeom prst="rect">
            <a:avLst/>
          </a:prstGeom>
        </p:spPr>
      </p:pic>
      <p:pic>
        <p:nvPicPr>
          <p:cNvPr id="9" name="Immagine 8" descr="frase 3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68" y="5214950"/>
            <a:ext cx="4572032" cy="995667"/>
          </a:xfrm>
          <a:prstGeom prst="rect">
            <a:avLst/>
          </a:prstGeom>
        </p:spPr>
      </p:pic>
      <p:cxnSp>
        <p:nvCxnSpPr>
          <p:cNvPr id="13" name="Connettore 2 12"/>
          <p:cNvCxnSpPr/>
          <p:nvPr/>
        </p:nvCxnSpPr>
        <p:spPr>
          <a:xfrm>
            <a:off x="2567687" y="5707679"/>
            <a:ext cx="5254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rot="5400000" flipH="1" flipV="1">
            <a:off x="649783" y="539275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2701371" y="2220303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/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visible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presence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author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p.133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p.226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   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4" name="Immagine 3" descr="author's note 1.jpeg"/>
          <p:cNvPicPr>
            <a:picLocks noChangeAspect="1"/>
          </p:cNvPicPr>
          <p:nvPr/>
        </p:nvPicPr>
        <p:blipFill>
          <a:blip r:embed="rId3"/>
          <a:srcRect l="3125" t="9058" r="3906" b="13949"/>
          <a:stretch>
            <a:fillRect/>
          </a:stretch>
        </p:blipFill>
        <p:spPr>
          <a:xfrm>
            <a:off x="214282" y="1928802"/>
            <a:ext cx="8501122" cy="1214446"/>
          </a:xfrm>
          <a:prstGeom prst="rect">
            <a:avLst/>
          </a:prstGeom>
        </p:spPr>
      </p:pic>
      <p:pic>
        <p:nvPicPr>
          <p:cNvPr id="5" name="Immagine 4" descr="author's note 2.jpeg"/>
          <p:cNvPicPr>
            <a:picLocks noChangeAspect="1"/>
          </p:cNvPicPr>
          <p:nvPr/>
        </p:nvPicPr>
        <p:blipFill>
          <a:blip r:embed="rId4"/>
          <a:srcRect l="3124" t="12121" r="5468" b="7386"/>
          <a:stretch>
            <a:fillRect/>
          </a:stretch>
        </p:blipFill>
        <p:spPr>
          <a:xfrm>
            <a:off x="214282" y="4286256"/>
            <a:ext cx="8358246" cy="121444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2296" y="40563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Postmodern</a:t>
            </a:r>
            <a:r>
              <a:rPr lang="it-IT" sz="4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themes</a:t>
            </a:r>
            <a:endParaRPr lang="en-GB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Quotations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along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whole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novel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beginning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every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chapter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We live by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language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p.62</a:t>
            </a:r>
          </a:p>
          <a:p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here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production (stories made by other stories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) p. 65/68 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Temporal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distortion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p.108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it-IT" i="1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it-IT" i="1" dirty="0" err="1">
                <a:latin typeface="Calibri" panose="020F0502020204030204" pitchFamily="34" charset="0"/>
                <a:cs typeface="Calibri" panose="020F0502020204030204" pitchFamily="34" charset="0"/>
              </a:rPr>
              <a:t>fututre</a:t>
            </a:r>
            <a:r>
              <a:rPr lang="it-IT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i="1" dirty="0" err="1">
                <a:latin typeface="Calibri" panose="020F0502020204030204" pitchFamily="34" charset="0"/>
                <a:cs typeface="Calibri" panose="020F0502020204030204" pitchFamily="34" charset="0"/>
              </a:rPr>
              <a:t>always</a:t>
            </a:r>
            <a:r>
              <a:rPr lang="it-IT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i="1" dirty="0" err="1">
                <a:latin typeface="Calibri" panose="020F0502020204030204" pitchFamily="34" charset="0"/>
                <a:cs typeface="Calibri" panose="020F0502020204030204" pitchFamily="34" charset="0"/>
              </a:rPr>
              <a:t>carries</a:t>
            </a:r>
            <a:r>
              <a:rPr lang="it-IT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i="1" dirty="0" err="1">
                <a:latin typeface="Calibri" panose="020F0502020204030204" pitchFamily="34" charset="0"/>
                <a:cs typeface="Calibri" panose="020F0502020204030204" pitchFamily="34" charset="0"/>
              </a:rPr>
              <a:t>something</a:t>
            </a:r>
            <a:r>
              <a:rPr lang="it-IT" i="1" dirty="0">
                <a:latin typeface="Calibri" panose="020F0502020204030204" pitchFamily="34" charset="0"/>
                <a:cs typeface="Calibri" panose="020F0502020204030204" pitchFamily="34" charset="0"/>
              </a:rPr>
              <a:t> from the </a:t>
            </a:r>
            <a:r>
              <a:rPr lang="it-IT" i="1" dirty="0" err="1">
                <a:latin typeface="Calibri" panose="020F0502020204030204" pitchFamily="34" charset="0"/>
                <a:cs typeface="Calibri" panose="020F0502020204030204" pitchFamily="34" charset="0"/>
              </a:rPr>
              <a:t>past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ntertextuality</a:t>
            </a: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Self -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reflexivity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1609</TotalTime>
  <Words>346</Words>
  <Application>Microsoft Office PowerPoint</Application>
  <PresentationFormat>Presentazione su schermo (4:3)</PresentationFormat>
  <Paragraphs>108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Perpetua</vt:lpstr>
      <vt:lpstr>Wingdings</vt:lpstr>
      <vt:lpstr>Wingdings 2</vt:lpstr>
      <vt:lpstr>Loggia</vt:lpstr>
      <vt:lpstr>J. WINTERSON,FRANKISSSTEIN. A LOVE STORY</vt:lpstr>
      <vt:lpstr>cover</vt:lpstr>
      <vt:lpstr> title</vt:lpstr>
      <vt:lpstr>UNCONVENTIONAL PLOT two parallel plots</vt:lpstr>
      <vt:lpstr>characters</vt:lpstr>
      <vt:lpstr>How are the two plots related?</vt:lpstr>
      <vt:lpstr>Speaking voice</vt:lpstr>
      <vt:lpstr>Presentazione standard di PowerPoint</vt:lpstr>
      <vt:lpstr>Postmodern themes</vt:lpstr>
      <vt:lpstr>Message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Frankisstein</dc:title>
  <dc:creator>Alice</dc:creator>
  <cp:lastModifiedBy>Utente Windows</cp:lastModifiedBy>
  <cp:revision>45</cp:revision>
  <dcterms:created xsi:type="dcterms:W3CDTF">2020-01-06T09:20:38Z</dcterms:created>
  <dcterms:modified xsi:type="dcterms:W3CDTF">2020-01-15T14:08:38Z</dcterms:modified>
</cp:coreProperties>
</file>