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27"/>
  </p:notesMasterIdLst>
  <p:handoutMasterIdLst>
    <p:handoutMasterId r:id="rId28"/>
  </p:handoutMasterIdLst>
  <p:sldIdLst>
    <p:sldId id="268" r:id="rId5"/>
    <p:sldId id="296" r:id="rId6"/>
    <p:sldId id="297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6" r:id="rId18"/>
    <p:sldId id="285" r:id="rId19"/>
    <p:sldId id="289" r:id="rId20"/>
    <p:sldId id="288" r:id="rId21"/>
    <p:sldId id="287" r:id="rId22"/>
    <p:sldId id="291" r:id="rId23"/>
    <p:sldId id="290" r:id="rId24"/>
    <p:sldId id="293" r:id="rId25"/>
    <p:sldId id="295" r:id="rId26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94C"/>
    <a:srgbClr val="08425C"/>
    <a:srgbClr val="085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>
        <p:scale>
          <a:sx n="93" d="100"/>
          <a:sy n="93" d="100"/>
        </p:scale>
        <p:origin x="101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2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463B9C-FA88-4FA8-826F-0F0DCC9A84FC}" type="datetime1">
              <a:rPr lang="it-IT" smtClean="0"/>
              <a:pPr rtl="0"/>
              <a:t>21/01/2020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533C5-D95C-4425-A8AD-7BD9A12A2932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2F7FBCA-4BE8-4FB5-91BD-69C6AC6BDB5D}" type="slidenum">
              <a:rPr lang="it-IT" noProof="0" smtClean="0"/>
              <a:pPr rtl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398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282E7BEC-B910-4D47-B2EB-DA680B67EAC9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242C-E012-4970-8DBA-4B0B8ACBFBB3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5E1D0D-4EFE-4605-9520-20D2FE576675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03637-C188-416A-AEC0-BFD886E7F091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60788-7100-483A-96DA-8FBA9E963EC0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626A-10DD-4099-BD87-F120C5E7A039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1E9C2-694B-4251-B20C-8F0693F3D828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B9F24-DF6F-4A21-A4B7-D64861D19910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83737-5BA0-4D0F-8B84-BD8665ED71B3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9A1D4-0D78-4699-811C-0B482A5FCF54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630C3-A35A-40A2-8275-3172F69421C8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40D70DCA-19F1-48D4-A6B5-C5D4935BBDE9}" type="datetime1">
              <a:rPr lang="it-IT" noProof="0" smtClean="0"/>
              <a:pPr rtl="0"/>
              <a:t>21/01/2020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rimo piano delle pagine di un libro">
            <a:extLst>
              <a:ext uri="{FF2B5EF4-FFF2-40B4-BE49-F238E27FC236}">
                <a16:creationId xmlns:a16="http://schemas.microsoft.com/office/drawing/2014/main" xmlns="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649" y="2124221"/>
            <a:ext cx="6030351" cy="189913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5400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Normal</a:t>
            </a:r>
            <a:r>
              <a:rPr lang="it-IT" sz="54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 People</a:t>
            </a:r>
            <a:r>
              <a:rPr lang="it-IT" sz="48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/>
            </a:r>
            <a:br>
              <a:rPr lang="it-IT" sz="48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</a:br>
            <a:r>
              <a:rPr lang="it-IT" sz="32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Sally </a:t>
            </a:r>
            <a:r>
              <a:rPr lang="it-IT" sz="3200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rooney</a:t>
            </a:r>
            <a:endParaRPr lang="it-IT" sz="4800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6414" y="5292969"/>
            <a:ext cx="3950503" cy="1565031"/>
          </a:xfrm>
        </p:spPr>
        <p:txBody>
          <a:bodyPr rtlCol="0">
            <a:noAutofit/>
          </a:bodyPr>
          <a:lstStyle/>
          <a:p>
            <a:pPr algn="r" rtl="0">
              <a:lnSpc>
                <a:spcPct val="100000"/>
              </a:lnSpc>
            </a:pPr>
            <a:r>
              <a:rPr lang="it-IT" sz="2000" dirty="0" smtClean="0">
                <a:solidFill>
                  <a:schemeClr val="tx1"/>
                </a:solidFill>
                <a:latin typeface="Century Gothic" pitchFamily="34" charset="0"/>
              </a:rPr>
              <a:t>Arianna </a:t>
            </a:r>
            <a:r>
              <a:rPr lang="it-IT" sz="2000" dirty="0" err="1" smtClean="0">
                <a:solidFill>
                  <a:schemeClr val="tx1"/>
                </a:solidFill>
                <a:latin typeface="Century Gothic" pitchFamily="34" charset="0"/>
              </a:rPr>
              <a:t>Peruzzi</a:t>
            </a:r>
            <a:endParaRPr lang="it-IT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 rtl="0">
              <a:lnSpc>
                <a:spcPct val="100000"/>
              </a:lnSpc>
            </a:pPr>
            <a:r>
              <a:rPr lang="it-IT" sz="2000" dirty="0" smtClean="0">
                <a:solidFill>
                  <a:schemeClr val="tx1"/>
                </a:solidFill>
                <a:latin typeface="Century Gothic" pitchFamily="34" charset="0"/>
              </a:rPr>
              <a:t>5LSCA</a:t>
            </a:r>
          </a:p>
          <a:p>
            <a:pPr algn="r" rtl="0">
              <a:lnSpc>
                <a:spcPct val="100000"/>
              </a:lnSpc>
            </a:pPr>
            <a:r>
              <a:rPr lang="it-IT" sz="2000" dirty="0" smtClean="0">
                <a:solidFill>
                  <a:schemeClr val="tx1"/>
                </a:solidFill>
                <a:latin typeface="Century Gothic" pitchFamily="34" charset="0"/>
              </a:rPr>
              <a:t>2019-2020</a:t>
            </a:r>
            <a:endParaRPr lang="it-IT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5462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Marianne and Connell meet at a </a:t>
            </a:r>
            <a:r>
              <a:rPr lang="en-US" sz="2000" dirty="0" smtClean="0">
                <a:latin typeface="Century Gothic" pitchFamily="34" charset="0"/>
              </a:rPr>
              <a:t>party</a:t>
            </a:r>
            <a:endParaRPr lang="en-US" sz="2000" dirty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Marianne </a:t>
            </a:r>
            <a:r>
              <a:rPr lang="en-US" sz="2000" dirty="0" smtClean="0">
                <a:latin typeface="Century Gothic" pitchFamily="34" charset="0"/>
              </a:rPr>
              <a:t>has a popular boyfriend, Gareth, and everybody knows </a:t>
            </a:r>
            <a:r>
              <a:rPr lang="en-US" sz="2000" dirty="0" smtClean="0">
                <a:latin typeface="Century Gothic" pitchFamily="34" charset="0"/>
              </a:rPr>
              <a:t>her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feels </a:t>
            </a:r>
            <a:r>
              <a:rPr lang="en-US" sz="2000" dirty="0" smtClean="0">
                <a:latin typeface="Century Gothic" pitchFamily="34" charset="0"/>
              </a:rPr>
              <a:t>marginalized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Marianne </a:t>
            </a:r>
            <a:r>
              <a:rPr lang="en-US" sz="2000" dirty="0" smtClean="0">
                <a:latin typeface="Century Gothic" pitchFamily="34" charset="0"/>
              </a:rPr>
              <a:t>still is </a:t>
            </a:r>
            <a:r>
              <a:rPr lang="en-US" sz="2000" dirty="0" smtClean="0">
                <a:latin typeface="Century Gothic" pitchFamily="34" charset="0"/>
              </a:rPr>
              <a:t>his </a:t>
            </a:r>
            <a:r>
              <a:rPr lang="en-US" sz="2000" dirty="0" smtClean="0">
                <a:latin typeface="Century Gothic" pitchFamily="34" charset="0"/>
              </a:rPr>
              <a:t>reference point, his way to feel confident.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 uses </a:t>
            </a:r>
            <a:r>
              <a:rPr lang="en-US" sz="2000" dirty="0" smtClean="0">
                <a:latin typeface="Century Gothic" pitchFamily="34" charset="0"/>
              </a:rPr>
              <a:t>irony </a:t>
            </a:r>
            <a:r>
              <a:rPr lang="en-US" sz="2000" dirty="0" smtClean="0">
                <a:latin typeface="Century Gothic" pitchFamily="34" charset="0"/>
              </a:rPr>
              <a:t>to make fun of </a:t>
            </a:r>
            <a:r>
              <a:rPr lang="en-US" sz="2000" dirty="0" smtClean="0">
                <a:latin typeface="Century Gothic" pitchFamily="34" charset="0"/>
              </a:rPr>
              <a:t>Gareth</a:t>
            </a:r>
            <a:r>
              <a:rPr lang="en-US" sz="2000" dirty="0">
                <a:latin typeface="Century Gothic" pitchFamily="34" charset="0"/>
                <a:sym typeface="Wingdings" panose="05000000000000000000" pitchFamily="2" charset="2"/>
              </a:rPr>
              <a:t>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needs to know if Gareth is better than him, and if yes in what ways.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feels possessive.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 admits he made a mistake going out with Rachel and to judge her boyfriend.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His use of language sounds </a:t>
            </a:r>
            <a:r>
              <a:rPr lang="en-US" sz="2000" dirty="0" smtClean="0">
                <a:latin typeface="Century Gothic" pitchFamily="34" charset="0"/>
              </a:rPr>
              <a:t>malicious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2"/>
            <a:ext cx="8595360" cy="4733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Introduction of  </a:t>
            </a:r>
            <a:r>
              <a:rPr lang="en-US" sz="2000" dirty="0" smtClean="0">
                <a:latin typeface="Century Gothic" pitchFamily="34" charset="0"/>
              </a:rPr>
              <a:t>Peggy </a:t>
            </a:r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en-US" sz="2000" dirty="0" smtClean="0">
                <a:latin typeface="Century Gothic" pitchFamily="34" charset="0"/>
              </a:rPr>
              <a:t>comparison with Marianne.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Both Connell and Marianne’s interest in keeping  their </a:t>
            </a:r>
            <a:r>
              <a:rPr lang="en-US" sz="2000" dirty="0" smtClean="0">
                <a:latin typeface="Century Gothic" pitchFamily="34" charset="0"/>
              </a:rPr>
              <a:t>friendship </a:t>
            </a:r>
            <a:r>
              <a:rPr lang="en-US" sz="2000" dirty="0" smtClean="0">
                <a:latin typeface="Century Gothic" pitchFamily="34" charset="0"/>
              </a:rPr>
              <a:t>and commitment </a:t>
            </a:r>
            <a:r>
              <a:rPr lang="en-US" sz="2000" dirty="0" smtClean="0">
                <a:latin typeface="Century Gothic" pitchFamily="34" charset="0"/>
              </a:rPr>
              <a:t>to each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stable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Marianne would </a:t>
            </a:r>
            <a:r>
              <a:rPr lang="en-US" sz="2000" dirty="0" smtClean="0">
                <a:latin typeface="Century Gothic" pitchFamily="34" charset="0"/>
              </a:rPr>
              <a:t>feel ashamed </a:t>
            </a:r>
            <a:r>
              <a:rPr lang="en-US" sz="2000" dirty="0" smtClean="0">
                <a:latin typeface="Century Gothic" pitchFamily="34" charset="0"/>
              </a:rPr>
              <a:t>if people knew of their relationship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itchFamily="34" charset="0"/>
              </a:rPr>
              <a:t>S</a:t>
            </a:r>
            <a:r>
              <a:rPr lang="en-US" sz="2000" dirty="0" smtClean="0">
                <a:latin typeface="Century Gothic" pitchFamily="34" charset="0"/>
              </a:rPr>
              <a:t>he considers Connell’s request to </a:t>
            </a:r>
            <a:r>
              <a:rPr lang="en-US" sz="2000" dirty="0" smtClean="0">
                <a:latin typeface="Century Gothic" pitchFamily="34" charset="0"/>
              </a:rPr>
              <a:t>keep it </a:t>
            </a:r>
            <a:r>
              <a:rPr lang="en-US" sz="2000" dirty="0" smtClean="0">
                <a:latin typeface="Century Gothic" pitchFamily="34" charset="0"/>
              </a:rPr>
              <a:t>secret humiliating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S</a:t>
            </a:r>
            <a:r>
              <a:rPr lang="en-US" sz="2000" dirty="0" smtClean="0">
                <a:latin typeface="Century Gothic" pitchFamily="34" charset="0"/>
              </a:rPr>
              <a:t>he does not </a:t>
            </a:r>
            <a:r>
              <a:rPr lang="en-US" sz="2000" dirty="0" smtClean="0">
                <a:latin typeface="Century Gothic" pitchFamily="34" charset="0"/>
              </a:rPr>
              <a:t>have the courage to rebel to his request.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Connell’s attitude suggests </a:t>
            </a:r>
            <a:r>
              <a:rPr lang="en-US" sz="2000" dirty="0" smtClean="0">
                <a:latin typeface="Century Gothic" pitchFamily="34" charset="0"/>
              </a:rPr>
              <a:t>he is aware he has committed </a:t>
            </a:r>
            <a:r>
              <a:rPr lang="en-US" sz="2000" dirty="0" smtClean="0">
                <a:latin typeface="Century Gothic" pitchFamily="34" charset="0"/>
              </a:rPr>
              <a:t>a </a:t>
            </a:r>
            <a:r>
              <a:rPr lang="en-US" sz="2000" dirty="0" smtClean="0">
                <a:latin typeface="Century Gothic" pitchFamily="34" charset="0"/>
              </a:rPr>
              <a:t>mistake with his request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10154"/>
            <a:ext cx="8595360" cy="4351337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For </a:t>
            </a:r>
            <a:r>
              <a:rPr lang="en-US" sz="2000" dirty="0" smtClean="0">
                <a:latin typeface="Century Gothic" pitchFamily="34" charset="0"/>
              </a:rPr>
              <a:t>the first time </a:t>
            </a:r>
            <a:r>
              <a:rPr lang="en-US" sz="2000" dirty="0">
                <a:latin typeface="Century Gothic" pitchFamily="34" charset="0"/>
              </a:rPr>
              <a:t>Marianne </a:t>
            </a:r>
            <a:r>
              <a:rPr lang="en-US" sz="2000" dirty="0" smtClean="0">
                <a:latin typeface="Century Gothic" pitchFamily="34" charset="0"/>
              </a:rPr>
              <a:t>tells they are </a:t>
            </a:r>
            <a:r>
              <a:rPr lang="en-US" sz="2000" dirty="0" smtClean="0">
                <a:latin typeface="Century Gothic" pitchFamily="34" charset="0"/>
              </a:rPr>
              <a:t>seeing </a:t>
            </a:r>
            <a:r>
              <a:rPr lang="en-US" sz="2000" dirty="0" smtClean="0">
                <a:latin typeface="Century Gothic" pitchFamily="34" charset="0"/>
              </a:rPr>
              <a:t>each other.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 has feelings for her but pretends not to and </a:t>
            </a:r>
            <a:r>
              <a:rPr lang="en-US" sz="2000" dirty="0" smtClean="0">
                <a:latin typeface="Century Gothic" pitchFamily="34" charset="0"/>
              </a:rPr>
              <a:t>tries </a:t>
            </a:r>
            <a:r>
              <a:rPr lang="en-US" sz="2000" dirty="0" smtClean="0">
                <a:latin typeface="Century Gothic" pitchFamily="34" charset="0"/>
              </a:rPr>
              <a:t>to cover </a:t>
            </a:r>
            <a:r>
              <a:rPr lang="en-US" sz="2000" dirty="0" smtClean="0">
                <a:latin typeface="Century Gothic" pitchFamily="34" charset="0"/>
              </a:rPr>
              <a:t>them </a:t>
            </a:r>
            <a:r>
              <a:rPr lang="en-US" sz="2000" dirty="0" smtClean="0">
                <a:latin typeface="Century Gothic" pitchFamily="34" charset="0"/>
              </a:rPr>
              <a:t>up </a:t>
            </a:r>
            <a:r>
              <a:rPr lang="en-US" sz="2000" dirty="0" smtClean="0">
                <a:latin typeface="Century Gothic" pitchFamily="34" charset="0"/>
              </a:rPr>
              <a:t>joking around.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He feels he has the responsibility to make her happy.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 understands the emotional power he has over her.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5939" y="2110153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He limits the use of language to simulate false indifference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He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expresses his need to feel close to her with irony.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</a:t>
            </a:r>
            <a:r>
              <a:rPr lang="en-US" sz="2000" dirty="0" smtClean="0">
                <a:latin typeface="Century Gothic" pitchFamily="34" charset="0"/>
              </a:rPr>
              <a:t>shows </a:t>
            </a:r>
            <a:r>
              <a:rPr lang="en-US" sz="2000" dirty="0" smtClean="0">
                <a:latin typeface="Century Gothic" pitchFamily="34" charset="0"/>
              </a:rPr>
              <a:t>urgent need to stay alone with </a:t>
            </a:r>
            <a:r>
              <a:rPr lang="en-US" sz="2000" dirty="0" smtClean="0">
                <a:latin typeface="Century Gothic" pitchFamily="34" charset="0"/>
              </a:rPr>
              <a:t>Marianne.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wants to find out if she missed him and how his absence has affected her daily life.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</a:t>
            </a:r>
            <a:r>
              <a:rPr lang="en-US" sz="2000" dirty="0" smtClean="0">
                <a:latin typeface="Century Gothic" pitchFamily="34" charset="0"/>
              </a:rPr>
              <a:t>is aware of </a:t>
            </a:r>
            <a:r>
              <a:rPr lang="en-US" sz="2000" dirty="0" smtClean="0">
                <a:latin typeface="Century Gothic" pitchFamily="34" charset="0"/>
              </a:rPr>
              <a:t>belonging to Marianne's heart and body.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is insecure, shy and </a:t>
            </a:r>
            <a:r>
              <a:rPr lang="en-US" sz="2000" dirty="0" smtClean="0">
                <a:latin typeface="Century Gothic" pitchFamily="34" charset="0"/>
              </a:rPr>
              <a:t>needs </a:t>
            </a:r>
            <a:r>
              <a:rPr lang="en-US" sz="2000" dirty="0" smtClean="0">
                <a:latin typeface="Century Gothic" pitchFamily="34" charset="0"/>
              </a:rPr>
              <a:t>to be sure to have a relevant position in Marianne's life.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Six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They are attracted to each other by their mental connection. </a:t>
            </a:r>
            <a:endParaRPr lang="en-US" sz="2000" dirty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is afraid </a:t>
            </a:r>
            <a:r>
              <a:rPr lang="en-US" sz="2000" dirty="0" smtClean="0">
                <a:latin typeface="Century Gothic" pitchFamily="34" charset="0"/>
              </a:rPr>
              <a:t>Marianne may</a:t>
            </a:r>
            <a:r>
              <a:rPr lang="en-US" sz="2000" dirty="0" smtClean="0">
                <a:latin typeface="Century Gothic" pitchFamily="34" charset="0"/>
              </a:rPr>
              <a:t> lose </a:t>
            </a:r>
            <a:r>
              <a:rPr lang="en-US" sz="2000" dirty="0" smtClean="0">
                <a:latin typeface="Century Gothic" pitchFamily="34" charset="0"/>
              </a:rPr>
              <a:t>interest and esteem in him.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informs Marianne he is broken and cannot pay the rent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Connell’s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effort </a:t>
            </a:r>
            <a:r>
              <a:rPr lang="en-US" sz="2000" dirty="0" smtClean="0">
                <a:latin typeface="Century Gothic" pitchFamily="34" charset="0"/>
              </a:rPr>
              <a:t>to </a:t>
            </a:r>
            <a:r>
              <a:rPr lang="en-US" sz="2000" dirty="0" smtClean="0">
                <a:latin typeface="Century Gothic" pitchFamily="34" charset="0"/>
              </a:rPr>
              <a:t>tell it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says </a:t>
            </a:r>
            <a:r>
              <a:rPr lang="en-US" sz="2000" dirty="0" smtClean="0">
                <a:latin typeface="Century Gothic" pitchFamily="34" charset="0"/>
              </a:rPr>
              <a:t>it light-heartedly but he hides </a:t>
            </a:r>
            <a:r>
              <a:rPr lang="en-US" sz="2000" dirty="0" smtClean="0">
                <a:latin typeface="Century Gothic" pitchFamily="34" charset="0"/>
              </a:rPr>
              <a:t>insecurity. 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wants to tell Marianne he </a:t>
            </a:r>
            <a:r>
              <a:rPr lang="en-US" sz="2000" dirty="0" smtClean="0">
                <a:latin typeface="Century Gothic" pitchFamily="34" charset="0"/>
              </a:rPr>
              <a:t>would like to </a:t>
            </a:r>
            <a:r>
              <a:rPr lang="en-US" sz="2000" dirty="0" smtClean="0">
                <a:latin typeface="Century Gothic" pitchFamily="34" charset="0"/>
              </a:rPr>
              <a:t>live with </a:t>
            </a:r>
            <a:r>
              <a:rPr lang="en-US" sz="2000" dirty="0" smtClean="0">
                <a:latin typeface="Century Gothic" pitchFamily="34" charset="0"/>
              </a:rPr>
              <a:t>her but  </a:t>
            </a:r>
            <a:r>
              <a:rPr lang="en-US" sz="2000" dirty="0" smtClean="0">
                <a:latin typeface="Century Gothic" pitchFamily="34" charset="0"/>
              </a:rPr>
              <a:t>he is afraid of showing his feelings.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2013)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7805" y="2138289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Marianne </a:t>
            </a:r>
            <a:r>
              <a:rPr lang="en-US" sz="2000" dirty="0" smtClean="0">
                <a:latin typeface="Century Gothic" pitchFamily="34" charset="0"/>
              </a:rPr>
              <a:t>feels </a:t>
            </a:r>
            <a:r>
              <a:rPr lang="en-US" sz="2000" dirty="0" smtClean="0">
                <a:latin typeface="Century Gothic" pitchFamily="34" charset="0"/>
              </a:rPr>
              <a:t>uncomfortable </a:t>
            </a:r>
            <a:r>
              <a:rPr lang="en-US" sz="2000" dirty="0" smtClean="0">
                <a:latin typeface="Century Gothic" pitchFamily="34" charset="0"/>
              </a:rPr>
              <a:t>and embarrassed to speak freely with friends.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She suffers verbal and physical violence from her boyfriend </a:t>
            </a:r>
            <a:r>
              <a:rPr lang="en-US" sz="2000" dirty="0" smtClean="0">
                <a:latin typeface="Century Gothic" pitchFamily="34" charset="0"/>
              </a:rPr>
              <a:t>Jamie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>
                <a:latin typeface="Century Gothic" pitchFamily="34" charset="0"/>
              </a:rPr>
              <a:t>S</a:t>
            </a: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feels entitled to </a:t>
            </a:r>
            <a:r>
              <a:rPr lang="en-US" sz="2000" dirty="0" smtClean="0">
                <a:latin typeface="Century Gothic" pitchFamily="34" charset="0"/>
              </a:rPr>
              <a:t>their attitude: she seems to like suffer </a:t>
            </a:r>
            <a:r>
              <a:rPr lang="en-US" sz="2000" dirty="0" err="1" smtClean="0">
                <a:latin typeface="Century Gothic" pitchFamily="34" charset="0"/>
              </a:rPr>
              <a:t>ing</a:t>
            </a:r>
            <a:r>
              <a:rPr lang="en-US" sz="2000" dirty="0" smtClean="0">
                <a:latin typeface="Century Gothic" pitchFamily="34" charset="0"/>
              </a:rPr>
              <a:t> violence and submission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She feels </a:t>
            </a:r>
            <a:r>
              <a:rPr lang="en-US" sz="2000" dirty="0" smtClean="0">
                <a:latin typeface="Century Gothic" pitchFamily="34" charset="0"/>
              </a:rPr>
              <a:t>sad and angry  </a:t>
            </a:r>
            <a:r>
              <a:rPr lang="en-US" sz="2000" dirty="0" smtClean="0">
                <a:latin typeface="Century Gothic" pitchFamily="34" charset="0"/>
              </a:rPr>
              <a:t>when she learns </a:t>
            </a:r>
            <a:r>
              <a:rPr lang="en-US" sz="2000" dirty="0" smtClean="0">
                <a:latin typeface="Century Gothic" pitchFamily="34" charset="0"/>
              </a:rPr>
              <a:t>of Connell’s girlfriend.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She shows an </a:t>
            </a:r>
            <a:r>
              <a:rPr lang="en-US" sz="2000" dirty="0" smtClean="0">
                <a:latin typeface="Century Gothic" pitchFamily="34" charset="0"/>
              </a:rPr>
              <a:t>attitude of indifference to get over the pain.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Six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2013)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1" y="2124221"/>
            <a:ext cx="9525993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wants to reassure her and make her feel protected when she argues with Jamie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He </a:t>
            </a:r>
            <a:r>
              <a:rPr lang="en-US" sz="2000" dirty="0" smtClean="0">
                <a:latin typeface="Century Gothic" pitchFamily="34" charset="0"/>
              </a:rPr>
              <a:t>is </a:t>
            </a:r>
            <a:r>
              <a:rPr lang="en-US" sz="2000" dirty="0" smtClean="0">
                <a:latin typeface="Century Gothic" pitchFamily="34" charset="0"/>
              </a:rPr>
              <a:t>protective </a:t>
            </a:r>
            <a:r>
              <a:rPr lang="en-US" sz="2000" dirty="0" smtClean="0">
                <a:latin typeface="Century Gothic" pitchFamily="34" charset="0"/>
              </a:rPr>
              <a:t>over Marianne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</a:rPr>
              <a:t>she </a:t>
            </a:r>
            <a:r>
              <a:rPr lang="en-US" sz="2000" dirty="0" smtClean="0">
                <a:latin typeface="Century Gothic" pitchFamily="34" charset="0"/>
              </a:rPr>
              <a:t>is one of the most relevant people in his life and the only point of reference.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He also need </a:t>
            </a:r>
            <a:r>
              <a:rPr lang="en-US" sz="2000" dirty="0" smtClean="0">
                <a:latin typeface="Century Gothic" pitchFamily="34" charset="0"/>
              </a:rPr>
              <a:t>to </a:t>
            </a:r>
            <a:r>
              <a:rPr lang="en-US" sz="2000" dirty="0" smtClean="0">
                <a:latin typeface="Century Gothic" pitchFamily="34" charset="0"/>
              </a:rPr>
              <a:t>have physical </a:t>
            </a:r>
            <a:r>
              <a:rPr lang="en-US" sz="2000" dirty="0" smtClean="0">
                <a:latin typeface="Century Gothic" pitchFamily="34" charset="0"/>
              </a:rPr>
              <a:t>contact with her.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feels confused and ashamed for </a:t>
            </a:r>
            <a:r>
              <a:rPr lang="en-US" sz="2000" dirty="0" smtClean="0">
                <a:latin typeface="Century Gothic" pitchFamily="34" charset="0"/>
              </a:rPr>
              <a:t>t Marianne’s domestic </a:t>
            </a:r>
            <a:r>
              <a:rPr lang="en-US" sz="2000" dirty="0" smtClean="0">
                <a:latin typeface="Century Gothic" pitchFamily="34" charset="0"/>
              </a:rPr>
              <a:t>violence.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Role and social </a:t>
            </a:r>
            <a:r>
              <a:rPr lang="en-US" sz="2000" dirty="0" smtClean="0">
                <a:latin typeface="Century Gothic" pitchFamily="34" charset="0"/>
              </a:rPr>
              <a:t>class </a:t>
            </a:r>
            <a:r>
              <a:rPr lang="en-US" sz="2000" dirty="0" smtClean="0">
                <a:latin typeface="Century Gothic" pitchFamily="34" charset="0"/>
              </a:rPr>
              <a:t>differences between </a:t>
            </a:r>
            <a:r>
              <a:rPr lang="en-US" sz="2000" dirty="0" smtClean="0">
                <a:latin typeface="Century Gothic" pitchFamily="34" charset="0"/>
              </a:rPr>
              <a:t>Marianne and Connell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</a:rPr>
              <a:t>highlighted </a:t>
            </a:r>
            <a:r>
              <a:rPr lang="en-US" sz="2000" dirty="0" smtClean="0">
                <a:latin typeface="Century Gothic" pitchFamily="34" charset="0"/>
              </a:rPr>
              <a:t>by the different </a:t>
            </a:r>
            <a:r>
              <a:rPr lang="en-US" sz="2000" dirty="0" smtClean="0">
                <a:latin typeface="Century Gothic" pitchFamily="34" charset="0"/>
              </a:rPr>
              <a:t>reasons of their scholarship</a:t>
            </a:r>
            <a:r>
              <a:rPr lang="en-US" sz="2000" dirty="0" smtClean="0">
                <a:latin typeface="Century Gothic" pitchFamily="34" charset="0"/>
              </a:rPr>
              <a:t>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0007" y="2110154"/>
            <a:ext cx="8595360" cy="43513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Lukas and Marianne have a playful </a:t>
            </a:r>
            <a:r>
              <a:rPr lang="en-US" sz="2000" dirty="0" smtClean="0">
                <a:latin typeface="Century Gothic" pitchFamily="34" charset="0"/>
              </a:rPr>
              <a:t>relationship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Lukas </a:t>
            </a:r>
            <a:r>
              <a:rPr lang="en-US" sz="2000" dirty="0" smtClean="0">
                <a:latin typeface="Century Gothic" pitchFamily="34" charset="0"/>
              </a:rPr>
              <a:t>makes </a:t>
            </a:r>
            <a:r>
              <a:rPr lang="en-US" sz="2000" dirty="0" smtClean="0">
                <a:latin typeface="Century Gothic" pitchFamily="34" charset="0"/>
              </a:rPr>
              <a:t>her feel like nothing.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Marianne </a:t>
            </a:r>
            <a:r>
              <a:rPr lang="en-US" sz="2000" dirty="0" smtClean="0">
                <a:latin typeface="Century Gothic" pitchFamily="34" charset="0"/>
              </a:rPr>
              <a:t>undergoes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a moment of deep depression and her life </a:t>
            </a:r>
            <a:r>
              <a:rPr lang="en-US" sz="2000" dirty="0" smtClean="0">
                <a:latin typeface="Century Gothic" pitchFamily="34" charset="0"/>
              </a:rPr>
              <a:t>does not seem </a:t>
            </a:r>
            <a:r>
              <a:rPr lang="en-US" sz="2000" dirty="0" smtClean="0">
                <a:latin typeface="Century Gothic" pitchFamily="34" charset="0"/>
              </a:rPr>
              <a:t>real at all.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Lukas </a:t>
            </a:r>
            <a:r>
              <a:rPr lang="en-US" sz="2000" dirty="0" smtClean="0">
                <a:latin typeface="Century Gothic" pitchFamily="34" charset="0"/>
              </a:rPr>
              <a:t>takes pictures of </a:t>
            </a:r>
            <a:r>
              <a:rPr lang="en-US" sz="2000" dirty="0" smtClean="0">
                <a:latin typeface="Century Gothic" pitchFamily="34" charset="0"/>
              </a:rPr>
              <a:t>Marianne </a:t>
            </a:r>
            <a:r>
              <a:rPr lang="en-US" sz="2000" dirty="0" smtClean="0">
                <a:latin typeface="Century Gothic" pitchFamily="34" charset="0"/>
              </a:rPr>
              <a:t>while  </a:t>
            </a:r>
            <a:r>
              <a:rPr lang="en-US" sz="2000" dirty="0" smtClean="0">
                <a:latin typeface="Century Gothic" pitchFamily="34" charset="0"/>
              </a:rPr>
              <a:t>she is tied up with a tape and </a:t>
            </a:r>
            <a:r>
              <a:rPr lang="en-US" sz="2000" dirty="0" smtClean="0">
                <a:latin typeface="Century Gothic" pitchFamily="34" charset="0"/>
              </a:rPr>
              <a:t>tells </a:t>
            </a:r>
            <a:r>
              <a:rPr lang="en-US" sz="2000" dirty="0" smtClean="0">
                <a:latin typeface="Century Gothic" pitchFamily="34" charset="0"/>
              </a:rPr>
              <a:t>her that he loves her.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While </a:t>
            </a:r>
            <a:r>
              <a:rPr lang="en-US" sz="2000" dirty="0" smtClean="0">
                <a:latin typeface="Century Gothic" pitchFamily="34" charset="0"/>
              </a:rPr>
              <a:t>Lukas ties her up, she finally understands that what he does is not </a:t>
            </a:r>
            <a:r>
              <a:rPr lang="en-US" sz="2000" dirty="0" smtClean="0">
                <a:latin typeface="Century Gothic" pitchFamily="34" charset="0"/>
              </a:rPr>
              <a:t>for love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Marianne thinks of Peggy and Jamie, who enjoyed humiliating </a:t>
            </a:r>
            <a:r>
              <a:rPr lang="en-US" sz="2000" dirty="0" smtClean="0">
                <a:latin typeface="Century Gothic" pitchFamily="34" charset="0"/>
              </a:rPr>
              <a:t>other people.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She reflects on her family and her relationship with </a:t>
            </a:r>
            <a:r>
              <a:rPr lang="en-US" sz="2000" dirty="0" smtClean="0">
                <a:latin typeface="Century Gothic" pitchFamily="34" charset="0"/>
              </a:rPr>
              <a:t>Peggy and Jamie and </a:t>
            </a:r>
            <a:r>
              <a:rPr lang="en-US" sz="2000" dirty="0" smtClean="0">
                <a:latin typeface="Century Gothic" pitchFamily="34" charset="0"/>
              </a:rPr>
              <a:t>imagines she </a:t>
            </a:r>
            <a:r>
              <a:rPr lang="en-US" sz="2000" dirty="0" smtClean="0">
                <a:latin typeface="Century Gothic" pitchFamily="34" charset="0"/>
              </a:rPr>
              <a:t>is free from </a:t>
            </a:r>
            <a:r>
              <a:rPr lang="en-US" sz="2000" dirty="0" smtClean="0">
                <a:latin typeface="Century Gothic" pitchFamily="34" charset="0"/>
              </a:rPr>
              <a:t>them.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She realizes that her life is sterile.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(March 2014)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5940" y="2124221"/>
            <a:ext cx="9678572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Connell's </a:t>
            </a:r>
            <a:r>
              <a:rPr lang="en-US" sz="2000" dirty="0" smtClean="0">
                <a:latin typeface="Century Gothic" pitchFamily="34" charset="0"/>
              </a:rPr>
              <a:t>in a state of confusion </a:t>
            </a:r>
            <a:r>
              <a:rPr lang="en-US" sz="2000" dirty="0" smtClean="0">
                <a:latin typeface="Century Gothic" pitchFamily="34" charset="0"/>
              </a:rPr>
              <a:t>after </a:t>
            </a:r>
            <a:r>
              <a:rPr lang="en-US" sz="2000" dirty="0" smtClean="0">
                <a:latin typeface="Century Gothic" pitchFamily="34" charset="0"/>
              </a:rPr>
              <a:t>Rob's </a:t>
            </a:r>
            <a:r>
              <a:rPr lang="en-US" sz="2000" dirty="0" smtClean="0">
                <a:latin typeface="Century Gothic" pitchFamily="34" charset="0"/>
              </a:rPr>
              <a:t>death.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identified with him for what he wanted in high school: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social </a:t>
            </a:r>
            <a:r>
              <a:rPr lang="en-US" sz="2000" dirty="0" smtClean="0">
                <a:latin typeface="Century Gothic" pitchFamily="34" charset="0"/>
              </a:rPr>
              <a:t>recognition,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other people’s approval,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to </a:t>
            </a:r>
            <a:r>
              <a:rPr lang="en-US" sz="2000" dirty="0" smtClean="0">
                <a:latin typeface="Century Gothic" pitchFamily="34" charset="0"/>
              </a:rPr>
              <a:t>be considered and enjoy prestige.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Rob's </a:t>
            </a:r>
            <a:r>
              <a:rPr lang="en-US" sz="2000" dirty="0" smtClean="0">
                <a:latin typeface="Century Gothic" pitchFamily="34" charset="0"/>
              </a:rPr>
              <a:t>death is like losing the </a:t>
            </a:r>
            <a:r>
              <a:rPr lang="en-US" sz="2000" dirty="0" smtClean="0">
                <a:latin typeface="Century Gothic" pitchFamily="34" charset="0"/>
              </a:rPr>
              <a:t>life he </a:t>
            </a:r>
            <a:r>
              <a:rPr lang="en-US" sz="2000" dirty="0" smtClean="0">
                <a:latin typeface="Century Gothic" pitchFamily="34" charset="0"/>
              </a:rPr>
              <a:t>could have </a:t>
            </a:r>
            <a:r>
              <a:rPr lang="en-US" sz="2000" dirty="0" smtClean="0">
                <a:latin typeface="Century Gothic" pitchFamily="34" charset="0"/>
              </a:rPr>
              <a:t>had.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becomes aware </a:t>
            </a:r>
            <a:r>
              <a:rPr lang="en-US" sz="2000" dirty="0" smtClean="0">
                <a:latin typeface="Century Gothic" pitchFamily="34" charset="0"/>
              </a:rPr>
              <a:t>that only </a:t>
            </a:r>
            <a:r>
              <a:rPr lang="en-US" sz="2000" dirty="0" smtClean="0">
                <a:latin typeface="Century Gothic" pitchFamily="34" charset="0"/>
              </a:rPr>
              <a:t>with Marianne </a:t>
            </a:r>
            <a:r>
              <a:rPr lang="en-US" sz="2000" dirty="0" smtClean="0">
                <a:latin typeface="Century Gothic" pitchFamily="34" charset="0"/>
              </a:rPr>
              <a:t>he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can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really </a:t>
            </a:r>
            <a:r>
              <a:rPr lang="en-US" sz="2000" dirty="0" smtClean="0">
                <a:latin typeface="Century Gothic" pitchFamily="34" charset="0"/>
              </a:rPr>
              <a:t>be himself</a:t>
            </a:r>
            <a:r>
              <a:rPr lang="en-US" sz="2000" dirty="0" smtClean="0">
                <a:latin typeface="Century Gothic" pitchFamily="34" charset="0"/>
              </a:rPr>
              <a:t>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288" y="365760"/>
            <a:ext cx="10194224" cy="62055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4065" y="1222783"/>
            <a:ext cx="8595360" cy="5029200"/>
          </a:xfrm>
        </p:spPr>
        <p:txBody>
          <a:bodyPr>
            <a:noAutofit/>
          </a:bodyPr>
          <a:lstStyle/>
          <a:p>
            <a:pPr marL="0" indent="0">
              <a:buClr>
                <a:srgbClr val="04494C"/>
              </a:buClr>
              <a:buSzPct val="100000"/>
              <a:buNone/>
            </a:pPr>
            <a:r>
              <a:rPr lang="en-US" sz="2000" dirty="0" smtClean="0">
                <a:latin typeface="Century Gothic" pitchFamily="34" charset="0"/>
              </a:rPr>
              <a:t>Marianne’s awareness tha</a:t>
            </a:r>
            <a:r>
              <a:rPr lang="en-US" sz="2400" dirty="0" smtClean="0">
                <a:latin typeface="Century Gothic" pitchFamily="34" charset="0"/>
              </a:rPr>
              <a:t>t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life </a:t>
            </a:r>
            <a:r>
              <a:rPr lang="en-US" sz="2000" dirty="0" smtClean="0">
                <a:latin typeface="Century Gothic" pitchFamily="34" charset="0"/>
              </a:rPr>
              <a:t>must: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entury Gothic" pitchFamily="34" charset="0"/>
              </a:rPr>
              <a:t>count </a:t>
            </a:r>
            <a:r>
              <a:rPr lang="en-US" sz="2000" dirty="0" smtClean="0">
                <a:latin typeface="Century Gothic" pitchFamily="34" charset="0"/>
              </a:rPr>
              <a:t>for </a:t>
            </a:r>
            <a:r>
              <a:rPr lang="en-US" sz="2000" dirty="0" smtClean="0">
                <a:latin typeface="Century Gothic" pitchFamily="34" charset="0"/>
              </a:rPr>
              <a:t>something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entury Gothic" pitchFamily="34" charset="0"/>
              </a:rPr>
              <a:t>help </a:t>
            </a:r>
            <a:r>
              <a:rPr lang="en-US" sz="2000" dirty="0" smtClean="0">
                <a:latin typeface="Century Gothic" pitchFamily="34" charset="0"/>
              </a:rPr>
              <a:t>against the violence of the strong against the </a:t>
            </a:r>
            <a:r>
              <a:rPr lang="en-US" sz="2000" dirty="0" smtClean="0">
                <a:latin typeface="Century Gothic" pitchFamily="34" charset="0"/>
              </a:rPr>
              <a:t>weak.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entury Gothic" pitchFamily="34" charset="0"/>
              </a:rPr>
              <a:t>The </a:t>
            </a:r>
            <a:r>
              <a:rPr lang="en-US" sz="2000" dirty="0" smtClean="0">
                <a:latin typeface="Century Gothic" pitchFamily="34" charset="0"/>
              </a:rPr>
              <a:t>protagonists reflect on their relationship and what their life could have been like without the attraction they feel between them.</a:t>
            </a:r>
          </a:p>
          <a:p>
            <a:pPr marL="0" indent="0">
              <a:buClr>
                <a:srgbClr val="04494C"/>
              </a:buClr>
              <a:buSzPct val="100000"/>
              <a:buNone/>
            </a:pPr>
            <a:r>
              <a:rPr lang="en-US" sz="2000" dirty="0" smtClean="0">
                <a:latin typeface="Century Gothic" pitchFamily="34" charset="0"/>
              </a:rPr>
              <a:t>They are both aware </a:t>
            </a:r>
            <a:r>
              <a:rPr lang="en-US" sz="2000" dirty="0" smtClean="0">
                <a:latin typeface="Century Gothic" pitchFamily="34" charset="0"/>
              </a:rPr>
              <a:t>that they are at an age </a:t>
            </a:r>
            <a:r>
              <a:rPr lang="en-US" sz="2000" dirty="0" smtClean="0">
                <a:latin typeface="Century Gothic" pitchFamily="34" charset="0"/>
              </a:rPr>
              <a:t>when life </a:t>
            </a:r>
            <a:r>
              <a:rPr lang="en-US" sz="2000" dirty="0" smtClean="0">
                <a:latin typeface="Century Gothic" pitchFamily="34" charset="0"/>
              </a:rPr>
              <a:t>can change for any decision, even the slightest one.</a:t>
            </a:r>
          </a:p>
          <a:p>
            <a:pPr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Marianne believes </a:t>
            </a:r>
            <a:r>
              <a:rPr lang="en-US" sz="2000" dirty="0" smtClean="0">
                <a:latin typeface="Century Gothic" pitchFamily="34" charset="0"/>
              </a:rPr>
              <a:t>she </a:t>
            </a:r>
            <a:r>
              <a:rPr lang="en-US" sz="2000" dirty="0" smtClean="0">
                <a:latin typeface="Century Gothic" pitchFamily="34" charset="0"/>
              </a:rPr>
              <a:t>is a bad, corrupt, wrong, evil person and her efforts to improve do not </a:t>
            </a:r>
            <a:r>
              <a:rPr lang="en-US" sz="2000" dirty="0" smtClean="0">
                <a:latin typeface="Century Gothic" pitchFamily="34" charset="0"/>
              </a:rPr>
              <a:t>help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to </a:t>
            </a:r>
            <a:r>
              <a:rPr lang="en-US" sz="2000" i="1" dirty="0" smtClean="0">
                <a:latin typeface="Century Gothic" pitchFamily="34" charset="0"/>
              </a:rPr>
              <a:t>"be right, say and do the right things".</a:t>
            </a:r>
            <a:endParaRPr lang="it-IT" sz="2000" i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Narrative </a:t>
            </a:r>
            <a:r>
              <a:rPr lang="it-IT" dirty="0" err="1" smtClean="0">
                <a:solidFill>
                  <a:schemeClr val="bg1"/>
                </a:solidFill>
              </a:rPr>
              <a:t>Techniques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10154"/>
            <a:ext cx="8595360" cy="4351337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sz="2000" dirty="0" smtClean="0">
                <a:latin typeface="Century Gothic" pitchFamily="34" charset="0"/>
              </a:rPr>
              <a:t>Normal People: third </a:t>
            </a:r>
            <a:r>
              <a:rPr lang="en-GB" sz="2000" dirty="0" err="1" smtClean="0">
                <a:latin typeface="Century Gothic" pitchFamily="34" charset="0"/>
              </a:rPr>
              <a:t>personnarrator</a:t>
            </a:r>
            <a:r>
              <a:rPr lang="en-GB" sz="2000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  <a:sym typeface="Wingdings" panose="05000000000000000000" pitchFamily="2" charset="2"/>
              </a:rPr>
              <a:t> he </a:t>
            </a:r>
            <a:r>
              <a:rPr lang="en-GB" sz="2000" dirty="0" smtClean="0">
                <a:latin typeface="Century Gothic" pitchFamily="34" charset="0"/>
              </a:rPr>
              <a:t>seems </a:t>
            </a:r>
            <a:r>
              <a:rPr lang="en-GB" sz="2000" dirty="0" smtClean="0">
                <a:latin typeface="Century Gothic" pitchFamily="34" charset="0"/>
              </a:rPr>
              <a:t>to watch the scene outside, and alternates </a:t>
            </a:r>
            <a:r>
              <a:rPr lang="en-GB" sz="2000" dirty="0" smtClean="0">
                <a:latin typeface="Century Gothic" pitchFamily="34" charset="0"/>
              </a:rPr>
              <a:t>the </a:t>
            </a:r>
            <a:r>
              <a:rPr lang="en-GB" sz="2000" dirty="0" smtClean="0">
                <a:latin typeface="Century Gothic" pitchFamily="34" charset="0"/>
              </a:rPr>
              <a:t>two </a:t>
            </a:r>
            <a:r>
              <a:rPr lang="en-GB" sz="2000" dirty="0" smtClean="0">
                <a:latin typeface="Century Gothic" pitchFamily="34" charset="0"/>
              </a:rPr>
              <a:t>characters’ inner reality </a:t>
            </a:r>
            <a:endParaRPr lang="en-GB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2000" dirty="0" smtClean="0">
                <a:latin typeface="Century Gothic" pitchFamily="34" charset="0"/>
                <a:sym typeface="Wingdings" pitchFamily="2" charset="2"/>
              </a:rPr>
              <a:t>C</a:t>
            </a:r>
            <a:r>
              <a:rPr lang="en-GB" sz="2000" dirty="0" smtClean="0">
                <a:latin typeface="Century Gothic" pitchFamily="34" charset="0"/>
              </a:rPr>
              <a:t>hapters </a:t>
            </a:r>
            <a:r>
              <a:rPr lang="en-GB" sz="2000" dirty="0" smtClean="0">
                <a:latin typeface="Century Gothic" pitchFamily="34" charset="0"/>
              </a:rPr>
              <a:t>are dated and </a:t>
            </a:r>
            <a:r>
              <a:rPr lang="en-GB" sz="2000" dirty="0" smtClean="0">
                <a:latin typeface="Century Gothic" pitchFamily="34" charset="0"/>
              </a:rPr>
              <a:t>unusually arranged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sz="2000" dirty="0" smtClean="0">
                <a:latin typeface="Century Gothic" pitchFamily="34" charset="0"/>
              </a:rPr>
              <a:t>They follow the </a:t>
            </a:r>
            <a:r>
              <a:rPr lang="en-GB" sz="2000" dirty="0" smtClean="0">
                <a:latin typeface="Century Gothic" pitchFamily="34" charset="0"/>
              </a:rPr>
              <a:t>characters</a:t>
            </a:r>
            <a:r>
              <a:rPr lang="en-GB" sz="2000" dirty="0" smtClean="0">
                <a:latin typeface="Century Gothic" pitchFamily="34" charset="0"/>
              </a:rPr>
              <a:t>’ student </a:t>
            </a:r>
            <a:r>
              <a:rPr lang="en-GB" sz="2000" dirty="0" smtClean="0">
                <a:latin typeface="Century Gothic" pitchFamily="34" charset="0"/>
              </a:rPr>
              <a:t>timeline with </a:t>
            </a:r>
            <a:r>
              <a:rPr lang="en-GB" sz="2000" dirty="0" smtClean="0">
                <a:latin typeface="Century Gothic" pitchFamily="34" charset="0"/>
              </a:rPr>
              <a:t>gaps </a:t>
            </a:r>
            <a:r>
              <a:rPr lang="en-GB" sz="2000" dirty="0" smtClean="0">
                <a:latin typeface="Century Gothic" pitchFamily="34" charset="0"/>
              </a:rPr>
              <a:t>of a </a:t>
            </a:r>
            <a:r>
              <a:rPr lang="en-GB" sz="2000" dirty="0" smtClean="0">
                <a:latin typeface="Century Gothic" pitchFamily="34" charset="0"/>
              </a:rPr>
              <a:t>few weeks and a few month in duration. 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</a:t>
            </a:r>
            <a:r>
              <a:rPr lang="en-GB" sz="2000" dirty="0" smtClean="0">
                <a:latin typeface="Century Gothic" pitchFamily="34" charset="0"/>
                <a:sym typeface="Wingdings" pitchFamily="2" charset="2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The novel alternates the use of the </a:t>
            </a:r>
            <a:r>
              <a:rPr lang="en-GB" sz="2000" b="1" dirty="0" smtClean="0">
                <a:latin typeface="Century Gothic" pitchFamily="34" charset="0"/>
              </a:rPr>
              <a:t>present tense </a:t>
            </a:r>
            <a:r>
              <a:rPr lang="en-GB" sz="2000" dirty="0" smtClean="0">
                <a:latin typeface="Century Gothic" pitchFamily="34" charset="0"/>
              </a:rPr>
              <a:t>(when </a:t>
            </a:r>
            <a:r>
              <a:rPr lang="en-GB" sz="2000" dirty="0" smtClean="0">
                <a:latin typeface="Century Gothic" pitchFamily="34" charset="0"/>
              </a:rPr>
              <a:t>events are referred to </a:t>
            </a:r>
            <a:r>
              <a:rPr lang="en-GB" sz="2000" dirty="0" smtClean="0">
                <a:latin typeface="Century Gothic" pitchFamily="34" charset="0"/>
              </a:rPr>
              <a:t>chapters date) and the </a:t>
            </a:r>
            <a:r>
              <a:rPr lang="en-GB" sz="2000" b="1" dirty="0" smtClean="0">
                <a:latin typeface="Century Gothic" pitchFamily="34" charset="0"/>
              </a:rPr>
              <a:t>past tense</a:t>
            </a:r>
            <a:r>
              <a:rPr lang="en-GB" sz="2000" dirty="0" smtClean="0">
                <a:latin typeface="Century Gothic" pitchFamily="34" charset="0"/>
              </a:rPr>
              <a:t>, </a:t>
            </a:r>
            <a:r>
              <a:rPr lang="en-GB" sz="2000" dirty="0" smtClean="0">
                <a:latin typeface="Century Gothic" pitchFamily="34" charset="0"/>
              </a:rPr>
              <a:t>for the periods falling between </a:t>
            </a:r>
            <a:r>
              <a:rPr lang="en-GB" sz="2000" dirty="0" smtClean="0">
                <a:latin typeface="Century Gothic" pitchFamily="34" charset="0"/>
              </a:rPr>
              <a:t>the dated chapters.</a:t>
            </a:r>
            <a:endParaRPr lang="it-IT" sz="2000" dirty="0" smtClean="0">
              <a:latin typeface="Century Gothic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3737" y="212422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Connell feels like he ruined the lives of everyone who </a:t>
            </a:r>
            <a:r>
              <a:rPr lang="en-US" sz="2000" dirty="0" smtClean="0">
                <a:latin typeface="Century Gothic" pitchFamily="34" charset="0"/>
              </a:rPr>
              <a:t>like </a:t>
            </a:r>
            <a:r>
              <a:rPr lang="en-US" sz="2000" dirty="0" smtClean="0">
                <a:latin typeface="Century Gothic" pitchFamily="34" charset="0"/>
              </a:rPr>
              <a:t>him.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He is strongly conflicted about whether or not to publish his </a:t>
            </a:r>
            <a:r>
              <a:rPr lang="en-US" sz="2000" dirty="0" smtClean="0">
                <a:latin typeface="Century Gothic" pitchFamily="34" charset="0"/>
              </a:rPr>
              <a:t>story,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>
                <a:latin typeface="Century Gothic" pitchFamily="34" charset="0"/>
              </a:rPr>
              <a:t>H</a:t>
            </a:r>
            <a:r>
              <a:rPr lang="en-US" sz="2000" dirty="0" smtClean="0">
                <a:latin typeface="Century Gothic" pitchFamily="34" charset="0"/>
              </a:rPr>
              <a:t>e </a:t>
            </a:r>
            <a:r>
              <a:rPr lang="en-US" sz="2000" dirty="0" smtClean="0">
                <a:latin typeface="Century Gothic" pitchFamily="34" charset="0"/>
              </a:rPr>
              <a:t>feels </a:t>
            </a:r>
            <a:r>
              <a:rPr lang="en-US" sz="2000" dirty="0" smtClean="0">
                <a:latin typeface="Century Gothic" pitchFamily="34" charset="0"/>
              </a:rPr>
              <a:t>anguish </a:t>
            </a:r>
            <a:r>
              <a:rPr lang="en-US" sz="2000" dirty="0" smtClean="0">
                <a:latin typeface="Century Gothic" pitchFamily="34" charset="0"/>
              </a:rPr>
              <a:t>about any </a:t>
            </a:r>
            <a:r>
              <a:rPr lang="en-US" sz="2000" dirty="0" smtClean="0">
                <a:latin typeface="Century Gothic" pitchFamily="34" charset="0"/>
              </a:rPr>
              <a:t>judgment </a:t>
            </a:r>
            <a:r>
              <a:rPr lang="en-US" sz="2000" dirty="0" smtClean="0">
                <a:latin typeface="Century Gothic" pitchFamily="34" charset="0"/>
              </a:rPr>
              <a:t>that won't come later.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He believes </a:t>
            </a:r>
            <a:r>
              <a:rPr lang="en-US" sz="2000" dirty="0" smtClean="0">
                <a:latin typeface="Century Gothic" pitchFamily="34" charset="0"/>
              </a:rPr>
              <a:t>his relationship </a:t>
            </a:r>
            <a:r>
              <a:rPr lang="en-US" sz="2000" dirty="0" smtClean="0">
                <a:latin typeface="Century Gothic" pitchFamily="34" charset="0"/>
              </a:rPr>
              <a:t>with </a:t>
            </a:r>
            <a:r>
              <a:rPr lang="en-US" sz="2000" dirty="0" smtClean="0">
                <a:latin typeface="Century Gothic" pitchFamily="34" charset="0"/>
              </a:rPr>
              <a:t>Marianne </a:t>
            </a:r>
            <a:r>
              <a:rPr lang="en-US" sz="2000" dirty="0" smtClean="0">
                <a:latin typeface="Century Gothic" pitchFamily="34" charset="0"/>
              </a:rPr>
              <a:t>has always generated confusion and suffering, he considers it an </a:t>
            </a:r>
            <a:r>
              <a:rPr lang="en-US" sz="2000" i="1" dirty="0" smtClean="0">
                <a:latin typeface="Century Gothic" pitchFamily="34" charset="0"/>
              </a:rPr>
              <a:t>“ immense dark and terrible emptiness ”.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He is aware of his power over </a:t>
            </a:r>
            <a:r>
              <a:rPr lang="en-US" sz="2000" dirty="0" smtClean="0">
                <a:latin typeface="Century Gothic" pitchFamily="34" charset="0"/>
              </a:rPr>
              <a:t>Marianne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>
                <a:latin typeface="Century Gothic" pitchFamily="34" charset="0"/>
              </a:rPr>
              <a:t>H</a:t>
            </a:r>
            <a:r>
              <a:rPr lang="en-US" sz="2000" dirty="0" smtClean="0">
                <a:latin typeface="Century Gothic" pitchFamily="34" charset="0"/>
              </a:rPr>
              <a:t>e </a:t>
            </a:r>
            <a:r>
              <a:rPr lang="en-US" sz="2000" dirty="0" smtClean="0">
                <a:latin typeface="Century Gothic" pitchFamily="34" charset="0"/>
              </a:rPr>
              <a:t>wants to avoid her but does not want to be forgotten by her.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Seven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2015)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2"/>
            <a:ext cx="8595360" cy="3502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There is a certain serenity and calm in Connell and Marianne's life.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is patient and careful </a:t>
            </a:r>
            <a:r>
              <a:rPr lang="en-US" sz="2000" dirty="0" smtClean="0">
                <a:latin typeface="Century Gothic" pitchFamily="34" charset="0"/>
              </a:rPr>
              <a:t>with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Marianne's </a:t>
            </a:r>
            <a:r>
              <a:rPr lang="en-US" sz="2000" dirty="0" smtClean="0">
                <a:latin typeface="Century Gothic" pitchFamily="34" charset="0"/>
              </a:rPr>
              <a:t>feelings and takes </a:t>
            </a:r>
            <a:r>
              <a:rPr lang="en-US" sz="2000" dirty="0" smtClean="0">
                <a:latin typeface="Century Gothic" pitchFamily="34" charset="0"/>
              </a:rPr>
              <a:t>care of her and listens to her.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Marianne compares the two of them to little plants that share the same piece of land.</a:t>
            </a:r>
          </a:p>
          <a:p>
            <a:pPr>
              <a:lnSpc>
                <a:spcPct val="100000"/>
              </a:lnSpc>
              <a:buClr>
                <a:srgbClr val="08525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Marianne feels confident even though she will feel lonely when Connell goes to New York.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imo piano delle pagine di un libro">
            <a:extLst>
              <a:ext uri="{FF2B5EF4-FFF2-40B4-BE49-F238E27FC236}">
                <a16:creationId xmlns:a16="http://schemas.microsoft.com/office/drawing/2014/main" xmlns="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6096000" y="0"/>
            <a:ext cx="6096000" cy="685799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93871044-9D2C-42D1-8B31-E3D6F11C6013}"/>
              </a:ext>
            </a:extLst>
          </p:cNvPr>
          <p:cNvSpPr txBox="1">
            <a:spLocks/>
          </p:cNvSpPr>
          <p:nvPr/>
        </p:nvSpPr>
        <p:spPr>
          <a:xfrm>
            <a:off x="339047" y="2409091"/>
            <a:ext cx="5568593" cy="351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600" spc="10" dirty="0" smtClean="0">
                <a:solidFill>
                  <a:schemeClr val="bg1"/>
                </a:solidFill>
                <a:latin typeface="Century Gothic" pitchFamily="34" charset="0"/>
              </a:rPr>
              <a:t>Arianna </a:t>
            </a:r>
            <a:r>
              <a:rPr lang="it-IT" sz="3600" spc="10" dirty="0" err="1" smtClean="0">
                <a:solidFill>
                  <a:schemeClr val="bg1"/>
                </a:solidFill>
                <a:latin typeface="Century Gothic" pitchFamily="34" charset="0"/>
              </a:rPr>
              <a:t>Peruzzi</a:t>
            </a:r>
            <a:endParaRPr lang="it-IT" sz="3600" spc="1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600" spc="10" dirty="0" smtClean="0">
                <a:solidFill>
                  <a:schemeClr val="bg1"/>
                </a:solidFill>
                <a:latin typeface="Century Gothic" pitchFamily="34" charset="0"/>
              </a:rPr>
              <a:t>5LSCA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600" spc="10" dirty="0" smtClean="0">
                <a:solidFill>
                  <a:schemeClr val="bg1"/>
                </a:solidFill>
                <a:latin typeface="Century Gothic" pitchFamily="34" charset="0"/>
              </a:rPr>
              <a:t>A.S.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600" spc="10" dirty="0" smtClean="0">
                <a:solidFill>
                  <a:schemeClr val="bg1"/>
                </a:solidFill>
                <a:latin typeface="Century Gothic" pitchFamily="34" charset="0"/>
              </a:rPr>
              <a:t>2019-2020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it-IT" sz="3600" spc="10" dirty="0" smtClean="0">
                <a:solidFill>
                  <a:schemeClr val="bg1"/>
                </a:solidFill>
                <a:latin typeface="Century Gothic" pitchFamily="34" charset="0"/>
              </a:rPr>
              <a:t>Lingua e cultura inglese</a:t>
            </a:r>
            <a:endParaRPr lang="it-IT" sz="3600" spc="1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668" y="2110156"/>
            <a:ext cx="8595360" cy="3193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Normal </a:t>
            </a:r>
            <a:r>
              <a:rPr lang="en-GB" sz="2000" dirty="0" smtClean="0">
                <a:latin typeface="Century Gothic" pitchFamily="34" charset="0"/>
              </a:rPr>
              <a:t>people does not adhere to a strict chronology. </a:t>
            </a:r>
            <a:endParaRPr lang="en-GB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The </a:t>
            </a:r>
            <a:r>
              <a:rPr lang="en-GB" sz="2000" dirty="0" smtClean="0">
                <a:latin typeface="Century Gothic" pitchFamily="34" charset="0"/>
              </a:rPr>
              <a:t>novel is </a:t>
            </a:r>
            <a:r>
              <a:rPr lang="en-GB" sz="2000" dirty="0" smtClean="0">
                <a:latin typeface="Century Gothic" pitchFamily="34" charset="0"/>
              </a:rPr>
              <a:t>arranged into </a:t>
            </a:r>
            <a:r>
              <a:rPr lang="en-GB" sz="2000" dirty="0" smtClean="0">
                <a:latin typeface="Century Gothic" pitchFamily="34" charset="0"/>
              </a:rPr>
              <a:t>sections </a:t>
            </a:r>
            <a:r>
              <a:rPr lang="en-GB" sz="2000" dirty="0" smtClean="0">
                <a:latin typeface="Century Gothic" pitchFamily="34" charset="0"/>
              </a:rPr>
              <a:t>according </a:t>
            </a:r>
            <a:r>
              <a:rPr lang="en-GB" sz="2000" dirty="0" smtClean="0">
                <a:latin typeface="Century Gothic" pitchFamily="34" charset="0"/>
              </a:rPr>
              <a:t>to the lapse of time (‘</a:t>
            </a:r>
            <a:r>
              <a:rPr lang="en-GB" sz="2000" i="1" dirty="0" smtClean="0">
                <a:latin typeface="Century Gothic" pitchFamily="34" charset="0"/>
              </a:rPr>
              <a:t>Three Months Later</a:t>
            </a:r>
            <a:r>
              <a:rPr lang="en-GB" sz="2000" dirty="0" smtClean="0">
                <a:latin typeface="Century Gothic" pitchFamily="34" charset="0"/>
              </a:rPr>
              <a:t>’) </a:t>
            </a:r>
            <a:endParaRPr lang="en-GB" sz="2000" dirty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It </a:t>
            </a:r>
            <a:r>
              <a:rPr lang="en-GB" sz="2000" dirty="0" smtClean="0">
                <a:latin typeface="Century Gothic" pitchFamily="34" charset="0"/>
              </a:rPr>
              <a:t>emphasises </a:t>
            </a:r>
            <a:r>
              <a:rPr lang="en-GB" sz="2000" dirty="0" smtClean="0">
                <a:latin typeface="Century Gothic" pitchFamily="34" charset="0"/>
              </a:rPr>
              <a:t>the gaps between </a:t>
            </a:r>
            <a:r>
              <a:rPr lang="en-GB" sz="2000" dirty="0" smtClean="0">
                <a:latin typeface="Century Gothic" pitchFamily="34" charset="0"/>
              </a:rPr>
              <a:t>lovers and provides </a:t>
            </a:r>
            <a:r>
              <a:rPr lang="en-GB" sz="2000" dirty="0" smtClean="0">
                <a:latin typeface="Century Gothic" pitchFamily="34" charset="0"/>
              </a:rPr>
              <a:t>a </a:t>
            </a:r>
            <a:r>
              <a:rPr lang="en-GB" sz="2000" dirty="0" smtClean="0">
                <a:latin typeface="Century Gothic" pitchFamily="34" charset="0"/>
              </a:rPr>
              <a:t>real-world timeline (‘</a:t>
            </a:r>
            <a:r>
              <a:rPr lang="en-GB" sz="2000" i="1" dirty="0" smtClean="0">
                <a:latin typeface="Century Gothic" pitchFamily="34" charset="0"/>
              </a:rPr>
              <a:t>January 2011</a:t>
            </a:r>
            <a:r>
              <a:rPr lang="en-GB" sz="2000" dirty="0" smtClean="0">
                <a:latin typeface="Century Gothic" pitchFamily="34" charset="0"/>
              </a:rPr>
              <a:t>’) </a:t>
            </a:r>
            <a:endParaRPr lang="en-GB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latin typeface="Century Gothic" pitchFamily="34" charset="0"/>
              </a:rPr>
              <a:t>T</a:t>
            </a:r>
            <a:r>
              <a:rPr lang="en-GB" sz="2000" dirty="0" smtClean="0">
                <a:latin typeface="Century Gothic" pitchFamily="34" charset="0"/>
              </a:rPr>
              <a:t>he </a:t>
            </a:r>
            <a:r>
              <a:rPr lang="en-GB" sz="2000" dirty="0" smtClean="0">
                <a:latin typeface="Century Gothic" pitchFamily="34" charset="0"/>
              </a:rPr>
              <a:t>pattern is there </a:t>
            </a:r>
            <a:r>
              <a:rPr lang="en-GB" sz="2000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even when the lapse of time is trivial (‘</a:t>
            </a:r>
            <a:r>
              <a:rPr lang="en-GB" sz="2000" i="1" dirty="0" smtClean="0">
                <a:latin typeface="Century Gothic" pitchFamily="34" charset="0"/>
              </a:rPr>
              <a:t>Five Minutes Later</a:t>
            </a:r>
            <a:r>
              <a:rPr lang="en-GB" sz="2000" dirty="0" smtClean="0">
                <a:latin typeface="Century Gothic" pitchFamily="34" charset="0"/>
              </a:rPr>
              <a:t>’). </a:t>
            </a:r>
            <a:endParaRPr lang="it-IT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5939" y="2096086"/>
            <a:ext cx="922425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entury Gothic" pitchFamily="34" charset="0"/>
              </a:rPr>
              <a:t>The </a:t>
            </a:r>
            <a:r>
              <a:rPr lang="it-IT" sz="2000" dirty="0" err="1" smtClean="0">
                <a:latin typeface="Century Gothic" pitchFamily="34" charset="0"/>
              </a:rPr>
              <a:t>novel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starts</a:t>
            </a:r>
            <a:r>
              <a:rPr lang="it-IT" sz="2000" dirty="0" smtClean="0">
                <a:latin typeface="Century Gothic" pitchFamily="34" charset="0"/>
              </a:rPr>
              <a:t> with a brief </a:t>
            </a:r>
            <a:r>
              <a:rPr lang="it-IT" sz="2000" dirty="0" err="1" smtClean="0">
                <a:latin typeface="Century Gothic" pitchFamily="34" charset="0"/>
              </a:rPr>
              <a:t>introduction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it-IT" sz="2000" dirty="0" smtClean="0">
                <a:latin typeface="Century Gothic" pitchFamily="34" charset="0"/>
              </a:rPr>
              <a:t>the </a:t>
            </a:r>
            <a:r>
              <a:rPr lang="it-IT" sz="2000" dirty="0" smtClean="0">
                <a:latin typeface="Century Gothic" pitchFamily="34" charset="0"/>
              </a:rPr>
              <a:t>social </a:t>
            </a:r>
            <a:r>
              <a:rPr lang="it-IT" sz="2000" dirty="0" err="1" smtClean="0">
                <a:latin typeface="Century Gothic" pitchFamily="34" charset="0"/>
              </a:rPr>
              <a:t>conditions</a:t>
            </a:r>
            <a:r>
              <a:rPr lang="it-IT" sz="2000" dirty="0" smtClean="0">
                <a:latin typeface="Century Gothic" pitchFamily="34" charset="0"/>
              </a:rPr>
              <a:t> of </a:t>
            </a:r>
            <a:r>
              <a:rPr lang="it-IT" sz="2000" dirty="0" err="1" smtClean="0">
                <a:latin typeface="Century Gothic" pitchFamily="34" charset="0"/>
              </a:rPr>
              <a:t>two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characters</a:t>
            </a:r>
            <a:r>
              <a:rPr lang="it-IT" sz="2000" dirty="0" smtClean="0">
                <a:latin typeface="Century Gothic" pitchFamily="34" charset="0"/>
              </a:rPr>
              <a:t>: </a:t>
            </a:r>
            <a:r>
              <a:rPr lang="it-IT" sz="2000" dirty="0" err="1" smtClean="0">
                <a:latin typeface="Century Gothic" pitchFamily="34" charset="0"/>
              </a:rPr>
              <a:t>Connell</a:t>
            </a:r>
            <a:r>
              <a:rPr lang="it-IT" sz="2000" dirty="0" smtClean="0">
                <a:latin typeface="Century Gothic" pitchFamily="34" charset="0"/>
              </a:rPr>
              <a:t> and Marianne.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entury Gothic" pitchFamily="34" charset="0"/>
              </a:rPr>
              <a:t> The </a:t>
            </a:r>
            <a:r>
              <a:rPr lang="it-IT" sz="2000" dirty="0" err="1" smtClean="0">
                <a:latin typeface="Century Gothic" pitchFamily="34" charset="0"/>
              </a:rPr>
              <a:t>writer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highlights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Marianne’s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smtClean="0">
                <a:latin typeface="Century Gothic" pitchFamily="34" charset="0"/>
              </a:rPr>
              <a:t>personality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smtClean="0">
                <a:latin typeface="Century Gothic" pitchFamily="34" charset="0"/>
              </a:rPr>
              <a:t>and </a:t>
            </a:r>
            <a:r>
              <a:rPr lang="it-IT" sz="2000" dirty="0" err="1" smtClean="0">
                <a:latin typeface="Century Gothic" pitchFamily="34" charset="0"/>
              </a:rPr>
              <a:t>behaviour</a:t>
            </a:r>
            <a:r>
              <a:rPr lang="it-IT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Connell</a:t>
            </a:r>
            <a:r>
              <a:rPr lang="it-IT" sz="2000" dirty="0" smtClean="0">
                <a:latin typeface="Century Gothic" pitchFamily="34" charset="0"/>
              </a:rPr>
              <a:t>  </a:t>
            </a:r>
            <a:r>
              <a:rPr lang="it-IT" sz="2000" dirty="0" smtClean="0">
                <a:latin typeface="Century Gothic" pitchFamily="34" charset="0"/>
              </a:rPr>
              <a:t>has a feeling of </a:t>
            </a:r>
            <a:r>
              <a:rPr lang="it-IT" sz="2000" dirty="0" err="1" smtClean="0">
                <a:latin typeface="Century Gothic" pitchFamily="34" charset="0"/>
              </a:rPr>
              <a:t>shared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confidentiality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when</a:t>
            </a:r>
            <a:r>
              <a:rPr lang="it-IT" sz="2000" dirty="0" smtClean="0">
                <a:latin typeface="Century Gothic" pitchFamily="34" charset="0"/>
              </a:rPr>
              <a:t> he </a:t>
            </a:r>
            <a:r>
              <a:rPr lang="it-IT" sz="2000" dirty="0" err="1" smtClean="0">
                <a:latin typeface="Century Gothic" pitchFamily="34" charset="0"/>
              </a:rPr>
              <a:t>talks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>
                <a:latin typeface="Century Gothic" pitchFamily="34" charset="0"/>
              </a:rPr>
              <a:t>to </a:t>
            </a:r>
            <a:r>
              <a:rPr lang="it-IT" sz="2000" dirty="0" err="1" smtClean="0">
                <a:latin typeface="Century Gothic" pitchFamily="34" charset="0"/>
              </a:rPr>
              <a:t>her</a:t>
            </a:r>
            <a:endParaRPr lang="it-IT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smtClean="0">
                <a:latin typeface="Century Gothic" pitchFamily="34" charset="0"/>
              </a:rPr>
              <a:t>Marianne </a:t>
            </a:r>
            <a:r>
              <a:rPr lang="it-IT" sz="2000" dirty="0" err="1" smtClean="0">
                <a:latin typeface="Century Gothic" pitchFamily="34" charset="0"/>
              </a:rPr>
              <a:t>tells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Connell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she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loves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him</a:t>
            </a:r>
            <a:endParaRPr lang="it-IT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latin typeface="Century Gothic" pitchFamily="34" charset="0"/>
              </a:rPr>
              <a:t>H</a:t>
            </a:r>
            <a:r>
              <a:rPr lang="it-IT" sz="2000" dirty="0" smtClean="0">
                <a:latin typeface="Century Gothic" pitchFamily="34" charset="0"/>
              </a:rPr>
              <a:t>e </a:t>
            </a:r>
            <a:r>
              <a:rPr lang="it-IT" sz="2000" dirty="0" err="1" smtClean="0">
                <a:latin typeface="Century Gothic" pitchFamily="34" charset="0"/>
              </a:rPr>
              <a:t>does</a:t>
            </a:r>
            <a:r>
              <a:rPr lang="it-IT" sz="2000" dirty="0" smtClean="0">
                <a:latin typeface="Century Gothic" pitchFamily="34" charset="0"/>
              </a:rPr>
              <a:t> not </a:t>
            </a:r>
            <a:r>
              <a:rPr lang="it-IT" sz="2000" dirty="0" err="1" smtClean="0">
                <a:latin typeface="Century Gothic" pitchFamily="34" charset="0"/>
              </a:rPr>
              <a:t>answer</a:t>
            </a:r>
            <a:r>
              <a:rPr lang="it-IT" sz="2000" dirty="0" smtClean="0">
                <a:latin typeface="Century Gothic" pitchFamily="34" charset="0"/>
              </a:rPr>
              <a:t> and he </a:t>
            </a:r>
            <a:r>
              <a:rPr lang="it-IT" sz="2000" dirty="0" err="1" smtClean="0">
                <a:latin typeface="Century Gothic" pitchFamily="34" charset="0"/>
              </a:rPr>
              <a:t>keeps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his</a:t>
            </a: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it-IT" sz="2000" dirty="0" err="1" smtClean="0">
                <a:latin typeface="Century Gothic" pitchFamily="34" charset="0"/>
              </a:rPr>
              <a:t>eyes</a:t>
            </a:r>
            <a:r>
              <a:rPr lang="it-IT" sz="2000" dirty="0" smtClean="0">
                <a:latin typeface="Century Gothic" pitchFamily="34" charset="0"/>
              </a:rPr>
              <a:t>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7805" y="2096086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Presentation of Alan’s </a:t>
            </a:r>
            <a:r>
              <a:rPr lang="en-GB" sz="2000" dirty="0" smtClean="0">
                <a:latin typeface="Century Gothic" pitchFamily="34" charset="0"/>
              </a:rPr>
              <a:t>physical abuses </a:t>
            </a:r>
            <a:r>
              <a:rPr lang="en-GB" sz="2000" dirty="0" smtClean="0">
                <a:latin typeface="Century Gothic" pitchFamily="34" charset="0"/>
              </a:rPr>
              <a:t>to </a:t>
            </a:r>
            <a:r>
              <a:rPr lang="en-GB" sz="2000" dirty="0" smtClean="0">
                <a:latin typeface="Century Gothic" pitchFamily="34" charset="0"/>
              </a:rPr>
              <a:t>Marianne;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>
                <a:latin typeface="Century Gothic" pitchFamily="34" charset="0"/>
              </a:rPr>
              <a:t>T</a:t>
            </a:r>
            <a:r>
              <a:rPr lang="en-GB" sz="2000" dirty="0" smtClean="0">
                <a:latin typeface="Century Gothic" pitchFamily="34" charset="0"/>
              </a:rPr>
              <a:t>he </a:t>
            </a:r>
            <a:r>
              <a:rPr lang="en-GB" sz="2000" dirty="0" smtClean="0">
                <a:latin typeface="Century Gothic" pitchFamily="34" charset="0"/>
              </a:rPr>
              <a:t>affection </a:t>
            </a:r>
            <a:r>
              <a:rPr lang="en-GB" sz="2000" dirty="0" smtClean="0">
                <a:latin typeface="Century Gothic" pitchFamily="34" charset="0"/>
              </a:rPr>
              <a:t>from male </a:t>
            </a:r>
            <a:r>
              <a:rPr lang="en-GB" sz="2000" dirty="0" smtClean="0">
                <a:latin typeface="Century Gothic" pitchFamily="34" charset="0"/>
              </a:rPr>
              <a:t>figures </a:t>
            </a:r>
            <a:r>
              <a:rPr lang="en-GB" sz="2000" dirty="0" smtClean="0">
                <a:latin typeface="Century Gothic" pitchFamily="34" charset="0"/>
              </a:rPr>
              <a:t>Marianne receives is only </a:t>
            </a:r>
            <a:r>
              <a:rPr lang="en-GB" sz="2000" dirty="0" smtClean="0">
                <a:latin typeface="Century Gothic" pitchFamily="34" charset="0"/>
              </a:rPr>
              <a:t>through violence, humiliation and submission.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 </a:t>
            </a:r>
            <a:r>
              <a:rPr lang="en-GB" sz="2000" dirty="0" smtClean="0">
                <a:latin typeface="Century Gothic" pitchFamily="34" charset="0"/>
              </a:rPr>
              <a:t>Connell’s personality:  popular </a:t>
            </a:r>
            <a:r>
              <a:rPr lang="en-GB" sz="2000" dirty="0" smtClean="0">
                <a:latin typeface="Century Gothic" pitchFamily="34" charset="0"/>
              </a:rPr>
              <a:t>and </a:t>
            </a:r>
            <a:r>
              <a:rPr lang="en-GB" sz="2000" dirty="0" smtClean="0">
                <a:latin typeface="Century Gothic" pitchFamily="34" charset="0"/>
              </a:rPr>
              <a:t>well-adjusted teenager.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He is successful in soccer, </a:t>
            </a:r>
            <a:r>
              <a:rPr lang="en-GB" sz="2000" dirty="0" smtClean="0">
                <a:latin typeface="Century Gothic" pitchFamily="34" charset="0"/>
              </a:rPr>
              <a:t>has </a:t>
            </a:r>
            <a:r>
              <a:rPr lang="en-GB" sz="2000" dirty="0" smtClean="0">
                <a:latin typeface="Century Gothic" pitchFamily="34" charset="0"/>
              </a:rPr>
              <a:t>good grades </a:t>
            </a:r>
            <a:endParaRPr lang="en-GB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Marianne </a:t>
            </a:r>
            <a:r>
              <a:rPr lang="en-GB" sz="2000" dirty="0" smtClean="0">
                <a:latin typeface="Century Gothic" pitchFamily="34" charset="0"/>
              </a:rPr>
              <a:t>accepts the secrecy of </a:t>
            </a:r>
            <a:r>
              <a:rPr lang="en-GB" sz="2000" dirty="0" smtClean="0">
                <a:latin typeface="Century Gothic" pitchFamily="34" charset="0"/>
              </a:rPr>
              <a:t>her relationship </a:t>
            </a:r>
            <a:r>
              <a:rPr lang="en-GB" sz="2000" dirty="0" smtClean="0">
                <a:latin typeface="Century Gothic" pitchFamily="34" charset="0"/>
              </a:rPr>
              <a:t>with Connell without </a:t>
            </a:r>
            <a:r>
              <a:rPr lang="en-GB" sz="2000" dirty="0" smtClean="0">
                <a:latin typeface="Century Gothic" pitchFamily="34" charset="0"/>
              </a:rPr>
              <a:t>questions </a:t>
            </a:r>
            <a:r>
              <a:rPr lang="en-GB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GB" sz="2000" dirty="0" smtClean="0">
                <a:latin typeface="Century Gothic" pitchFamily="34" charset="0"/>
              </a:rPr>
              <a:t>she </a:t>
            </a:r>
            <a:r>
              <a:rPr lang="en-GB" sz="2000" dirty="0" smtClean="0">
                <a:latin typeface="Century Gothic" pitchFamily="34" charset="0"/>
              </a:rPr>
              <a:t>finds it exciting.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entury Gothic" pitchFamily="34" charset="0"/>
              </a:rPr>
              <a:t>Connell </a:t>
            </a:r>
            <a:r>
              <a:rPr lang="en-GB" sz="2000" dirty="0" smtClean="0">
                <a:latin typeface="Century Gothic" pitchFamily="34" charset="0"/>
              </a:rPr>
              <a:t>kisses her.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(March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7804" y="2124221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is insecure and </a:t>
            </a:r>
            <a:r>
              <a:rPr lang="en-US" sz="2000" dirty="0" smtClean="0">
                <a:latin typeface="Century Gothic" pitchFamily="34" charset="0"/>
              </a:rPr>
              <a:t>not autonomous in taking decisions alone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 looks for </a:t>
            </a:r>
            <a:r>
              <a:rPr lang="en-US" sz="2000" dirty="0" smtClean="0">
                <a:latin typeface="Century Gothic" pitchFamily="34" charset="0"/>
              </a:rPr>
              <a:t>help </a:t>
            </a:r>
            <a:r>
              <a:rPr lang="en-US" sz="2000" dirty="0" smtClean="0">
                <a:latin typeface="Century Gothic" pitchFamily="34" charset="0"/>
              </a:rPr>
              <a:t>and advice from </a:t>
            </a:r>
            <a:r>
              <a:rPr lang="en-US" sz="2000" dirty="0" smtClean="0">
                <a:latin typeface="Century Gothic" pitchFamily="34" charset="0"/>
              </a:rPr>
              <a:t>Marianne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</a:rPr>
              <a:t>encourages </a:t>
            </a:r>
            <a:r>
              <a:rPr lang="en-US" sz="2000" dirty="0" smtClean="0">
                <a:latin typeface="Century Gothic" pitchFamily="34" charset="0"/>
              </a:rPr>
              <a:t>him to apply to Trinity and to study English.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asks Marianne to keep </a:t>
            </a:r>
            <a:r>
              <a:rPr lang="en-US" sz="2000" dirty="0" smtClean="0">
                <a:latin typeface="Century Gothic" pitchFamily="34" charset="0"/>
              </a:rPr>
              <a:t>their </a:t>
            </a:r>
            <a:r>
              <a:rPr lang="en-US" sz="2000" dirty="0" smtClean="0">
                <a:latin typeface="Century Gothic" pitchFamily="34" charset="0"/>
              </a:rPr>
              <a:t>relationship </a:t>
            </a:r>
            <a:r>
              <a:rPr lang="en-US" sz="2000" dirty="0">
                <a:latin typeface="Century Gothic" pitchFamily="34" charset="0"/>
              </a:rPr>
              <a:t>secret from </a:t>
            </a:r>
            <a:r>
              <a:rPr lang="en-US" sz="2000" dirty="0" smtClean="0">
                <a:latin typeface="Century Gothic" pitchFamily="34" charset="0"/>
              </a:rPr>
              <a:t>his </a:t>
            </a:r>
            <a:r>
              <a:rPr lang="en-US" sz="2000" dirty="0" smtClean="0">
                <a:latin typeface="Century Gothic" pitchFamily="34" charset="0"/>
              </a:rPr>
              <a:t>friends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h</a:t>
            </a:r>
            <a:r>
              <a:rPr lang="en-US" sz="2000" dirty="0" smtClean="0">
                <a:latin typeface="Century Gothic" pitchFamily="34" charset="0"/>
              </a:rPr>
              <a:t>e </a:t>
            </a:r>
            <a:r>
              <a:rPr lang="en-US" sz="2000" dirty="0" smtClean="0">
                <a:latin typeface="Century Gothic" pitchFamily="34" charset="0"/>
              </a:rPr>
              <a:t>feel free to be himself without </a:t>
            </a:r>
            <a:r>
              <a:rPr lang="en-US" sz="2000" dirty="0" smtClean="0">
                <a:latin typeface="Century Gothic" pitchFamily="34" charset="0"/>
              </a:rPr>
              <a:t>his peers’ </a:t>
            </a:r>
            <a:r>
              <a:rPr lang="en-US" sz="2000" dirty="0" smtClean="0">
                <a:latin typeface="Century Gothic" pitchFamily="34" charset="0"/>
              </a:rPr>
              <a:t>judgments</a:t>
            </a:r>
            <a:r>
              <a:rPr lang="en-US" sz="2000" dirty="0" smtClean="0">
                <a:latin typeface="Century Gothic" pitchFamily="34" charset="0"/>
              </a:rPr>
              <a:t>. 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looks </a:t>
            </a:r>
            <a:r>
              <a:rPr lang="en-US" sz="2000" dirty="0" smtClean="0">
                <a:latin typeface="Century Gothic" pitchFamily="34" charset="0"/>
              </a:rPr>
              <a:t>for physical contact with Marianne </a:t>
            </a:r>
            <a:r>
              <a:rPr lang="en-US" sz="2000" dirty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is sexually attracted to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Six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 </a:t>
            </a:r>
            <a:r>
              <a:rPr lang="en-US" sz="2000" dirty="0" smtClean="0">
                <a:latin typeface="Century Gothic" pitchFamily="34" charset="0"/>
              </a:rPr>
              <a:t>wants </a:t>
            </a:r>
            <a:r>
              <a:rPr lang="en-US" sz="2000" dirty="0" smtClean="0">
                <a:latin typeface="Century Gothic" pitchFamily="34" charset="0"/>
              </a:rPr>
              <a:t>Marianne’s </a:t>
            </a:r>
            <a:r>
              <a:rPr lang="en-US" sz="2000" dirty="0" smtClean="0">
                <a:latin typeface="Century Gothic" pitchFamily="34" charset="0"/>
              </a:rPr>
              <a:t>attention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looks for Marianne’s confirmation to </a:t>
            </a:r>
            <a:r>
              <a:rPr lang="en-US" sz="2000" dirty="0" smtClean="0">
                <a:latin typeface="Century Gothic" pitchFamily="34" charset="0"/>
              </a:rPr>
              <a:t>feel self-assured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: He does it this </a:t>
            </a:r>
            <a:r>
              <a:rPr lang="en-US" sz="2000" dirty="0" smtClean="0">
                <a:latin typeface="Century Gothic" pitchFamily="34" charset="0"/>
              </a:rPr>
              <a:t>through body </a:t>
            </a:r>
            <a:r>
              <a:rPr lang="en-US" sz="2000" dirty="0" smtClean="0">
                <a:latin typeface="Century Gothic" pitchFamily="34" charset="0"/>
              </a:rPr>
              <a:t>language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reveals his protective instinct and therefore </a:t>
            </a:r>
            <a:r>
              <a:rPr lang="en-US" sz="2000" dirty="0" smtClean="0">
                <a:latin typeface="Century Gothic" pitchFamily="34" charset="0"/>
              </a:rPr>
              <a:t>Marianne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can </a:t>
            </a:r>
            <a:r>
              <a:rPr lang="en-US" sz="2000" dirty="0" smtClean="0">
                <a:latin typeface="Century Gothic" pitchFamily="34" charset="0"/>
              </a:rPr>
              <a:t>trust </a:t>
            </a:r>
            <a:r>
              <a:rPr lang="en-US" sz="2000" dirty="0" smtClean="0">
                <a:latin typeface="Century Gothic" pitchFamily="34" charset="0"/>
              </a:rPr>
              <a:t>him.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does </a:t>
            </a:r>
            <a:r>
              <a:rPr lang="en-US" sz="2000" dirty="0" smtClean="0">
                <a:latin typeface="Century Gothic" pitchFamily="34" charset="0"/>
              </a:rPr>
              <a:t>not want a contact with her when he is in </a:t>
            </a:r>
            <a:r>
              <a:rPr lang="en-US" sz="2000" dirty="0" smtClean="0">
                <a:latin typeface="Century Gothic" pitchFamily="34" charset="0"/>
              </a:rPr>
              <a:t>public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fears his </a:t>
            </a:r>
            <a:r>
              <a:rPr lang="en-US" sz="2000" dirty="0" err="1" smtClean="0">
                <a:latin typeface="Century Gothic" pitchFamily="34" charset="0"/>
              </a:rPr>
              <a:t>friends’judgment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He wants </a:t>
            </a:r>
            <a:r>
              <a:rPr lang="en-US" sz="2000" dirty="0" smtClean="0">
                <a:latin typeface="Century Gothic" pitchFamily="34" charset="0"/>
              </a:rPr>
              <a:t>attention </a:t>
            </a:r>
            <a:r>
              <a:rPr lang="en-US" sz="2000" dirty="0" smtClean="0">
                <a:latin typeface="Century Gothic" pitchFamily="34" charset="0"/>
              </a:rPr>
              <a:t>and he tries to protect her </a:t>
            </a:r>
            <a:r>
              <a:rPr lang="en-US" sz="2000" dirty="0" smtClean="0">
                <a:latin typeface="Century Gothic" pitchFamily="34" charset="0"/>
              </a:rPr>
              <a:t>from domestic </a:t>
            </a:r>
            <a:r>
              <a:rPr lang="en-US" sz="2000" dirty="0" smtClean="0">
                <a:latin typeface="Century Gothic" pitchFamily="34" charset="0"/>
              </a:rPr>
              <a:t>and psychological violence </a:t>
            </a:r>
            <a:r>
              <a:rPr lang="en-US" sz="2000" dirty="0" smtClean="0">
                <a:latin typeface="Century Gothic" pitchFamily="34" charset="0"/>
              </a:rPr>
              <a:t>(from </a:t>
            </a:r>
            <a:r>
              <a:rPr lang="en-US" sz="2000" dirty="0" smtClean="0">
                <a:latin typeface="Century Gothic" pitchFamily="34" charset="0"/>
              </a:rPr>
              <a:t>her father and </a:t>
            </a:r>
            <a:r>
              <a:rPr lang="en-US" sz="2000" dirty="0" smtClean="0">
                <a:latin typeface="Century Gothic" pitchFamily="34" charset="0"/>
              </a:rPr>
              <a:t>brother)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needs Marianne’s approval and </a:t>
            </a:r>
            <a:r>
              <a:rPr lang="en-US" sz="2000" dirty="0" smtClean="0">
                <a:latin typeface="Century Gothic" pitchFamily="34" charset="0"/>
              </a:rPr>
              <a:t>confirmations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>
                <a:latin typeface="Century Gothic" pitchFamily="34" charset="0"/>
              </a:rPr>
              <a:t>H</a:t>
            </a:r>
            <a:r>
              <a:rPr lang="en-US" sz="2000" dirty="0" smtClean="0">
                <a:latin typeface="Century Gothic" pitchFamily="34" charset="0"/>
              </a:rPr>
              <a:t>e </a:t>
            </a:r>
            <a:r>
              <a:rPr lang="en-US" sz="2000" dirty="0" smtClean="0">
                <a:latin typeface="Century Gothic" pitchFamily="34" charset="0"/>
              </a:rPr>
              <a:t>is </a:t>
            </a:r>
            <a:r>
              <a:rPr lang="en-US" sz="2000" dirty="0" smtClean="0">
                <a:latin typeface="Century Gothic" pitchFamily="34" charset="0"/>
              </a:rPr>
              <a:t>insecure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Century Gothic" pitchFamily="34" charset="0"/>
              </a:rPr>
              <a:t>they </a:t>
            </a:r>
            <a:r>
              <a:rPr lang="en-US" sz="2000" dirty="0" smtClean="0">
                <a:latin typeface="Century Gothic" pitchFamily="34" charset="0"/>
              </a:rPr>
              <a:t>belong to different social classes.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 Connell needs to know what Marianne feels </a:t>
            </a:r>
            <a:r>
              <a:rPr lang="en-US" sz="2000" dirty="0" smtClean="0">
                <a:latin typeface="Century Gothic" pitchFamily="34" charset="0"/>
              </a:rPr>
              <a:t>for </a:t>
            </a:r>
            <a:r>
              <a:rPr lang="en-US" sz="2000" dirty="0" smtClean="0">
                <a:latin typeface="Century Gothic" pitchFamily="34" charset="0"/>
              </a:rPr>
              <a:t>him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itchFamily="2" charset="2"/>
              <a:buChar char="v"/>
            </a:pPr>
            <a:r>
              <a:rPr lang="en-US" sz="2000" dirty="0" smtClean="0">
                <a:latin typeface="Century Gothic" pitchFamily="34" charset="0"/>
              </a:rPr>
              <a:t>He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wants Marianne </a:t>
            </a:r>
            <a:r>
              <a:rPr lang="en-US" sz="2000" dirty="0" smtClean="0">
                <a:latin typeface="Century Gothic" pitchFamily="34" charset="0"/>
              </a:rPr>
              <a:t>to tell him she </a:t>
            </a:r>
            <a:r>
              <a:rPr lang="en-US" sz="2000" dirty="0" smtClean="0">
                <a:latin typeface="Century Gothic" pitchFamily="34" charset="0"/>
              </a:rPr>
              <a:t>loves </a:t>
            </a:r>
            <a:r>
              <a:rPr lang="en-US" sz="2000" dirty="0" smtClean="0">
                <a:latin typeface="Century Gothic" pitchFamily="34" charset="0"/>
              </a:rPr>
              <a:t>him to be </a:t>
            </a:r>
            <a:r>
              <a:rPr lang="en-US" sz="2000" dirty="0" smtClean="0">
                <a:latin typeface="Century Gothic" pitchFamily="34" charset="0"/>
              </a:rPr>
              <a:t>reassured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about her feelings.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494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(August 2011)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1872" y="2124221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Connell </a:t>
            </a:r>
            <a:r>
              <a:rPr lang="en-US" sz="2000" dirty="0" smtClean="0">
                <a:latin typeface="Century Gothic" pitchFamily="34" charset="0"/>
              </a:rPr>
              <a:t>wants to talk to </a:t>
            </a:r>
            <a:r>
              <a:rPr lang="en-US" sz="2000" dirty="0" smtClean="0">
                <a:latin typeface="Century Gothic" pitchFamily="34" charset="0"/>
              </a:rPr>
              <a:t>Marianne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He </a:t>
            </a:r>
            <a:r>
              <a:rPr lang="en-US" sz="2000" dirty="0" smtClean="0">
                <a:latin typeface="Century Gothic" pitchFamily="34" charset="0"/>
              </a:rPr>
              <a:t>wants to understand the reason why she dropped school and she started </a:t>
            </a:r>
            <a:r>
              <a:rPr lang="en-US" sz="2000" dirty="0" smtClean="0">
                <a:latin typeface="Century Gothic" pitchFamily="34" charset="0"/>
              </a:rPr>
              <a:t>ignoring </a:t>
            </a:r>
            <a:r>
              <a:rPr lang="en-US" sz="2000" dirty="0" smtClean="0">
                <a:latin typeface="Century Gothic" pitchFamily="34" charset="0"/>
              </a:rPr>
              <a:t>him. 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Connell tries to avoid having a serious conversation with </a:t>
            </a:r>
            <a:r>
              <a:rPr lang="en-US" sz="2000" dirty="0" smtClean="0">
                <a:latin typeface="Century Gothic" pitchFamily="34" charset="0"/>
              </a:rPr>
              <a:t>Marianne </a:t>
            </a:r>
            <a:r>
              <a:rPr lang="en-US" sz="2000" dirty="0" smtClean="0">
                <a:latin typeface="Century Gothic" pitchFamily="34" charset="0"/>
                <a:sym typeface="Wingdings" panose="05000000000000000000" pitchFamily="2" charset="2"/>
              </a:rPr>
              <a:t>un</a:t>
            </a:r>
            <a:r>
              <a:rPr lang="en-US" sz="2000" dirty="0" smtClean="0">
                <a:latin typeface="Century Gothic" pitchFamily="34" charset="0"/>
              </a:rPr>
              <a:t>able </a:t>
            </a:r>
            <a:r>
              <a:rPr lang="en-US" sz="2000" dirty="0" smtClean="0">
                <a:latin typeface="Century Gothic" pitchFamily="34" charset="0"/>
              </a:rPr>
              <a:t>to admit he hurt her and </a:t>
            </a:r>
            <a:r>
              <a:rPr lang="en-US" sz="2000" dirty="0" smtClean="0">
                <a:latin typeface="Century Gothic" pitchFamily="34" charset="0"/>
              </a:rPr>
              <a:t>humiliated </a:t>
            </a:r>
            <a:r>
              <a:rPr lang="en-US" sz="2000" dirty="0" smtClean="0">
                <a:latin typeface="Century Gothic" pitchFamily="34" charset="0"/>
              </a:rPr>
              <a:t>her </a:t>
            </a:r>
            <a:r>
              <a:rPr lang="en-US" sz="2000" dirty="0" smtClean="0">
                <a:latin typeface="Century Gothic" pitchFamily="34" charset="0"/>
              </a:rPr>
              <a:t>going out with Rachel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4494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 He feels ashamed but he is too selfish to </a:t>
            </a:r>
            <a:r>
              <a:rPr lang="en-US" sz="2000" dirty="0" smtClean="0">
                <a:latin typeface="Century Gothic" pitchFamily="34" charset="0"/>
              </a:rPr>
              <a:t>change his decision</a:t>
            </a:r>
            <a:endParaRPr lang="it-IT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47921 (1)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622_TF67347921.potx" id="{01F9F6C1-24CB-4E62-8F6F-FABB6A630914}" vid="{D5CFAE94-C158-4BD1-9305-2A939F7358D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tf67347921 (1)</Template>
  <TotalTime>0</TotalTime>
  <Words>1608</Words>
  <Application>Microsoft Office PowerPoint</Application>
  <PresentationFormat>Widescreen</PresentationFormat>
  <Paragraphs>138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Century Schoolbook</vt:lpstr>
      <vt:lpstr>Wingdings</vt:lpstr>
      <vt:lpstr>Wingdings 2</vt:lpstr>
      <vt:lpstr>tf67347921 (1)</vt:lpstr>
      <vt:lpstr>Normal People Sally rooney</vt:lpstr>
      <vt:lpstr>Narrative Techniques</vt:lpstr>
      <vt:lpstr>Structure</vt:lpstr>
      <vt:lpstr>January 2011</vt:lpstr>
      <vt:lpstr>Three Weeks Later (February 2011)</vt:lpstr>
      <vt:lpstr>One Month Later (March 2011)</vt:lpstr>
      <vt:lpstr>Six Weeks Later (April 2011)</vt:lpstr>
      <vt:lpstr>Two Days Later (April 2011)</vt:lpstr>
      <vt:lpstr>Four Months Later (August 2011)</vt:lpstr>
      <vt:lpstr>Three Months Later (November 2011)</vt:lpstr>
      <vt:lpstr>Three Months Later (February 2012)</vt:lpstr>
      <vt:lpstr>Two Months Later (April 2012)</vt:lpstr>
      <vt:lpstr>Three Months Later (July 2012)</vt:lpstr>
      <vt:lpstr>Six Weeks Later (September 2012)</vt:lpstr>
      <vt:lpstr>Four Months Later (January 2013)</vt:lpstr>
      <vt:lpstr>Six Months Later (July 2013)</vt:lpstr>
      <vt:lpstr>Five Months Later (December 2013)</vt:lpstr>
      <vt:lpstr>Three Months Later (March 2014)</vt:lpstr>
      <vt:lpstr>Four Months Later (July 2014)</vt:lpstr>
      <vt:lpstr>Five Minutes Later (July 2014)</vt:lpstr>
      <vt:lpstr>Seven Months Later (February 2015)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2020-01-05T12:50:07Z</dcterms:created>
  <dcterms:modified xsi:type="dcterms:W3CDTF">2020-01-21T22:38:01Z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