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144" y="21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828122D-58E5-4E6F-8DA8-D775BFCE1FF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FBE025B-E29E-4ED3-A14E-97CB52FF8BE3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EC4A62DC-767D-4091-8B90-49C8E70A8F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4DCE-E74F-4199-8F09-65619D2B218E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9933EE5-7DAE-4EE5-A41F-9DC932494B8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4E2C7B4-F51A-4052-96FC-7A70240F71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072-1581-46E0-986B-3C706AB55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143275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032FD3B-3254-46AF-9895-34E80D430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8E104FE9-D296-4301-9281-A433C49DE63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B68687-6C87-49CA-B4CF-092C3F2B7A2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4DCE-E74F-4199-8F09-65619D2B218E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D6F345E7-99C9-4490-8244-81D29607B3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2CBE905-3EA9-47AD-9F75-D22CF2FB32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072-1581-46E0-986B-3C706AB55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710266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A9E7A73D-2B03-4F0C-A8E7-F475B7BAF75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5D85ABE7-28F3-4953-9227-CA155C4961F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D9FCFA8-B9A6-4C28-867D-5C0AD75891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4DCE-E74F-4199-8F09-65619D2B218E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BF174185-D0E5-434C-A822-399088B588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FEAC05B-8D02-4F0A-B28B-711549872A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072-1581-46E0-986B-3C706AB55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93058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A6B0AAE-9B42-4E88-BB60-8FC3482A5C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E0EE0A08-CD29-4A67-BB67-403202247E2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119092B-3D89-4521-88AE-C5B338415B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4DCE-E74F-4199-8F09-65619D2B218E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28952DB-14A7-44F1-B605-EBA9CF65E1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2D7F2B50-211E-405D-A6D1-6F7E1442B4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072-1581-46E0-986B-3C706AB55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955629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D9FC6BDC-F665-42DC-BCAB-9443DF05CD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68A699CF-8750-4DA5-BC6D-0BCF0C01C3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00CD85A6-243E-4C44-ADC9-93CF75489B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4DCE-E74F-4199-8F09-65619D2B218E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9D71D5-329F-4A3C-80B3-DFA381B21A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3AD92FD2-FF97-4717-927F-C3ADEB8F07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072-1581-46E0-986B-3C706AB55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558037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BFF5EF3-82C3-4A11-9CAC-D511273E54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2F92FAD-5CF8-4BD8-B65F-67D27BCBCE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ED7A0557-3453-4464-9713-4D458EA1C8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5BDA7FE-94F5-45D3-8BAF-1B6873A364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4DCE-E74F-4199-8F09-65619D2B218E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054EAE6C-3CE4-4D14-84B5-B86DEA8FE3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49E1C001-D31F-4AD1-81E5-219D78428B2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072-1581-46E0-986B-3C706AB55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819081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0F84929D-EB99-41EC-AEEB-E2B9447456D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7BAC620-0B64-4BD2-9411-C74FABCE7C4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84C1608C-A4CE-44D4-8D83-73825E18FF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370014A9-B379-468A-84D6-ACB0ECDB6CB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21A78FC-D993-4DFA-807C-397DC282296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D6A077B0-C42B-4C5D-BA30-E2DCE1F4A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4DCE-E74F-4199-8F09-65619D2B218E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20D2EA09-E6CE-42F5-B9EF-B6E1B20B3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78101B62-FA35-4AC4-A261-6ABF61093A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072-1581-46E0-986B-3C706AB55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1636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01A361C-792C-4D1E-BD22-FBBF21D552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E86DA094-4985-4D28-8A49-FE49005928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4DCE-E74F-4199-8F09-65619D2B218E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A7C1F04-F5CA-4C63-AF3C-775DF50B10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D433C76B-F0EF-4763-A504-CDD5CD452D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072-1581-46E0-986B-3C706AB55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8244058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04467911-F538-459F-A074-B23CCCA49F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4DCE-E74F-4199-8F09-65619D2B218E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B7BF8479-F123-414A-B1D4-C29E4DE6E0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6DFF15DC-E801-4171-AC52-DA5859B1CE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072-1581-46E0-986B-3C706AB55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204266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ECC4461-6D51-4EB5-B72C-57F1E8B93F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A8476067-3391-4AC2-84C2-B098C6914D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73493BC1-4191-404A-BC44-13BC84EFF1E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83793D0B-5773-4144-8355-27F2718BE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4DCE-E74F-4199-8F09-65619D2B218E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C5DA6560-2D2B-489B-BBA6-027651C73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AD16484F-982F-4018-AD75-90C10BA8CB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072-1581-46E0-986B-3C706AB55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596312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2C79C65-A37C-4340-A09B-0D2DAF7D9C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9552989D-8F3E-4AC1-AEB2-12B9E0B80EC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45D0F18-3113-404A-A3E8-FD6A69B8423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EC647520-5151-4656-9016-04A756F35B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5D4DCE-E74F-4199-8F09-65619D2B218E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F981CAC-B271-44C3-B352-A9AF706728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B049AAC7-E906-483F-9C36-A71731F66A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A1BC072-1581-46E0-986B-3C706AB55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8669606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D5602A2-B389-4780-8EC1-049565A726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B8D8C22E-07F0-4DD7-BB02-B57D8F4CD2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1C137AEB-1F93-4733-B803-1BC1588CBB5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5D4DCE-E74F-4199-8F09-65619D2B218E}" type="datetimeFigureOut">
              <a:rPr lang="it-IT" smtClean="0"/>
              <a:t>11/01/2021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9452FF81-73FE-43A0-BCA9-B773490233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28ADFF2-B033-4E8C-90B6-5B295B41671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A1BC072-1581-46E0-986B-3C706AB552CF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893890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FA4CEF08-110E-499B-B092-904BE3B7D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175" y="330200"/>
            <a:ext cx="11169651" cy="5899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olo 1">
            <a:extLst>
              <a:ext uri="{FF2B5EF4-FFF2-40B4-BE49-F238E27FC236}">
                <a16:creationId xmlns:a16="http://schemas.microsoft.com/office/drawing/2014/main" id="{6DAD9D1B-579C-4877-9E38-FCCD3817874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08050" y="1451610"/>
            <a:ext cx="7245350" cy="3656330"/>
          </a:xfrm>
        </p:spPr>
        <p:txBody>
          <a:bodyPr anchor="ctr">
            <a:normAutofit/>
          </a:bodyPr>
          <a:lstStyle/>
          <a:p>
            <a:pPr algn="l"/>
            <a:r>
              <a:rPr lang="en-US" sz="4100" b="1" i="0" dirty="0">
                <a:solidFill>
                  <a:srgbClr val="FFFFFF"/>
                </a:solidFill>
                <a:effectLst/>
                <a:latin typeface="Agency FB" panose="020B0503020202020204" pitchFamily="34" charset="0"/>
              </a:rPr>
              <a:t>International migration: The impact of linguistic proximity on preferred destinations</a:t>
            </a:r>
            <a:br>
              <a:rPr lang="en-US" sz="4100" b="1" i="0" dirty="0">
                <a:solidFill>
                  <a:srgbClr val="FFFFFF"/>
                </a:solidFill>
                <a:effectLst/>
                <a:latin typeface="Tahoma" panose="020B0604030504040204" pitchFamily="34" charset="0"/>
              </a:rPr>
            </a:br>
            <a:endParaRPr lang="it-IT" sz="41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64482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A4CEF08-110E-499B-B092-904BE3B7D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175" y="330200"/>
            <a:ext cx="11169651" cy="5899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4708BD20-D90B-4DF4-9F64-6671AE7D07E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12935" y="1451610"/>
            <a:ext cx="2771016" cy="3656330"/>
          </a:xfrm>
        </p:spPr>
        <p:txBody>
          <a:bodyPr anchor="ctr">
            <a:normAutofit/>
          </a:bodyPr>
          <a:lstStyle/>
          <a:p>
            <a:pPr algn="l"/>
            <a:r>
              <a:rPr lang="it-IT" sz="2000" b="1" dirty="0" err="1">
                <a:solidFill>
                  <a:srgbClr val="FFFFFF"/>
                </a:solidFill>
                <a:latin typeface="Agency FB" panose="020B0503020202020204" pitchFamily="34" charset="0"/>
              </a:rPr>
              <a:t>Migrants</a:t>
            </a:r>
            <a:r>
              <a:rPr lang="it-IT" sz="2000" b="1" dirty="0">
                <a:solidFill>
                  <a:srgbClr val="FFFFFF"/>
                </a:solidFill>
                <a:latin typeface="Agency FB" panose="020B0503020202020204" pitchFamily="34" charset="0"/>
              </a:rPr>
              <a:t>’ </a:t>
            </a:r>
            <a:r>
              <a:rPr lang="it-IT" sz="2000" b="1" dirty="0" err="1">
                <a:solidFill>
                  <a:srgbClr val="FFFFFF"/>
                </a:solidFill>
                <a:latin typeface="Agency FB" panose="020B0503020202020204" pitchFamily="34" charset="0"/>
              </a:rPr>
              <a:t>choice</a:t>
            </a:r>
            <a:r>
              <a:rPr lang="it-IT" sz="2000" b="1" dirty="0">
                <a:solidFill>
                  <a:srgbClr val="FFFFFF"/>
                </a:solidFill>
                <a:latin typeface="Agency FB" panose="020B0503020202020204" pitchFamily="34" charset="0"/>
              </a:rPr>
              <a:t> </a:t>
            </a:r>
            <a:r>
              <a:rPr lang="it-IT" sz="2000" b="1" dirty="0" err="1">
                <a:solidFill>
                  <a:srgbClr val="FFFFFF"/>
                </a:solidFill>
                <a:latin typeface="Agency FB" panose="020B0503020202020204" pitchFamily="34" charset="0"/>
              </a:rPr>
              <a:t>when</a:t>
            </a:r>
            <a:r>
              <a:rPr lang="it-IT" sz="2000" b="1" dirty="0">
                <a:solidFill>
                  <a:srgbClr val="FFFFFF"/>
                </a:solidFill>
                <a:latin typeface="Agency FB" panose="020B0503020202020204" pitchFamily="34" charset="0"/>
              </a:rPr>
              <a:t> </a:t>
            </a:r>
            <a:r>
              <a:rPr lang="it-IT" sz="2000" b="1" dirty="0" err="1">
                <a:solidFill>
                  <a:srgbClr val="FFFFFF"/>
                </a:solidFill>
                <a:latin typeface="Agency FB" panose="020B0503020202020204" pitchFamily="34" charset="0"/>
              </a:rPr>
              <a:t>they</a:t>
            </a:r>
            <a:r>
              <a:rPr lang="it-IT" sz="2000" b="1" dirty="0">
                <a:solidFill>
                  <a:srgbClr val="FFFFFF"/>
                </a:solidFill>
                <a:latin typeface="Agency FB" panose="020B0503020202020204" pitchFamily="34" charset="0"/>
              </a:rPr>
              <a:t> </a:t>
            </a:r>
            <a:r>
              <a:rPr lang="it-IT" sz="2000" b="1" dirty="0" err="1">
                <a:solidFill>
                  <a:srgbClr val="FFFFFF"/>
                </a:solidFill>
                <a:latin typeface="Agency FB" panose="020B0503020202020204" pitchFamily="34" charset="0"/>
              </a:rPr>
              <a:t>select</a:t>
            </a:r>
            <a:r>
              <a:rPr lang="it-IT" sz="2000" b="1" dirty="0">
                <a:solidFill>
                  <a:srgbClr val="FFFFFF"/>
                </a:solidFill>
                <a:latin typeface="Agency FB" panose="020B0503020202020204" pitchFamily="34" charset="0"/>
              </a:rPr>
              <a:t> a </a:t>
            </a:r>
            <a:r>
              <a:rPr lang="it-IT" sz="2000" b="1" dirty="0" err="1">
                <a:solidFill>
                  <a:srgbClr val="FFFFFF"/>
                </a:solidFill>
                <a:latin typeface="Agency FB" panose="020B0503020202020204" pitchFamily="34" charset="0"/>
              </a:rPr>
              <a:t>destination</a:t>
            </a:r>
            <a:r>
              <a:rPr lang="it-IT" sz="2000" b="1" dirty="0">
                <a:solidFill>
                  <a:srgbClr val="FFFFFF"/>
                </a:solidFill>
                <a:latin typeface="Agency FB" panose="020B0503020202020204" pitchFamily="34" charset="0"/>
              </a:rPr>
              <a:t> country are </a:t>
            </a:r>
            <a:r>
              <a:rPr lang="it-IT" sz="2000" b="1" dirty="0" err="1">
                <a:solidFill>
                  <a:srgbClr val="FFFFFF"/>
                </a:solidFill>
                <a:latin typeface="Agency FB" panose="020B0503020202020204" pitchFamily="34" charset="0"/>
              </a:rPr>
              <a:t>based</a:t>
            </a:r>
            <a:r>
              <a:rPr lang="it-IT" sz="2000" b="1" dirty="0">
                <a:solidFill>
                  <a:srgbClr val="FFFFFF"/>
                </a:solidFill>
                <a:latin typeface="Agency FB" panose="020B0503020202020204" pitchFamily="34" charset="0"/>
              </a:rPr>
              <a:t> on:</a:t>
            </a:r>
          </a:p>
          <a:p>
            <a:pPr marL="342900" indent="-342900" algn="l">
              <a:buFontTx/>
              <a:buChar char="-"/>
            </a:pPr>
            <a:r>
              <a:rPr lang="it-IT" sz="2000" b="1" dirty="0" err="1">
                <a:solidFill>
                  <a:srgbClr val="FFFFFF"/>
                </a:solidFill>
                <a:latin typeface="Agency FB" panose="020B0503020202020204" pitchFamily="34" charset="0"/>
              </a:rPr>
              <a:t>Employment</a:t>
            </a:r>
            <a:r>
              <a:rPr lang="it-IT" sz="2000" b="1" dirty="0">
                <a:solidFill>
                  <a:srgbClr val="FFFFFF"/>
                </a:solidFill>
                <a:latin typeface="Agency FB" panose="020B0503020202020204" pitchFamily="34" charset="0"/>
              </a:rPr>
              <a:t> </a:t>
            </a:r>
            <a:r>
              <a:rPr lang="it-IT" sz="2000" b="1" dirty="0" err="1">
                <a:solidFill>
                  <a:srgbClr val="FFFFFF"/>
                </a:solidFill>
                <a:latin typeface="Agency FB" panose="020B0503020202020204" pitchFamily="34" charset="0"/>
              </a:rPr>
              <a:t>prospects</a:t>
            </a:r>
            <a:r>
              <a:rPr lang="it-IT" sz="2000" b="1" dirty="0">
                <a:solidFill>
                  <a:srgbClr val="FFFFFF"/>
                </a:solidFill>
                <a:latin typeface="Agency FB" panose="020B0503020202020204" pitchFamily="34" charset="0"/>
              </a:rPr>
              <a:t>;</a:t>
            </a:r>
          </a:p>
          <a:p>
            <a:pPr marL="342900" indent="-342900" algn="l">
              <a:buFontTx/>
              <a:buChar char="-"/>
            </a:pPr>
            <a:r>
              <a:rPr lang="it-IT" sz="2000" b="1" dirty="0">
                <a:solidFill>
                  <a:srgbClr val="FFFFFF"/>
                </a:solidFill>
                <a:latin typeface="Agency FB" panose="020B0503020202020204" pitchFamily="34" charset="0"/>
              </a:rPr>
              <a:t>The </a:t>
            </a:r>
            <a:r>
              <a:rPr lang="it-IT" sz="2000" b="1" dirty="0" err="1">
                <a:solidFill>
                  <a:srgbClr val="FFFFFF"/>
                </a:solidFill>
                <a:latin typeface="Agency FB" panose="020B0503020202020204" pitchFamily="34" charset="0"/>
              </a:rPr>
              <a:t>safety</a:t>
            </a:r>
            <a:r>
              <a:rPr lang="it-IT" sz="2000" b="1" dirty="0">
                <a:solidFill>
                  <a:srgbClr val="FFFFFF"/>
                </a:solidFill>
                <a:latin typeface="Agency FB" panose="020B0503020202020204" pitchFamily="34" charset="0"/>
              </a:rPr>
              <a:t> and </a:t>
            </a:r>
            <a:r>
              <a:rPr lang="it-IT" sz="2000" b="1" dirty="0" err="1">
                <a:solidFill>
                  <a:srgbClr val="FFFFFF"/>
                </a:solidFill>
                <a:latin typeface="Agency FB" panose="020B0503020202020204" pitchFamily="34" charset="0"/>
              </a:rPr>
              <a:t>openness</a:t>
            </a:r>
            <a:r>
              <a:rPr lang="it-IT" sz="2000" b="1" dirty="0">
                <a:solidFill>
                  <a:srgbClr val="FFFFFF"/>
                </a:solidFill>
                <a:latin typeface="Agency FB" panose="020B0503020202020204" pitchFamily="34" charset="0"/>
              </a:rPr>
              <a:t> of the society;</a:t>
            </a:r>
          </a:p>
          <a:p>
            <a:pPr marL="342900" indent="-342900" algn="l">
              <a:buFontTx/>
              <a:buChar char="-"/>
            </a:pPr>
            <a:r>
              <a:rPr lang="it-IT" sz="2000" b="1" dirty="0" err="1">
                <a:solidFill>
                  <a:srgbClr val="FFFFFF"/>
                </a:solidFill>
                <a:latin typeface="Agency FB" panose="020B0503020202020204" pitchFamily="34" charset="0"/>
              </a:rPr>
              <a:t>Famliliarity</a:t>
            </a:r>
            <a:r>
              <a:rPr lang="it-IT" sz="2000" b="1" dirty="0">
                <a:solidFill>
                  <a:srgbClr val="FFFFFF"/>
                </a:solidFill>
                <a:latin typeface="Agency FB" panose="020B0503020202020204" pitchFamily="34" charset="0"/>
              </a:rPr>
              <a:t> with the </a:t>
            </a:r>
            <a:r>
              <a:rPr lang="it-IT" sz="2000" b="1" dirty="0" err="1">
                <a:solidFill>
                  <a:srgbClr val="FFFFFF"/>
                </a:solidFill>
                <a:latin typeface="Agency FB" panose="020B0503020202020204" pitchFamily="34" charset="0"/>
              </a:rPr>
              <a:t>language</a:t>
            </a:r>
            <a:br>
              <a:rPr lang="it-IT" sz="2000" dirty="0">
                <a:solidFill>
                  <a:srgbClr val="FFFFFF"/>
                </a:solidFill>
              </a:rPr>
            </a:br>
            <a:endParaRPr lang="it-IT" sz="20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04581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A4CEF08-110E-499B-B092-904BE3B7D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175" y="330200"/>
            <a:ext cx="11169651" cy="5899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6B138D9-3DD1-4FCA-90D7-D32B36FD58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12935" y="1451610"/>
            <a:ext cx="2771016" cy="3656330"/>
          </a:xfrm>
        </p:spPr>
        <p:txBody>
          <a:bodyPr anchor="ctr">
            <a:normAutofit/>
          </a:bodyPr>
          <a:lstStyle/>
          <a:p>
            <a:pPr algn="l"/>
            <a:r>
              <a:rPr lang="it-IT" sz="1900" b="1" dirty="0">
                <a:solidFill>
                  <a:srgbClr val="FFFFFF"/>
                </a:solidFill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spoken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language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can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greatly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influence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country a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migrant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wants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reach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In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addition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several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variables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are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added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such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historical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cultural and commercial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lawyers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It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also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more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important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than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unemployment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rates,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but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in some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cases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language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may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less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important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than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ethnic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networks and per capita </a:t>
            </a:r>
            <a:r>
              <a:rPr lang="it-IT" sz="19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income</a:t>
            </a:r>
            <a:r>
              <a:rPr lang="it-IT" sz="19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it-IT" sz="1900" b="1" dirty="0">
              <a:solidFill>
                <a:srgbClr val="FFFFFF"/>
              </a:solidFill>
              <a:effectLst/>
              <a:latin typeface="Agency FB" panose="020B0503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l"/>
            <a:endParaRPr lang="it-IT" sz="19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4859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A4CEF08-110E-499B-B092-904BE3B7D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175" y="330200"/>
            <a:ext cx="11169651" cy="5899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CEF27E18-959C-494C-9EB6-FD09D177708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12935" y="1451610"/>
            <a:ext cx="2771016" cy="3656330"/>
          </a:xfrm>
        </p:spPr>
        <p:txBody>
          <a:bodyPr anchor="ctr">
            <a:normAutofit/>
          </a:bodyPr>
          <a:lstStyle/>
          <a:p>
            <a:pPr algn="l"/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confirmed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migrants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mainly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go to countries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where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language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more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similar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spoken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by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them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while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instead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countries with a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language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distant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from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spoken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are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less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reached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Another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important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aspect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then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tertiary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enrollment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In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fact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easier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to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reach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states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where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tertiary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enrollment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rates are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higher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and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therefore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there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a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better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level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of </a:t>
            </a:r>
            <a:r>
              <a:rPr lang="it-IT" sz="17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education</a:t>
            </a:r>
            <a:r>
              <a:rPr lang="it-IT" sz="17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</a:t>
            </a:r>
            <a:endParaRPr lang="it-IT" sz="1700" b="1" dirty="0">
              <a:solidFill>
                <a:srgbClr val="FFFFFF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881737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FA4CEF08-110E-499B-B092-904BE3B7D88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1175" y="330200"/>
            <a:ext cx="11169651" cy="589915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EDC7B9F-CD20-48C9-85D0-220D1A48870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12935" y="1451610"/>
            <a:ext cx="2771016" cy="3656330"/>
          </a:xfrm>
        </p:spPr>
        <p:txBody>
          <a:bodyPr anchor="ctr">
            <a:normAutofit/>
          </a:bodyPr>
          <a:lstStyle/>
          <a:p>
            <a:pPr algn="l"/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English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one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that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would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favor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migrants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the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most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In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fact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one of the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most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studied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languages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</a:rPr>
              <a:t>​​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in the world and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it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would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also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bring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benefits to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migrants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for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example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work. For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this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reason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states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such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as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Great Britain,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where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English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is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spoken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, are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joined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by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many</a:t>
            </a:r>
            <a:r>
              <a:rPr lang="it-IT" sz="2000" b="1" dirty="0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 </a:t>
            </a:r>
            <a:r>
              <a:rPr lang="it-IT" sz="2000" b="1" dirty="0" err="1">
                <a:solidFill>
                  <a:srgbClr val="FFFFFF"/>
                </a:solidFill>
                <a:effectLst/>
                <a:latin typeface="Agency FB" panose="020B0503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migrants</a:t>
            </a:r>
            <a:endParaRPr lang="it-IT" sz="2000" b="1" dirty="0">
              <a:solidFill>
                <a:srgbClr val="FFFFFF"/>
              </a:solidFill>
              <a:latin typeface="Agency FB" panose="020B05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48126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228</Words>
  <Application>Microsoft Office PowerPoint</Application>
  <PresentationFormat>Widescreen</PresentationFormat>
  <Paragraphs>8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11" baseType="lpstr">
      <vt:lpstr>Agency FB</vt:lpstr>
      <vt:lpstr>Arial</vt:lpstr>
      <vt:lpstr>Calibri</vt:lpstr>
      <vt:lpstr>Calibri Light</vt:lpstr>
      <vt:lpstr>Tahoma</vt:lpstr>
      <vt:lpstr>Tema di Office</vt:lpstr>
      <vt:lpstr>International migration: The impact of linguistic proximity on preferred destinations 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International migration: The impact of linguistic proximity on preferred destinations </dc:title>
  <dc:creator>Alessandro Calabrò</dc:creator>
  <cp:lastModifiedBy>Alessandro Calabrò</cp:lastModifiedBy>
  <cp:revision>2</cp:revision>
  <dcterms:created xsi:type="dcterms:W3CDTF">2021-01-11T17:35:04Z</dcterms:created>
  <dcterms:modified xsi:type="dcterms:W3CDTF">2021-01-11T17:37:31Z</dcterms:modified>
</cp:coreProperties>
</file>