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1B23D1-1C80-416D-A0F9-10C72AA438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B13DF28-E292-4630-97E8-C0B9405340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40D61F9-3CC9-4A14-9725-E048541EB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DC3F-2DEA-4EA1-9E0C-A4F9DE7B9B75}" type="datetimeFigureOut">
              <a:rPr lang="it-IT" smtClean="0"/>
              <a:t>10/01/2021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C58AA3-4E30-4E2D-82CF-71D203411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232E2D5-A851-426C-A745-A2BDEDEF0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E7B0-5D70-4F2E-ABBE-F26D79AD65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128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3C28F1-D1E4-49FF-A544-706916973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3F2F056-6865-4FB8-AEA4-CDD3A3A4E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A225874-B61C-4D0C-A752-1C84EF664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DC3F-2DEA-4EA1-9E0C-A4F9DE7B9B75}" type="datetimeFigureOut">
              <a:rPr lang="it-IT" smtClean="0"/>
              <a:t>10/01/2021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B0CBBC3-A930-4CC2-92E1-6059F6C07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B190BA0-B42C-40F9-9E0F-A2BC05941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E7B0-5D70-4F2E-ABBE-F26D79AD65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013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EB5AAD6-50B1-4F5F-8A8A-99626B511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2ED6E08-6CBF-4CEC-8EDC-5D3D9BF3FC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1F67631-96C4-450A-A1FF-E6FC3ED9D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DC3F-2DEA-4EA1-9E0C-A4F9DE7B9B75}" type="datetimeFigureOut">
              <a:rPr lang="it-IT" smtClean="0"/>
              <a:t>10/01/2021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047B577-F885-4679-BF4E-359A954E1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8E381A-2690-4D0C-AB8C-C5959D704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E7B0-5D70-4F2E-ABBE-F26D79AD65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038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CDA2CE-906C-459C-974A-D03DCAF03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8E61C7-7165-4FBF-92A7-DCAD87A58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09ADE7F-11EC-4417-8B22-FA5CCC2EA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DC3F-2DEA-4EA1-9E0C-A4F9DE7B9B75}" type="datetimeFigureOut">
              <a:rPr lang="it-IT" smtClean="0"/>
              <a:t>10/01/2021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3DCDB5E-46B8-4799-B1E2-CF741553C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AA24A2F-9FBB-4802-8DF6-0E924A707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E7B0-5D70-4F2E-ABBE-F26D79AD65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995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4D1818-D0CE-4C12-B8C8-66A033676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4C09DD7-3AFC-4F7F-9242-1A0D05C59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A93E6E-398B-42C3-8FB0-C7BB277C2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DC3F-2DEA-4EA1-9E0C-A4F9DE7B9B75}" type="datetimeFigureOut">
              <a:rPr lang="it-IT" smtClean="0"/>
              <a:t>10/01/2021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4D22481-C9D8-4379-BDBF-A01B9AA0E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5F56B8-1E27-44F1-84D3-2092BF2F6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E7B0-5D70-4F2E-ABBE-F26D79AD65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882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A9991C-E666-4EEA-8AC0-DB2BB6DD8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C8574A-D7A2-48A1-A151-E38A6705E1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F622378-23A2-4EBB-8591-64F15A60DF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D3A1546-C061-4333-B1A9-E95C98E58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DC3F-2DEA-4EA1-9E0C-A4F9DE7B9B75}" type="datetimeFigureOut">
              <a:rPr lang="it-IT" smtClean="0"/>
              <a:t>10/01/2021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007A7F8-C187-44CB-A8B9-2C4D35DF8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FCB8C32-C043-4395-98D2-10D73AAB4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E7B0-5D70-4F2E-ABBE-F26D79AD65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3591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97BFA5-4758-4EEE-80CB-C76E13B7B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E001310-200F-44C8-B08F-23ACF9317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4214E0A-E195-4743-BC6B-8DAA6506F2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9B622CB5-A007-4BA8-8C0D-DA7D1BEB90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9CF620B-E250-4988-ACF2-DB2A295AA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D2C06DF-9A29-46A8-87E5-8503DC9CC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DC3F-2DEA-4EA1-9E0C-A4F9DE7B9B75}" type="datetimeFigureOut">
              <a:rPr lang="it-IT" smtClean="0"/>
              <a:t>10/01/2021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02497CB-301C-48B1-AD99-03B617598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51F7A07-B4AF-4D58-9867-CBAA0CE41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E7B0-5D70-4F2E-ABBE-F26D79AD65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45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D4438B-1B6D-4186-A714-1B1BA6BAE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52AB8EA-FD58-4042-98CC-E596E0F84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DC3F-2DEA-4EA1-9E0C-A4F9DE7B9B75}" type="datetimeFigureOut">
              <a:rPr lang="it-IT" smtClean="0"/>
              <a:t>10/01/2021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46F1159-EB34-403E-BF1A-F8B8F41FE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7D78638-64CE-409A-BA94-58836BB41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E7B0-5D70-4F2E-ABBE-F26D79AD65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5171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2ADF5C6-66A5-4F3B-9052-D07E6C986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DC3F-2DEA-4EA1-9E0C-A4F9DE7B9B75}" type="datetimeFigureOut">
              <a:rPr lang="it-IT" smtClean="0"/>
              <a:t>10/01/2021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7A15F85-E3D2-43EE-809C-4FA2C4818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8425439-0FE1-4556-8E76-1AE922369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E7B0-5D70-4F2E-ABBE-F26D79AD65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5405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0A44B2-D441-4B8A-9430-D6E49FA0B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86480C-FC05-4F8C-A191-645C072E6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D781324-E72A-41BA-A412-953CA3B4FC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EFBCA8A-AC55-43E8-9F05-E392EDD3B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DC3F-2DEA-4EA1-9E0C-A4F9DE7B9B75}" type="datetimeFigureOut">
              <a:rPr lang="it-IT" smtClean="0"/>
              <a:t>10/01/2021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73CB9A8-4816-4DF1-AC56-C2BBC4DBA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FFF09C0-834C-4168-BA39-4D3E0AF9C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E7B0-5D70-4F2E-ABBE-F26D79AD65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766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B5DFB3-D343-4803-ACD2-24EF6CD84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613FE4E-372B-4F54-8FA2-789FC253BE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4A2059D-0E56-4D1B-9FE6-CDDA1DDC7B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6889605-17CC-4DB0-9483-2E0CDD727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DC3F-2DEA-4EA1-9E0C-A4F9DE7B9B75}" type="datetimeFigureOut">
              <a:rPr lang="it-IT" smtClean="0"/>
              <a:t>10/01/2021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DA31C65-676F-417F-B165-5CB49D8BD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2069E1B-D304-44BC-9977-C17C1F149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AE7B0-5D70-4F2E-ABBE-F26D79AD65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0040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429BB42-DE9E-4036-8F89-DD9B66755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DA318B-3908-46A2-BCE8-D42772004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013589D-729F-4689-A919-43A15025D2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EDC3F-2DEA-4EA1-9E0C-A4F9DE7B9B75}" type="datetimeFigureOut">
              <a:rPr lang="it-IT" smtClean="0"/>
              <a:t>10/01/2021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A07D122-FD3F-40BD-94EF-67558A323E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0E6BBA3-312F-49BE-9CFE-B0312280DD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AE7B0-5D70-4F2E-ABBE-F26D79AD659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9474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803A251A-6DCF-4989-A372-C4E9A6B63390}"/>
              </a:ext>
            </a:extLst>
          </p:cNvPr>
          <p:cNvSpPr txBox="1"/>
          <p:nvPr/>
        </p:nvSpPr>
        <p:spPr>
          <a:xfrm>
            <a:off x="914399" y="688623"/>
            <a:ext cx="3364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TITLE: 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811EF64-59DE-4A6B-83EE-1415B7E690D7}"/>
              </a:ext>
            </a:extLst>
          </p:cNvPr>
          <p:cNvSpPr txBox="1"/>
          <p:nvPr/>
        </p:nvSpPr>
        <p:spPr>
          <a:xfrm>
            <a:off x="914399" y="1103110"/>
            <a:ext cx="75748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/>
              <a:t>The </a:t>
            </a:r>
            <a:r>
              <a:rPr lang="it-IT" dirty="0" err="1"/>
              <a:t>title</a:t>
            </a:r>
            <a:r>
              <a:rPr lang="it-IT" dirty="0"/>
              <a:t> </a:t>
            </a:r>
            <a:r>
              <a:rPr lang="it-IT" dirty="0" err="1"/>
              <a:t>creates</a:t>
            </a:r>
            <a:r>
              <a:rPr lang="it-IT" dirty="0"/>
              <a:t> </a:t>
            </a:r>
            <a:r>
              <a:rPr lang="it-IT" dirty="0" err="1"/>
              <a:t>expectations</a:t>
            </a:r>
            <a:r>
              <a:rPr lang="it-IT" dirty="0"/>
              <a:t> and </a:t>
            </a:r>
            <a:r>
              <a:rPr lang="it-IT" dirty="0" err="1"/>
              <a:t>conjectures</a:t>
            </a:r>
            <a:r>
              <a:rPr lang="it-IT" dirty="0"/>
              <a:t> in the </a:t>
            </a:r>
            <a:r>
              <a:rPr lang="it-IT" dirty="0" err="1"/>
              <a:t>reader’s</a:t>
            </a:r>
            <a:r>
              <a:rPr lang="it-IT" dirty="0"/>
              <a:t> mind</a:t>
            </a:r>
          </a:p>
          <a:p>
            <a:pPr marL="285750" indent="-285750">
              <a:buFontTx/>
              <a:buChar char="-"/>
            </a:pPr>
            <a:r>
              <a:rPr lang="it-IT" dirty="0"/>
              <a:t>KEY WORD= </a:t>
            </a:r>
            <a:r>
              <a:rPr lang="it-IT" dirty="0" err="1"/>
              <a:t>linguistic</a:t>
            </a:r>
            <a:r>
              <a:rPr lang="it-IT" dirty="0"/>
              <a:t> </a:t>
            </a:r>
            <a:r>
              <a:rPr lang="it-IT" dirty="0" err="1"/>
              <a:t>proximity</a:t>
            </a:r>
            <a:r>
              <a:rPr lang="it-IT" dirty="0"/>
              <a:t>, impact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A4BF59DA-2CB9-4F1F-9B13-55F84C1AB666}"/>
              </a:ext>
            </a:extLst>
          </p:cNvPr>
          <p:cNvSpPr txBox="1"/>
          <p:nvPr/>
        </p:nvSpPr>
        <p:spPr>
          <a:xfrm>
            <a:off x="812799" y="2257778"/>
            <a:ext cx="1896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SUB HEADING: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4061DCA-A83C-4C2B-9C06-A808BF06DDD3}"/>
              </a:ext>
            </a:extLst>
          </p:cNvPr>
          <p:cNvSpPr txBox="1"/>
          <p:nvPr/>
        </p:nvSpPr>
        <p:spPr>
          <a:xfrm>
            <a:off x="812799" y="2766115"/>
            <a:ext cx="6412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err="1"/>
              <a:t>Provides</a:t>
            </a:r>
            <a:r>
              <a:rPr lang="it-IT" dirty="0"/>
              <a:t> a short </a:t>
            </a:r>
            <a:r>
              <a:rPr lang="it-IT" dirty="0" err="1"/>
              <a:t>summary</a:t>
            </a:r>
            <a:r>
              <a:rPr lang="it-IT" dirty="0"/>
              <a:t> of the </a:t>
            </a:r>
            <a:r>
              <a:rPr lang="it-IT" dirty="0" err="1"/>
              <a:t>article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15267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7D6ED5CC-5CBE-4AAF-B963-6F7AC56732FA}"/>
              </a:ext>
            </a:extLst>
          </p:cNvPr>
          <p:cNvSpPr txBox="1"/>
          <p:nvPr/>
        </p:nvSpPr>
        <p:spPr>
          <a:xfrm>
            <a:off x="903111" y="395111"/>
            <a:ext cx="3386667" cy="383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FIRST SEQUENCE: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7270FB8-DA42-4AF9-81BC-A5A855784E93}"/>
              </a:ext>
            </a:extLst>
          </p:cNvPr>
          <p:cNvSpPr txBox="1"/>
          <p:nvPr/>
        </p:nvSpPr>
        <p:spPr>
          <a:xfrm>
            <a:off x="903111" y="778933"/>
            <a:ext cx="5192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err="1"/>
              <a:t>Introduction</a:t>
            </a:r>
            <a:r>
              <a:rPr lang="it-IT" dirty="0"/>
              <a:t> of the </a:t>
            </a:r>
            <a:r>
              <a:rPr lang="it-IT" dirty="0" err="1"/>
              <a:t>topic</a:t>
            </a:r>
            <a:r>
              <a:rPr lang="it-IT" dirty="0"/>
              <a:t> </a:t>
            </a:r>
          </a:p>
          <a:p>
            <a:pPr marL="285750" indent="-285750">
              <a:buFontTx/>
              <a:buChar char="-"/>
            </a:pPr>
            <a:r>
              <a:rPr lang="it-IT" dirty="0"/>
              <a:t>KEY WORD: </a:t>
            </a:r>
            <a:r>
              <a:rPr lang="it-IT" dirty="0" err="1"/>
              <a:t>linguistic</a:t>
            </a:r>
            <a:r>
              <a:rPr lang="it-IT" dirty="0"/>
              <a:t> </a:t>
            </a:r>
            <a:r>
              <a:rPr lang="it-IT" dirty="0" err="1"/>
              <a:t>barriers</a:t>
            </a:r>
            <a:r>
              <a:rPr lang="it-IT" dirty="0"/>
              <a:t>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321E8DD-8157-464A-B5CA-369CD0398F84}"/>
              </a:ext>
            </a:extLst>
          </p:cNvPr>
          <p:cNvSpPr txBox="1"/>
          <p:nvPr/>
        </p:nvSpPr>
        <p:spPr>
          <a:xfrm>
            <a:off x="903110" y="2133601"/>
            <a:ext cx="2686757" cy="372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SECOND SEQUENCE: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86CB929-6D0A-4D01-AEA1-186FB8B58283}"/>
              </a:ext>
            </a:extLst>
          </p:cNvPr>
          <p:cNvSpPr txBox="1"/>
          <p:nvPr/>
        </p:nvSpPr>
        <p:spPr>
          <a:xfrm>
            <a:off x="1072444" y="2980267"/>
            <a:ext cx="3533423" cy="372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1524B09-1D17-4D3D-A104-14F16DA26A2B}"/>
              </a:ext>
            </a:extLst>
          </p:cNvPr>
          <p:cNvSpPr txBox="1"/>
          <p:nvPr/>
        </p:nvSpPr>
        <p:spPr>
          <a:xfrm>
            <a:off x="891821" y="2638820"/>
            <a:ext cx="3894668" cy="372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- KEY WORD= </a:t>
            </a:r>
            <a:r>
              <a:rPr lang="it-IT" dirty="0" err="1"/>
              <a:t>ability</a:t>
            </a:r>
            <a:r>
              <a:rPr lang="it-IT" dirty="0"/>
              <a:t> to </a:t>
            </a:r>
            <a:r>
              <a:rPr lang="it-IT" dirty="0" err="1"/>
              <a:t>learn</a:t>
            </a:r>
            <a:r>
              <a:rPr lang="it-IT" dirty="0"/>
              <a:t>, transfer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8F07AB70-E1C4-49EB-A3DF-A6304D24637F}"/>
              </a:ext>
            </a:extLst>
          </p:cNvPr>
          <p:cNvSpPr txBox="1"/>
          <p:nvPr/>
        </p:nvSpPr>
        <p:spPr>
          <a:xfrm>
            <a:off x="891821" y="3993488"/>
            <a:ext cx="2314223" cy="372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THIRD SEQUENCE: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DF545C6-BE43-4FC0-BE7B-0DC8CE58DCF0}"/>
              </a:ext>
            </a:extLst>
          </p:cNvPr>
          <p:cNvSpPr txBox="1"/>
          <p:nvPr/>
        </p:nvSpPr>
        <p:spPr>
          <a:xfrm>
            <a:off x="903110" y="4456247"/>
            <a:ext cx="9561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err="1"/>
              <a:t>Refers</a:t>
            </a:r>
            <a:r>
              <a:rPr lang="it-IT" dirty="0"/>
              <a:t> to the </a:t>
            </a:r>
            <a:r>
              <a:rPr lang="it-IT" dirty="0" err="1"/>
              <a:t>role</a:t>
            </a:r>
            <a:r>
              <a:rPr lang="it-IT" dirty="0"/>
              <a:t> of </a:t>
            </a:r>
            <a:r>
              <a:rPr lang="it-IT" dirty="0" err="1"/>
              <a:t>language</a:t>
            </a:r>
            <a:r>
              <a:rPr lang="it-IT" dirty="0"/>
              <a:t> </a:t>
            </a:r>
          </a:p>
          <a:p>
            <a:pPr marL="285750" indent="-285750">
              <a:buFontTx/>
              <a:buChar char="-"/>
            </a:pPr>
            <a:r>
              <a:rPr lang="it-IT" dirty="0"/>
              <a:t>KEY WORD= </a:t>
            </a:r>
            <a:r>
              <a:rPr lang="it-IT" dirty="0" err="1"/>
              <a:t>role</a:t>
            </a:r>
            <a:r>
              <a:rPr lang="it-IT" dirty="0"/>
              <a:t> of </a:t>
            </a:r>
            <a:r>
              <a:rPr lang="it-IT" dirty="0" err="1"/>
              <a:t>language</a:t>
            </a:r>
            <a:r>
              <a:rPr lang="it-IT" dirty="0"/>
              <a:t>, cultural </a:t>
            </a:r>
            <a:r>
              <a:rPr lang="it-IT" dirty="0" err="1"/>
              <a:t>barriers</a:t>
            </a:r>
            <a:r>
              <a:rPr lang="it-IT" dirty="0"/>
              <a:t>: patterns </a:t>
            </a:r>
          </a:p>
        </p:txBody>
      </p:sp>
    </p:spTree>
    <p:extLst>
      <p:ext uri="{BB962C8B-B14F-4D97-AF65-F5344CB8AC3E}">
        <p14:creationId xmlns:p14="http://schemas.microsoft.com/office/powerpoint/2010/main" val="4211715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29A54403-1782-47AB-A675-316D64B3293A}"/>
              </a:ext>
            </a:extLst>
          </p:cNvPr>
          <p:cNvSpPr txBox="1"/>
          <p:nvPr/>
        </p:nvSpPr>
        <p:spPr>
          <a:xfrm>
            <a:off x="530578" y="587022"/>
            <a:ext cx="3499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FOURTH SEQUENCE: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F3F2839-90CF-42F8-81DE-CD9523B516A8}"/>
              </a:ext>
            </a:extLst>
          </p:cNvPr>
          <p:cNvSpPr txBox="1"/>
          <p:nvPr/>
        </p:nvSpPr>
        <p:spPr>
          <a:xfrm>
            <a:off x="609600" y="1158291"/>
            <a:ext cx="771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err="1"/>
              <a:t>Refers</a:t>
            </a:r>
            <a:r>
              <a:rPr lang="it-IT" dirty="0"/>
              <a:t> to </a:t>
            </a:r>
            <a:r>
              <a:rPr lang="it-IT" dirty="0" err="1"/>
              <a:t>our</a:t>
            </a:r>
            <a:r>
              <a:rPr lang="it-IT" dirty="0"/>
              <a:t> work </a:t>
            </a:r>
          </a:p>
          <a:p>
            <a:pPr marL="285750" indent="-285750">
              <a:buFontTx/>
              <a:buChar char="-"/>
            </a:pPr>
            <a:r>
              <a:rPr lang="it-IT" dirty="0"/>
              <a:t>KEY WORD= </a:t>
            </a:r>
            <a:r>
              <a:rPr lang="it-IT" dirty="0" err="1"/>
              <a:t>relationship</a:t>
            </a:r>
            <a:r>
              <a:rPr lang="it-IT" dirty="0"/>
              <a:t>, </a:t>
            </a:r>
            <a:r>
              <a:rPr lang="it-IT" dirty="0" err="1"/>
              <a:t>destination</a:t>
            </a:r>
            <a:r>
              <a:rPr lang="it-IT" dirty="0"/>
              <a:t>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3297802E-BDA6-4C75-AD6E-6694007B0C26}"/>
              </a:ext>
            </a:extLst>
          </p:cNvPr>
          <p:cNvSpPr txBox="1"/>
          <p:nvPr/>
        </p:nvSpPr>
        <p:spPr>
          <a:xfrm>
            <a:off x="609600" y="2336800"/>
            <a:ext cx="2122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FIFTH SEQUENCE: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C1F85A4-8AA5-46DD-90F5-A01811836306}"/>
              </a:ext>
            </a:extLst>
          </p:cNvPr>
          <p:cNvSpPr txBox="1"/>
          <p:nvPr/>
        </p:nvSpPr>
        <p:spPr>
          <a:xfrm>
            <a:off x="609600" y="2867378"/>
            <a:ext cx="548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err="1"/>
              <a:t>Refers</a:t>
            </a:r>
            <a:r>
              <a:rPr lang="it-IT" dirty="0"/>
              <a:t> to the </a:t>
            </a:r>
            <a:r>
              <a:rPr lang="it-IT" dirty="0" err="1"/>
              <a:t>role</a:t>
            </a:r>
            <a:r>
              <a:rPr lang="it-IT" dirty="0"/>
              <a:t> of </a:t>
            </a:r>
            <a:r>
              <a:rPr lang="it-IT" dirty="0" err="1"/>
              <a:t>linguistic</a:t>
            </a:r>
            <a:r>
              <a:rPr lang="it-IT" dirty="0"/>
              <a:t> </a:t>
            </a:r>
            <a:r>
              <a:rPr lang="it-IT" dirty="0" err="1"/>
              <a:t>distance</a:t>
            </a:r>
            <a:r>
              <a:rPr lang="it-IT" dirty="0"/>
              <a:t> in </a:t>
            </a:r>
            <a:r>
              <a:rPr lang="it-IT" dirty="0" err="1"/>
              <a:t>migration</a:t>
            </a:r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KEY WORD= </a:t>
            </a:r>
            <a:r>
              <a:rPr lang="it-IT" dirty="0" err="1"/>
              <a:t>distance</a:t>
            </a:r>
            <a:r>
              <a:rPr lang="it-IT" dirty="0"/>
              <a:t>, major </a:t>
            </a:r>
            <a:r>
              <a:rPr lang="it-IT" dirty="0" err="1"/>
              <a:t>language</a:t>
            </a:r>
            <a:r>
              <a:rPr lang="it-IT" dirty="0"/>
              <a:t>, multiple </a:t>
            </a:r>
            <a:r>
              <a:rPr lang="it-IT" dirty="0" err="1"/>
              <a:t>official</a:t>
            </a:r>
            <a:r>
              <a:rPr lang="it-IT" dirty="0"/>
              <a:t> </a:t>
            </a:r>
            <a:r>
              <a:rPr lang="it-IT" dirty="0" err="1"/>
              <a:t>languages</a:t>
            </a:r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BE0DB218-5001-47ED-8453-7DCE4FDC40C9}"/>
              </a:ext>
            </a:extLst>
          </p:cNvPr>
          <p:cNvSpPr txBox="1"/>
          <p:nvPr/>
        </p:nvSpPr>
        <p:spPr>
          <a:xfrm>
            <a:off x="733778" y="4323644"/>
            <a:ext cx="2348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SIXTH SEQUENCE: 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C668E1B-575B-4A2B-87DB-B44A8A1E0061}"/>
              </a:ext>
            </a:extLst>
          </p:cNvPr>
          <p:cNvSpPr txBox="1"/>
          <p:nvPr/>
        </p:nvSpPr>
        <p:spPr>
          <a:xfrm>
            <a:off x="756356" y="5226756"/>
            <a:ext cx="7563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err="1"/>
              <a:t>Refers</a:t>
            </a:r>
            <a:r>
              <a:rPr lang="it-IT" dirty="0"/>
              <a:t> to the </a:t>
            </a:r>
            <a:r>
              <a:rPr lang="it-IT" dirty="0" err="1"/>
              <a:t>linguistic</a:t>
            </a:r>
            <a:r>
              <a:rPr lang="it-IT" dirty="0"/>
              <a:t> </a:t>
            </a:r>
            <a:r>
              <a:rPr lang="it-IT" dirty="0" err="1"/>
              <a:t>proximity</a:t>
            </a:r>
            <a:r>
              <a:rPr lang="it-IT" dirty="0"/>
              <a:t> index ranges </a:t>
            </a:r>
          </a:p>
          <a:p>
            <a:pPr marL="285750" indent="-285750">
              <a:buFontTx/>
              <a:buChar char="-"/>
            </a:pPr>
            <a:r>
              <a:rPr lang="it-IT" dirty="0"/>
              <a:t>KEY WORD= </a:t>
            </a:r>
            <a:r>
              <a:rPr lang="it-IT" dirty="0" err="1"/>
              <a:t>adjusted</a:t>
            </a:r>
            <a:r>
              <a:rPr lang="it-IT" dirty="0"/>
              <a:t>, </a:t>
            </a:r>
            <a:r>
              <a:rPr lang="it-IT" dirty="0" err="1"/>
              <a:t>smoother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27464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ED05EFE5-F289-498E-8972-984889AAFF4C}"/>
              </a:ext>
            </a:extLst>
          </p:cNvPr>
          <p:cNvSpPr txBox="1"/>
          <p:nvPr/>
        </p:nvSpPr>
        <p:spPr>
          <a:xfrm>
            <a:off x="812800" y="733778"/>
            <a:ext cx="3014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SEVENTH SEQUENCE: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1D56177-373C-410A-857A-97B3B891FDB6}"/>
              </a:ext>
            </a:extLst>
          </p:cNvPr>
          <p:cNvSpPr txBox="1"/>
          <p:nvPr/>
        </p:nvSpPr>
        <p:spPr>
          <a:xfrm>
            <a:off x="812800" y="1290135"/>
            <a:ext cx="64233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err="1"/>
              <a:t>Refers</a:t>
            </a:r>
            <a:r>
              <a:rPr lang="it-IT" dirty="0"/>
              <a:t> to the graphic in Figure 1</a:t>
            </a:r>
          </a:p>
          <a:p>
            <a:pPr marL="285750" indent="-285750">
              <a:buFontTx/>
              <a:buChar char="-"/>
            </a:pPr>
            <a:r>
              <a:rPr lang="it-IT" dirty="0"/>
              <a:t>KEY WORD = information, </a:t>
            </a:r>
            <a:r>
              <a:rPr lang="it-IT" dirty="0" err="1"/>
              <a:t>level</a:t>
            </a: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FC8CC091-8C2D-44C4-A30E-204F5A5DBC77}"/>
              </a:ext>
            </a:extLst>
          </p:cNvPr>
          <p:cNvSpPr txBox="1"/>
          <p:nvPr/>
        </p:nvSpPr>
        <p:spPr>
          <a:xfrm>
            <a:off x="812800" y="2123491"/>
            <a:ext cx="2788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EIGHTH SEQUENCE: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769FF5BB-2E40-4DA4-A0CE-7C497CBB414B}"/>
              </a:ext>
            </a:extLst>
          </p:cNvPr>
          <p:cNvSpPr txBox="1"/>
          <p:nvPr/>
        </p:nvSpPr>
        <p:spPr>
          <a:xfrm>
            <a:off x="812800" y="2679848"/>
            <a:ext cx="45155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err="1"/>
              <a:t>Refers</a:t>
            </a:r>
            <a:r>
              <a:rPr lang="it-IT" dirty="0"/>
              <a:t> to the data in Figure 1</a:t>
            </a:r>
          </a:p>
          <a:p>
            <a:pPr marL="285750" indent="-285750">
              <a:buFontTx/>
              <a:buChar char="-"/>
            </a:pPr>
            <a:r>
              <a:rPr lang="it-IT" dirty="0"/>
              <a:t>KEY WORD = high </a:t>
            </a:r>
            <a:r>
              <a:rPr lang="it-IT" dirty="0" err="1"/>
              <a:t>levels</a:t>
            </a:r>
            <a:r>
              <a:rPr lang="it-IT" dirty="0"/>
              <a:t>, </a:t>
            </a:r>
            <a:r>
              <a:rPr lang="it-IT" dirty="0" err="1"/>
              <a:t>language</a:t>
            </a:r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E980EF52-CA4B-4153-870A-82240F0C3000}"/>
              </a:ext>
            </a:extLst>
          </p:cNvPr>
          <p:cNvSpPr txBox="1"/>
          <p:nvPr/>
        </p:nvSpPr>
        <p:spPr>
          <a:xfrm>
            <a:off x="812800" y="3513204"/>
            <a:ext cx="27093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NINTH SEQUENCE: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B649D75-2F25-448D-A6EA-1C14F9062765}"/>
              </a:ext>
            </a:extLst>
          </p:cNvPr>
          <p:cNvSpPr txBox="1"/>
          <p:nvPr/>
        </p:nvSpPr>
        <p:spPr>
          <a:xfrm>
            <a:off x="812800" y="4069561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err="1"/>
              <a:t>Refers</a:t>
            </a:r>
            <a:r>
              <a:rPr lang="it-IT" dirty="0"/>
              <a:t> to </a:t>
            </a:r>
            <a:r>
              <a:rPr lang="it-IT" dirty="0" err="1"/>
              <a:t>migrants</a:t>
            </a:r>
            <a:r>
              <a:rPr lang="it-IT" dirty="0"/>
              <a:t> </a:t>
            </a:r>
            <a:r>
              <a:rPr lang="it-IT" dirty="0" err="1"/>
              <a:t>rates</a:t>
            </a:r>
            <a:r>
              <a:rPr lang="it-IT" dirty="0"/>
              <a:t> </a:t>
            </a:r>
          </a:p>
          <a:p>
            <a:pPr marL="285750" indent="-285750">
              <a:buFontTx/>
              <a:buChar char="-"/>
            </a:pPr>
            <a:r>
              <a:rPr lang="it-IT" dirty="0"/>
              <a:t>KEY WORD = </a:t>
            </a:r>
            <a:r>
              <a:rPr lang="it-IT" dirty="0" err="1"/>
              <a:t>migration</a:t>
            </a:r>
            <a:r>
              <a:rPr lang="it-IT" dirty="0"/>
              <a:t> flows,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D88DE389-7383-438B-BEE5-98847C631C50}"/>
              </a:ext>
            </a:extLst>
          </p:cNvPr>
          <p:cNvSpPr txBox="1"/>
          <p:nvPr/>
        </p:nvSpPr>
        <p:spPr>
          <a:xfrm>
            <a:off x="812800" y="4902917"/>
            <a:ext cx="233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TENTH SEQUENCE: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E85C53CC-CDFB-4F09-869D-3C1C24AD9D62}"/>
              </a:ext>
            </a:extLst>
          </p:cNvPr>
          <p:cNvSpPr txBox="1"/>
          <p:nvPr/>
        </p:nvSpPr>
        <p:spPr>
          <a:xfrm>
            <a:off x="812800" y="5459274"/>
            <a:ext cx="619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err="1"/>
              <a:t>Refers</a:t>
            </a:r>
            <a:r>
              <a:rPr lang="it-IT" dirty="0"/>
              <a:t> to </a:t>
            </a:r>
            <a:r>
              <a:rPr lang="it-IT" dirty="0" err="1"/>
              <a:t>examples</a:t>
            </a:r>
            <a:r>
              <a:rPr lang="it-IT" dirty="0"/>
              <a:t> to </a:t>
            </a:r>
            <a:r>
              <a:rPr lang="it-IT" dirty="0" err="1"/>
              <a:t>migration</a:t>
            </a:r>
            <a:r>
              <a:rPr lang="it-IT" dirty="0"/>
              <a:t> </a:t>
            </a:r>
            <a:r>
              <a:rPr lang="it-IT" dirty="0" err="1"/>
              <a:t>rates</a:t>
            </a:r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KEY WORD = </a:t>
            </a:r>
            <a:r>
              <a:rPr lang="it-IT" dirty="0" err="1"/>
              <a:t>migration</a:t>
            </a:r>
            <a:r>
              <a:rPr lang="it-IT" dirty="0"/>
              <a:t> </a:t>
            </a:r>
            <a:r>
              <a:rPr lang="it-IT" dirty="0" err="1"/>
              <a:t>rates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25908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197EA54C-7DCD-4E84-BBC8-67A5780B33C0}"/>
              </a:ext>
            </a:extLst>
          </p:cNvPr>
          <p:cNvSpPr txBox="1"/>
          <p:nvPr/>
        </p:nvSpPr>
        <p:spPr>
          <a:xfrm>
            <a:off x="711200" y="395111"/>
            <a:ext cx="3928533" cy="372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ELEVENTH SEQUENCE: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2A240FC-473D-4B37-8294-FC91B6F1C1E1}"/>
              </a:ext>
            </a:extLst>
          </p:cNvPr>
          <p:cNvSpPr txBox="1"/>
          <p:nvPr/>
        </p:nvSpPr>
        <p:spPr>
          <a:xfrm>
            <a:off x="722489" y="942622"/>
            <a:ext cx="7529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err="1"/>
              <a:t>Refers</a:t>
            </a:r>
            <a:r>
              <a:rPr lang="it-IT" dirty="0"/>
              <a:t> to </a:t>
            </a:r>
            <a:r>
              <a:rPr lang="en-US" dirty="0"/>
              <a:t>the discovery of the inclusion of a series of variables</a:t>
            </a:r>
            <a:r>
              <a:rPr lang="it-IT" dirty="0"/>
              <a:t> </a:t>
            </a:r>
          </a:p>
          <a:p>
            <a:pPr marL="285750" indent="-285750">
              <a:buFontTx/>
              <a:buChar char="-"/>
            </a:pPr>
            <a:r>
              <a:rPr lang="it-IT" dirty="0"/>
              <a:t>KEY WORD = </a:t>
            </a:r>
            <a:r>
              <a:rPr lang="it-IT" dirty="0" err="1"/>
              <a:t>variables</a:t>
            </a:r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F418683-DA2F-4097-9B82-6B1F8E4A29DE}"/>
              </a:ext>
            </a:extLst>
          </p:cNvPr>
          <p:cNvSpPr txBox="1"/>
          <p:nvPr/>
        </p:nvSpPr>
        <p:spPr>
          <a:xfrm>
            <a:off x="722489" y="1766711"/>
            <a:ext cx="2359378" cy="372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TWELFTH SEQUENCE :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7B7B63D-78E4-4E78-87B2-406EE6B98170}"/>
              </a:ext>
            </a:extLst>
          </p:cNvPr>
          <p:cNvSpPr txBox="1"/>
          <p:nvPr/>
        </p:nvSpPr>
        <p:spPr>
          <a:xfrm>
            <a:off x="722488" y="2317002"/>
            <a:ext cx="7224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err="1"/>
              <a:t>Refers</a:t>
            </a:r>
            <a:r>
              <a:rPr lang="it-IT" dirty="0"/>
              <a:t> to the </a:t>
            </a:r>
            <a:r>
              <a:rPr lang="it-IT" dirty="0" err="1"/>
              <a:t>context</a:t>
            </a:r>
            <a:r>
              <a:rPr lang="it-IT" dirty="0"/>
              <a:t> </a:t>
            </a:r>
            <a:r>
              <a:rPr lang="en-US" dirty="0"/>
              <a:t>of other traditional determinants of migration</a:t>
            </a:r>
          </a:p>
          <a:p>
            <a:pPr marL="285750" indent="-285750">
              <a:buFontTx/>
              <a:buChar char="-"/>
            </a:pPr>
            <a:r>
              <a:rPr lang="en-US" dirty="0"/>
              <a:t>KEY WORD = impact</a:t>
            </a:r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06D1712-3094-482D-B489-D37593FA16E5}"/>
              </a:ext>
            </a:extLst>
          </p:cNvPr>
          <p:cNvSpPr txBox="1"/>
          <p:nvPr/>
        </p:nvSpPr>
        <p:spPr>
          <a:xfrm>
            <a:off x="722488" y="3127022"/>
            <a:ext cx="2856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THIRTEENTH SEQUENCE: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7B98EE6-F19B-4F44-BF7C-7C073E65647C}"/>
              </a:ext>
            </a:extLst>
          </p:cNvPr>
          <p:cNvSpPr txBox="1"/>
          <p:nvPr/>
        </p:nvSpPr>
        <p:spPr>
          <a:xfrm>
            <a:off x="711199" y="3660043"/>
            <a:ext cx="6570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err="1"/>
              <a:t>Refers</a:t>
            </a:r>
            <a:r>
              <a:rPr lang="it-IT" dirty="0"/>
              <a:t> to </a:t>
            </a:r>
            <a:r>
              <a:rPr lang="it-IT" dirty="0" err="1"/>
              <a:t>robustness</a:t>
            </a:r>
            <a:r>
              <a:rPr lang="it-IT" dirty="0"/>
              <a:t> </a:t>
            </a:r>
            <a:r>
              <a:rPr lang="it-IT" dirty="0" err="1"/>
              <a:t>analyses</a:t>
            </a:r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KEY WORD = </a:t>
            </a:r>
            <a:r>
              <a:rPr lang="it-IT" dirty="0" err="1"/>
              <a:t>results</a:t>
            </a:r>
            <a:r>
              <a:rPr lang="it-IT" dirty="0"/>
              <a:t>, </a:t>
            </a:r>
            <a:r>
              <a:rPr lang="it-IT" dirty="0" err="1"/>
              <a:t>linguists</a:t>
            </a:r>
            <a:r>
              <a:rPr lang="it-IT" dirty="0"/>
              <a:t>, 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B83537FC-58C2-4343-A0AE-E7A8448285C2}"/>
              </a:ext>
            </a:extLst>
          </p:cNvPr>
          <p:cNvSpPr txBox="1"/>
          <p:nvPr/>
        </p:nvSpPr>
        <p:spPr>
          <a:xfrm>
            <a:off x="722488" y="4481352"/>
            <a:ext cx="293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FOURTEENTH SEQUENCE: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35B4D183-0951-461C-9A1F-B7177159B5F4}"/>
              </a:ext>
            </a:extLst>
          </p:cNvPr>
          <p:cNvSpPr txBox="1"/>
          <p:nvPr/>
        </p:nvSpPr>
        <p:spPr>
          <a:xfrm>
            <a:off x="722488" y="5003084"/>
            <a:ext cx="6570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err="1"/>
              <a:t>Refers</a:t>
            </a:r>
            <a:r>
              <a:rPr lang="it-IT" dirty="0"/>
              <a:t> to </a:t>
            </a:r>
            <a:r>
              <a:rPr lang="en-US" dirty="0"/>
              <a:t>migration rates to countries with similar languages</a:t>
            </a:r>
          </a:p>
          <a:p>
            <a:pPr marL="285750" indent="-285750">
              <a:buFontTx/>
              <a:buChar char="-"/>
            </a:pPr>
            <a:r>
              <a:rPr lang="en-US" dirty="0"/>
              <a:t>KEY WORD = </a:t>
            </a:r>
            <a:r>
              <a:rPr lang="it-IT" dirty="0" err="1"/>
              <a:t>proximity</a:t>
            </a:r>
            <a:r>
              <a:rPr lang="it-IT" dirty="0"/>
              <a:t>,  minimum </a:t>
            </a:r>
            <a:r>
              <a:rPr lang="it-IT" dirty="0" err="1"/>
              <a:t>distance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93799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4C468074-721C-4C88-83F3-C8C3FAA4F7B0}"/>
              </a:ext>
            </a:extLst>
          </p:cNvPr>
          <p:cNvSpPr txBox="1"/>
          <p:nvPr/>
        </p:nvSpPr>
        <p:spPr>
          <a:xfrm>
            <a:off x="1174044" y="530578"/>
            <a:ext cx="2935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FIFTEENTH SEQUENCE: 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4ACA213-B57A-419A-B8E7-9514A622AF75}"/>
              </a:ext>
            </a:extLst>
          </p:cNvPr>
          <p:cNvSpPr txBox="1"/>
          <p:nvPr/>
        </p:nvSpPr>
        <p:spPr>
          <a:xfrm>
            <a:off x="1174044" y="996624"/>
            <a:ext cx="6626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err="1"/>
              <a:t>Refers</a:t>
            </a:r>
            <a:r>
              <a:rPr lang="it-IT" dirty="0"/>
              <a:t> to the </a:t>
            </a:r>
            <a:r>
              <a:rPr lang="it-IT" dirty="0" err="1"/>
              <a:t>higher</a:t>
            </a:r>
            <a:r>
              <a:rPr lang="it-IT" dirty="0"/>
              <a:t> </a:t>
            </a:r>
            <a:r>
              <a:rPr lang="it-IT" dirty="0" err="1"/>
              <a:t>tertiary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larger</a:t>
            </a:r>
            <a:r>
              <a:rPr lang="it-IT" dirty="0"/>
              <a:t> </a:t>
            </a:r>
            <a:r>
              <a:rPr lang="it-IT" dirty="0" err="1"/>
              <a:t>migration</a:t>
            </a:r>
            <a:r>
              <a:rPr lang="it-IT" dirty="0"/>
              <a:t> </a:t>
            </a:r>
            <a:r>
              <a:rPr lang="it-IT" dirty="0" err="1"/>
              <a:t>outflows</a:t>
            </a:r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KEY WORD = </a:t>
            </a:r>
            <a:r>
              <a:rPr lang="it-IT" dirty="0" err="1"/>
              <a:t>prediction</a:t>
            </a:r>
            <a:r>
              <a:rPr lang="it-IT" dirty="0"/>
              <a:t>, </a:t>
            </a:r>
            <a:r>
              <a:rPr lang="it-IT" dirty="0" err="1"/>
              <a:t>revelance</a:t>
            </a:r>
            <a:r>
              <a:rPr lang="it-IT" dirty="0"/>
              <a:t>,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1BDB0BBB-3EA9-425E-A173-EBA398BA152E}"/>
              </a:ext>
            </a:extLst>
          </p:cNvPr>
          <p:cNvSpPr txBox="1"/>
          <p:nvPr/>
        </p:nvSpPr>
        <p:spPr>
          <a:xfrm>
            <a:off x="1174044" y="1745734"/>
            <a:ext cx="2777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SIXTEENTH SEQUENCE: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C9C5B55-F953-46C5-B286-B1ABC068CE5A}"/>
              </a:ext>
            </a:extLst>
          </p:cNvPr>
          <p:cNvSpPr txBox="1"/>
          <p:nvPr/>
        </p:nvSpPr>
        <p:spPr>
          <a:xfrm>
            <a:off x="1174043" y="2217845"/>
            <a:ext cx="64346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err="1"/>
              <a:t>Refers</a:t>
            </a:r>
            <a:r>
              <a:rPr lang="it-IT" dirty="0"/>
              <a:t> to English </a:t>
            </a:r>
            <a:r>
              <a:rPr lang="it-IT" dirty="0" err="1"/>
              <a:t>is</a:t>
            </a:r>
            <a:r>
              <a:rPr lang="en-US" dirty="0"/>
              <a:t> clearly the most popular</a:t>
            </a:r>
          </a:p>
          <a:p>
            <a:pPr marL="285750" indent="-285750">
              <a:buFontTx/>
              <a:buChar char="-"/>
            </a:pPr>
            <a:r>
              <a:rPr lang="en-US" dirty="0"/>
              <a:t>KEY WORD = English, the most popular</a:t>
            </a:r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D52527A5-F75A-4461-9612-3903A6ED3975}"/>
              </a:ext>
            </a:extLst>
          </p:cNvPr>
          <p:cNvSpPr txBox="1"/>
          <p:nvPr/>
        </p:nvSpPr>
        <p:spPr>
          <a:xfrm>
            <a:off x="1174044" y="3028624"/>
            <a:ext cx="4143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SEVENTEENTH SEQUENCE: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27617248-9E39-4AD8-A250-AE99D77788FC}"/>
              </a:ext>
            </a:extLst>
          </p:cNvPr>
          <p:cNvSpPr txBox="1"/>
          <p:nvPr/>
        </p:nvSpPr>
        <p:spPr>
          <a:xfrm>
            <a:off x="1174042" y="3460045"/>
            <a:ext cx="60169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err="1"/>
              <a:t>Refers</a:t>
            </a:r>
            <a:r>
              <a:rPr lang="it-IT" dirty="0"/>
              <a:t> to investigate the </a:t>
            </a:r>
            <a:r>
              <a:rPr lang="it-IT" dirty="0" err="1"/>
              <a:t>role</a:t>
            </a:r>
            <a:r>
              <a:rPr lang="it-IT" dirty="0"/>
              <a:t> to English</a:t>
            </a:r>
          </a:p>
          <a:p>
            <a:pPr marL="285750" indent="-285750">
              <a:buFontTx/>
              <a:buChar char="-"/>
            </a:pPr>
            <a:r>
              <a:rPr lang="it-IT" dirty="0"/>
              <a:t>KEY WORD = </a:t>
            </a:r>
            <a:r>
              <a:rPr lang="it-IT" dirty="0" err="1"/>
              <a:t>coefficients</a:t>
            </a:r>
            <a:r>
              <a:rPr lang="it-IT" dirty="0"/>
              <a:t>, </a:t>
            </a:r>
            <a:r>
              <a:rPr lang="it-IT" dirty="0" err="1"/>
              <a:t>reasons</a:t>
            </a:r>
            <a:r>
              <a:rPr lang="it-IT" dirty="0"/>
              <a:t> 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C712A13-C0FA-44AB-96B4-886F9CDCAB93}"/>
              </a:ext>
            </a:extLst>
          </p:cNvPr>
          <p:cNvSpPr txBox="1"/>
          <p:nvPr/>
        </p:nvSpPr>
        <p:spPr>
          <a:xfrm>
            <a:off x="1174043" y="4236957"/>
            <a:ext cx="3510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EIGHTEENTH SEQUENCE: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73F35C05-AD77-4481-AF5E-A389D614BAE7}"/>
              </a:ext>
            </a:extLst>
          </p:cNvPr>
          <p:cNvSpPr txBox="1"/>
          <p:nvPr/>
        </p:nvSpPr>
        <p:spPr>
          <a:xfrm>
            <a:off x="1174042" y="4736870"/>
            <a:ext cx="67620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err="1"/>
              <a:t>Refers</a:t>
            </a:r>
            <a:r>
              <a:rPr lang="it-IT" dirty="0"/>
              <a:t> to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reasons</a:t>
            </a:r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KEY WORD = </a:t>
            </a:r>
            <a:r>
              <a:rPr lang="it-IT" dirty="0" err="1"/>
              <a:t>transactions</a:t>
            </a:r>
            <a:r>
              <a:rPr lang="it-IT" dirty="0"/>
              <a:t>, media, labour market </a:t>
            </a:r>
          </a:p>
        </p:txBody>
      </p:sp>
    </p:spTree>
    <p:extLst>
      <p:ext uri="{BB962C8B-B14F-4D97-AF65-F5344CB8AC3E}">
        <p14:creationId xmlns:p14="http://schemas.microsoft.com/office/powerpoint/2010/main" val="42556550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57075D2-023B-452E-B95F-565331EC8071}"/>
              </a:ext>
            </a:extLst>
          </p:cNvPr>
          <p:cNvSpPr txBox="1"/>
          <p:nvPr/>
        </p:nvSpPr>
        <p:spPr>
          <a:xfrm>
            <a:off x="936978" y="903111"/>
            <a:ext cx="294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NINETEENTH SEQUENCE: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710475A1-22D1-4C46-8224-74C66E9E4D45}"/>
              </a:ext>
            </a:extLst>
          </p:cNvPr>
          <p:cNvSpPr txBox="1"/>
          <p:nvPr/>
        </p:nvSpPr>
        <p:spPr>
          <a:xfrm>
            <a:off x="1027289" y="1411111"/>
            <a:ext cx="7552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err="1"/>
              <a:t>Refers</a:t>
            </a:r>
            <a:r>
              <a:rPr lang="it-IT" dirty="0"/>
              <a:t> to </a:t>
            </a:r>
            <a:r>
              <a:rPr lang="it-IT" dirty="0" err="1"/>
              <a:t>linguistic</a:t>
            </a:r>
            <a:r>
              <a:rPr lang="it-IT" dirty="0"/>
              <a:t> </a:t>
            </a:r>
            <a:r>
              <a:rPr lang="it-IT" dirty="0" err="1"/>
              <a:t>enclaves</a:t>
            </a:r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KEY WORD=  background, </a:t>
            </a:r>
            <a:r>
              <a:rPr lang="it-IT" dirty="0" err="1"/>
              <a:t>immediately</a:t>
            </a:r>
            <a:r>
              <a:rPr lang="it-IT" dirty="0"/>
              <a:t>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34F39AF-7434-4B04-8F90-CF031C93D4EA}"/>
              </a:ext>
            </a:extLst>
          </p:cNvPr>
          <p:cNvSpPr txBox="1"/>
          <p:nvPr/>
        </p:nvSpPr>
        <p:spPr>
          <a:xfrm>
            <a:off x="936978" y="2449689"/>
            <a:ext cx="3465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TWENTIETH SEQUENCE: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05F83E83-1F36-4EC1-B752-19E183A9CCD9}"/>
              </a:ext>
            </a:extLst>
          </p:cNvPr>
          <p:cNvSpPr txBox="1"/>
          <p:nvPr/>
        </p:nvSpPr>
        <p:spPr>
          <a:xfrm>
            <a:off x="1027288" y="3025422"/>
            <a:ext cx="7179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-    </a:t>
            </a:r>
            <a:r>
              <a:rPr lang="it-IT" dirty="0" err="1"/>
              <a:t>Refers</a:t>
            </a:r>
            <a:r>
              <a:rPr lang="it-IT" dirty="0"/>
              <a:t> to </a:t>
            </a:r>
            <a:r>
              <a:rPr lang="it-IT" dirty="0" err="1"/>
              <a:t>estimates</a:t>
            </a:r>
            <a:r>
              <a:rPr lang="it-IT" dirty="0"/>
              <a:t> </a:t>
            </a:r>
          </a:p>
          <a:p>
            <a:pPr marL="285750" indent="-285750">
              <a:buFontTx/>
              <a:buChar char="-"/>
            </a:pPr>
            <a:r>
              <a:rPr lang="it-IT" dirty="0"/>
              <a:t>KEY WORD = </a:t>
            </a:r>
            <a:r>
              <a:rPr lang="it-IT" dirty="0" err="1"/>
              <a:t>estimates</a:t>
            </a:r>
            <a:r>
              <a:rPr lang="it-IT" dirty="0"/>
              <a:t>, </a:t>
            </a:r>
            <a:r>
              <a:rPr lang="it-IT" dirty="0" err="1"/>
              <a:t>mother</a:t>
            </a:r>
            <a:r>
              <a:rPr lang="it-IT" dirty="0"/>
              <a:t> </a:t>
            </a:r>
            <a:r>
              <a:rPr lang="it-IT" dirty="0" err="1"/>
              <a:t>tongue</a:t>
            </a:r>
            <a:r>
              <a:rPr lang="it-IT" dirty="0"/>
              <a:t>, </a:t>
            </a:r>
            <a:r>
              <a:rPr lang="it-IT" dirty="0" err="1"/>
              <a:t>individuals</a:t>
            </a:r>
            <a:endParaRPr lang="it-IT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1BA580A-E1A7-40A4-AB81-57DD1D11BC5D}"/>
              </a:ext>
            </a:extLst>
          </p:cNvPr>
          <p:cNvSpPr txBox="1"/>
          <p:nvPr/>
        </p:nvSpPr>
        <p:spPr>
          <a:xfrm>
            <a:off x="982133" y="3996267"/>
            <a:ext cx="2856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TWENTY-FIRST SEQUENCE: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26E8A2C-6F18-4130-8C51-49A8C4B14E68}"/>
              </a:ext>
            </a:extLst>
          </p:cNvPr>
          <p:cNvSpPr txBox="1"/>
          <p:nvPr/>
        </p:nvSpPr>
        <p:spPr>
          <a:xfrm>
            <a:off x="1151466" y="4639733"/>
            <a:ext cx="8252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- </a:t>
            </a:r>
            <a:r>
              <a:rPr lang="it-IT" dirty="0" err="1"/>
              <a:t>Refers</a:t>
            </a:r>
            <a:r>
              <a:rPr lang="it-IT" dirty="0"/>
              <a:t> to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linguistic</a:t>
            </a:r>
            <a:r>
              <a:rPr lang="it-IT" dirty="0"/>
              <a:t> or cultural </a:t>
            </a:r>
            <a:r>
              <a:rPr lang="it-IT" dirty="0" err="1"/>
              <a:t>enclaves</a:t>
            </a:r>
            <a:endParaRPr lang="it-IT" dirty="0"/>
          </a:p>
          <a:p>
            <a:r>
              <a:rPr lang="it-IT" dirty="0"/>
              <a:t>- KEY WORD = mixed, </a:t>
            </a:r>
            <a:r>
              <a:rPr lang="it-IT" dirty="0" err="1"/>
              <a:t>adaptation</a:t>
            </a:r>
            <a:r>
              <a:rPr lang="it-IT" dirty="0"/>
              <a:t>, residence</a:t>
            </a:r>
          </a:p>
        </p:txBody>
      </p:sp>
    </p:spTree>
    <p:extLst>
      <p:ext uri="{BB962C8B-B14F-4D97-AF65-F5344CB8AC3E}">
        <p14:creationId xmlns:p14="http://schemas.microsoft.com/office/powerpoint/2010/main" val="3089569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B76DD9E-7242-48A0-AF44-5D1BFE2451DA}"/>
              </a:ext>
            </a:extLst>
          </p:cNvPr>
          <p:cNvSpPr txBox="1"/>
          <p:nvPr/>
        </p:nvSpPr>
        <p:spPr>
          <a:xfrm>
            <a:off x="857956" y="541867"/>
            <a:ext cx="3239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TWENTY-SECOND SEQUENCE: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0D2C5429-53EF-4D09-91A1-09B07718B4BC}"/>
              </a:ext>
            </a:extLst>
          </p:cNvPr>
          <p:cNvSpPr txBox="1"/>
          <p:nvPr/>
        </p:nvSpPr>
        <p:spPr>
          <a:xfrm>
            <a:off x="857956" y="1298222"/>
            <a:ext cx="5678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err="1"/>
              <a:t>Refers</a:t>
            </a:r>
            <a:r>
              <a:rPr lang="it-IT" dirty="0"/>
              <a:t> to the </a:t>
            </a:r>
            <a:r>
              <a:rPr lang="it-IT" dirty="0" err="1"/>
              <a:t>relevance</a:t>
            </a:r>
            <a:r>
              <a:rPr lang="it-IT" dirty="0"/>
              <a:t> of </a:t>
            </a:r>
            <a:r>
              <a:rPr lang="it-IT" dirty="0" err="1"/>
              <a:t>linguistic</a:t>
            </a:r>
            <a:r>
              <a:rPr lang="it-IT" dirty="0"/>
              <a:t> </a:t>
            </a:r>
            <a:r>
              <a:rPr lang="it-IT" dirty="0" err="1"/>
              <a:t>proximity</a:t>
            </a:r>
            <a:r>
              <a:rPr lang="it-IT" dirty="0"/>
              <a:t> </a:t>
            </a:r>
          </a:p>
          <a:p>
            <a:pPr marL="285750" indent="-285750">
              <a:buFontTx/>
              <a:buChar char="-"/>
            </a:pPr>
            <a:r>
              <a:rPr lang="it-IT" dirty="0"/>
              <a:t>KEY WORD= </a:t>
            </a:r>
            <a:r>
              <a:rPr lang="it-IT" dirty="0" err="1"/>
              <a:t>affect</a:t>
            </a:r>
            <a:r>
              <a:rPr lang="it-IT" dirty="0"/>
              <a:t>,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E467EEB-34CA-4A68-94B2-E660E87E2FAD}"/>
              </a:ext>
            </a:extLst>
          </p:cNvPr>
          <p:cNvSpPr txBox="1"/>
          <p:nvPr/>
        </p:nvSpPr>
        <p:spPr>
          <a:xfrm>
            <a:off x="857956" y="2331576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TWENTY-THIRD SEQUENCE: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A9D8D4C-FDF2-4D7D-84EA-63BE5A94A166}"/>
              </a:ext>
            </a:extLst>
          </p:cNvPr>
          <p:cNvSpPr txBox="1"/>
          <p:nvPr/>
        </p:nvSpPr>
        <p:spPr>
          <a:xfrm>
            <a:off x="959556" y="3087931"/>
            <a:ext cx="4797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err="1"/>
              <a:t>Refers</a:t>
            </a:r>
            <a:r>
              <a:rPr lang="it-IT" dirty="0"/>
              <a:t> to a test </a:t>
            </a:r>
          </a:p>
          <a:p>
            <a:pPr marL="285750" indent="-285750">
              <a:buFontTx/>
              <a:buChar char="-"/>
            </a:pPr>
            <a:r>
              <a:rPr lang="it-IT" dirty="0"/>
              <a:t>KEY WORD = </a:t>
            </a:r>
            <a:r>
              <a:rPr lang="it-IT" dirty="0" err="1"/>
              <a:t>proficiency</a:t>
            </a:r>
            <a:r>
              <a:rPr lang="it-IT" dirty="0"/>
              <a:t>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265E762-D920-41F4-B6C4-0C8569DFCFD6}"/>
              </a:ext>
            </a:extLst>
          </p:cNvPr>
          <p:cNvSpPr txBox="1"/>
          <p:nvPr/>
        </p:nvSpPr>
        <p:spPr>
          <a:xfrm>
            <a:off x="857956" y="4121285"/>
            <a:ext cx="3239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TWENTYFOURTH SEQUENCE: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2EE9C42-CEDE-4FF0-9A2F-4461FC9BA36C}"/>
              </a:ext>
            </a:extLst>
          </p:cNvPr>
          <p:cNvSpPr txBox="1"/>
          <p:nvPr/>
        </p:nvSpPr>
        <p:spPr>
          <a:xfrm>
            <a:off x="959556" y="4877640"/>
            <a:ext cx="7563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 err="1"/>
              <a:t>Refers</a:t>
            </a:r>
            <a:r>
              <a:rPr lang="it-IT" dirty="0"/>
              <a:t> to </a:t>
            </a:r>
            <a:r>
              <a:rPr lang="it-IT" dirty="0" err="1"/>
              <a:t>our</a:t>
            </a:r>
            <a:r>
              <a:rPr lang="it-IT" dirty="0"/>
              <a:t> </a:t>
            </a:r>
            <a:r>
              <a:rPr lang="it-IT" dirty="0" err="1"/>
              <a:t>results</a:t>
            </a:r>
            <a:endParaRPr lang="it-IT" dirty="0"/>
          </a:p>
          <a:p>
            <a:pPr marL="285750" indent="-285750">
              <a:buFontTx/>
              <a:buChar char="-"/>
            </a:pPr>
            <a:r>
              <a:rPr lang="it-IT" dirty="0"/>
              <a:t>KEY WORD = </a:t>
            </a:r>
            <a:r>
              <a:rPr lang="it-IT" dirty="0" err="1"/>
              <a:t>stricter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52922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411</Words>
  <Application>Microsoft Office PowerPoint</Application>
  <PresentationFormat>Widescreen</PresentationFormat>
  <Paragraphs>76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Stumpo Adriana</dc:creator>
  <cp:lastModifiedBy>Stumpo Adriana</cp:lastModifiedBy>
  <cp:revision>22</cp:revision>
  <dcterms:created xsi:type="dcterms:W3CDTF">2021-01-10T16:40:13Z</dcterms:created>
  <dcterms:modified xsi:type="dcterms:W3CDTF">2021-01-10T22:17:55Z</dcterms:modified>
</cp:coreProperties>
</file>