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7D1BA-791E-4F4C-8550-B421FFA12468}" v="54" dt="2021-01-10T20:13:38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ara Aprea" userId="c489dce2dd1830ab" providerId="LiveId" clId="{D067D1BA-791E-4F4C-8550-B421FFA12468}"/>
    <pc:docChg chg="undo custSel addSld delSld modSld">
      <pc:chgData name="Chiara Aprea" userId="c489dce2dd1830ab" providerId="LiveId" clId="{D067D1BA-791E-4F4C-8550-B421FFA12468}" dt="2021-01-10T20:13:38.155" v="1321"/>
      <pc:docMkLst>
        <pc:docMk/>
      </pc:docMkLst>
      <pc:sldChg chg="modSp add modTransition">
        <pc:chgData name="Chiara Aprea" userId="c489dce2dd1830ab" providerId="LiveId" clId="{D067D1BA-791E-4F4C-8550-B421FFA12468}" dt="2021-01-10T20:12:46.916" v="1312"/>
        <pc:sldMkLst>
          <pc:docMk/>
          <pc:sldMk cId="3411373875" sldId="256"/>
        </pc:sldMkLst>
        <pc:spChg chg="mod">
          <ac:chgData name="Chiara Aprea" userId="c489dce2dd1830ab" providerId="LiveId" clId="{D067D1BA-791E-4F4C-8550-B421FFA12468}" dt="2021-01-10T16:43:03.932" v="238" actId="1076"/>
          <ac:spMkLst>
            <pc:docMk/>
            <pc:sldMk cId="3411373875" sldId="256"/>
            <ac:spMk id="2" creationId="{97572FFF-08DF-4826-9111-58F28C516ABF}"/>
          </ac:spMkLst>
        </pc:spChg>
        <pc:spChg chg="mod">
          <ac:chgData name="Chiara Aprea" userId="c489dce2dd1830ab" providerId="LiveId" clId="{D067D1BA-791E-4F4C-8550-B421FFA12468}" dt="2021-01-10T16:43:16.244" v="240" actId="1076"/>
          <ac:spMkLst>
            <pc:docMk/>
            <pc:sldMk cId="3411373875" sldId="256"/>
            <ac:spMk id="3" creationId="{956A6C63-E42D-4719-AF4F-13F5EAA6C682}"/>
          </ac:spMkLst>
        </pc:spChg>
      </pc:sldChg>
      <pc:sldChg chg="addSp delSp modSp add modTransition">
        <pc:chgData name="Chiara Aprea" userId="c489dce2dd1830ab" providerId="LiveId" clId="{D067D1BA-791E-4F4C-8550-B421FFA12468}" dt="2021-01-10T20:13:19.407" v="1318"/>
        <pc:sldMkLst>
          <pc:docMk/>
          <pc:sldMk cId="2878068888" sldId="257"/>
        </pc:sldMkLst>
        <pc:spChg chg="add del mod">
          <ac:chgData name="Chiara Aprea" userId="c489dce2dd1830ab" providerId="LiveId" clId="{D067D1BA-791E-4F4C-8550-B421FFA12468}" dt="2021-01-10T16:45:49.305" v="273" actId="1076"/>
          <ac:spMkLst>
            <pc:docMk/>
            <pc:sldMk cId="2878068888" sldId="257"/>
            <ac:spMk id="2" creationId="{0DE3CB78-82B0-45B5-9C79-77B733BDB8DB}"/>
          </ac:spMkLst>
        </pc:spChg>
        <pc:spChg chg="mod">
          <ac:chgData name="Chiara Aprea" userId="c489dce2dd1830ab" providerId="LiveId" clId="{D067D1BA-791E-4F4C-8550-B421FFA12468}" dt="2021-01-10T17:04:07.946" v="470" actId="1076"/>
          <ac:spMkLst>
            <pc:docMk/>
            <pc:sldMk cId="2878068888" sldId="257"/>
            <ac:spMk id="3" creationId="{9A0B256B-B13A-4407-A55D-5CD63A4EDEFA}"/>
          </ac:spMkLst>
        </pc:spChg>
      </pc:sldChg>
      <pc:sldChg chg="add del">
        <pc:chgData name="Chiara Aprea" userId="c489dce2dd1830ab" providerId="LiveId" clId="{D067D1BA-791E-4F4C-8550-B421FFA12468}" dt="2021-01-10T17:05:42.506" v="472"/>
        <pc:sldMkLst>
          <pc:docMk/>
          <pc:sldMk cId="379394658" sldId="258"/>
        </pc:sldMkLst>
      </pc:sldChg>
      <pc:sldChg chg="addSp modSp add modTransition">
        <pc:chgData name="Chiara Aprea" userId="c489dce2dd1830ab" providerId="LiveId" clId="{D067D1BA-791E-4F4C-8550-B421FFA12468}" dt="2021-01-10T20:13:24.822" v="1319"/>
        <pc:sldMkLst>
          <pc:docMk/>
          <pc:sldMk cId="493172862" sldId="258"/>
        </pc:sldMkLst>
        <pc:spChg chg="add mod">
          <ac:chgData name="Chiara Aprea" userId="c489dce2dd1830ab" providerId="LiveId" clId="{D067D1BA-791E-4F4C-8550-B421FFA12468}" dt="2021-01-10T17:12:55.703" v="545" actId="1076"/>
          <ac:spMkLst>
            <pc:docMk/>
            <pc:sldMk cId="493172862" sldId="258"/>
            <ac:spMk id="2" creationId="{117519A0-F775-4B09-BBF1-FB00714B6E7D}"/>
          </ac:spMkLst>
        </pc:spChg>
        <pc:spChg chg="add mod">
          <ac:chgData name="Chiara Aprea" userId="c489dce2dd1830ab" providerId="LiveId" clId="{D067D1BA-791E-4F4C-8550-B421FFA12468}" dt="2021-01-10T17:35:02.716" v="828" actId="1076"/>
          <ac:spMkLst>
            <pc:docMk/>
            <pc:sldMk cId="493172862" sldId="258"/>
            <ac:spMk id="3" creationId="{F7D55180-C5F6-41E4-A19B-67A1DF962C48}"/>
          </ac:spMkLst>
        </pc:spChg>
        <pc:spChg chg="add mod">
          <ac:chgData name="Chiara Aprea" userId="c489dce2dd1830ab" providerId="LiveId" clId="{D067D1BA-791E-4F4C-8550-B421FFA12468}" dt="2021-01-10T17:34:40.943" v="826" actId="1076"/>
          <ac:spMkLst>
            <pc:docMk/>
            <pc:sldMk cId="493172862" sldId="258"/>
            <ac:spMk id="4" creationId="{AEE4A599-80C0-4CDE-BBA6-4A2691A244D9}"/>
          </ac:spMkLst>
        </pc:spChg>
        <pc:spChg chg="add mod">
          <ac:chgData name="Chiara Aprea" userId="c489dce2dd1830ab" providerId="LiveId" clId="{D067D1BA-791E-4F4C-8550-B421FFA12468}" dt="2021-01-10T17:34:49.701" v="827" actId="1076"/>
          <ac:spMkLst>
            <pc:docMk/>
            <pc:sldMk cId="493172862" sldId="258"/>
            <ac:spMk id="5" creationId="{749EEBEC-0D1F-4741-B13B-577F5134956C}"/>
          </ac:spMkLst>
        </pc:spChg>
      </pc:sldChg>
      <pc:sldChg chg="modSp add del">
        <pc:chgData name="Chiara Aprea" userId="c489dce2dd1830ab" providerId="LiveId" clId="{D067D1BA-791E-4F4C-8550-B421FFA12468}" dt="2021-01-10T17:11:28.590" v="516" actId="2696"/>
        <pc:sldMkLst>
          <pc:docMk/>
          <pc:sldMk cId="1800701368" sldId="258"/>
        </pc:sldMkLst>
        <pc:spChg chg="mod">
          <ac:chgData name="Chiara Aprea" userId="c489dce2dd1830ab" providerId="LiveId" clId="{D067D1BA-791E-4F4C-8550-B421FFA12468}" dt="2021-01-10T17:11:23.943" v="515" actId="123"/>
          <ac:spMkLst>
            <pc:docMk/>
            <pc:sldMk cId="1800701368" sldId="258"/>
            <ac:spMk id="2" creationId="{6E6787BB-6558-477F-90D4-2DDBF6913E4A}"/>
          </ac:spMkLst>
        </pc:spChg>
        <pc:spChg chg="mod">
          <ac:chgData name="Chiara Aprea" userId="c489dce2dd1830ab" providerId="LiveId" clId="{D067D1BA-791E-4F4C-8550-B421FFA12468}" dt="2021-01-10T17:09:57.211" v="498" actId="14100"/>
          <ac:spMkLst>
            <pc:docMk/>
            <pc:sldMk cId="1800701368" sldId="258"/>
            <ac:spMk id="3" creationId="{60F22DBA-E585-4BF9-863F-B20A5494370E}"/>
          </ac:spMkLst>
        </pc:spChg>
      </pc:sldChg>
      <pc:sldChg chg="addSp delSp modSp add modTransition">
        <pc:chgData name="Chiara Aprea" userId="c489dce2dd1830ab" providerId="LiveId" clId="{D067D1BA-791E-4F4C-8550-B421FFA12468}" dt="2021-01-10T20:13:31.738" v="1320"/>
        <pc:sldMkLst>
          <pc:docMk/>
          <pc:sldMk cId="886901274" sldId="259"/>
        </pc:sldMkLst>
        <pc:spChg chg="del">
          <ac:chgData name="Chiara Aprea" userId="c489dce2dd1830ab" providerId="LiveId" clId="{D067D1BA-791E-4F4C-8550-B421FFA12468}" dt="2021-01-10T17:41:55.847" v="830"/>
          <ac:spMkLst>
            <pc:docMk/>
            <pc:sldMk cId="886901274" sldId="259"/>
            <ac:spMk id="2" creationId="{7A17FC86-CC12-41F8-A5CC-05C32C8D4D06}"/>
          </ac:spMkLst>
        </pc:spChg>
        <pc:spChg chg="del">
          <ac:chgData name="Chiara Aprea" userId="c489dce2dd1830ab" providerId="LiveId" clId="{D067D1BA-791E-4F4C-8550-B421FFA12468}" dt="2021-01-10T17:41:55.847" v="830"/>
          <ac:spMkLst>
            <pc:docMk/>
            <pc:sldMk cId="886901274" sldId="259"/>
            <ac:spMk id="3" creationId="{C5993674-8AED-4AE1-AAB2-E0678A610DAE}"/>
          </ac:spMkLst>
        </pc:spChg>
        <pc:spChg chg="add del mod">
          <ac:chgData name="Chiara Aprea" userId="c489dce2dd1830ab" providerId="LiveId" clId="{D067D1BA-791E-4F4C-8550-B421FFA12468}" dt="2021-01-10T17:42:20.549" v="841" actId="767"/>
          <ac:spMkLst>
            <pc:docMk/>
            <pc:sldMk cId="886901274" sldId="259"/>
            <ac:spMk id="4" creationId="{33C2F6B5-C6B8-4130-8F4E-E5E48260DBA7}"/>
          </ac:spMkLst>
        </pc:spChg>
        <pc:spChg chg="add mod">
          <ac:chgData name="Chiara Aprea" userId="c489dce2dd1830ab" providerId="LiveId" clId="{D067D1BA-791E-4F4C-8550-B421FFA12468}" dt="2021-01-10T17:43:30.369" v="876" actId="1076"/>
          <ac:spMkLst>
            <pc:docMk/>
            <pc:sldMk cId="886901274" sldId="259"/>
            <ac:spMk id="5" creationId="{128434FA-4B77-43E8-8B47-77A6FD08B390}"/>
          </ac:spMkLst>
        </pc:spChg>
        <pc:spChg chg="add mod">
          <ac:chgData name="Chiara Aprea" userId="c489dce2dd1830ab" providerId="LiveId" clId="{D067D1BA-791E-4F4C-8550-B421FFA12468}" dt="2021-01-10T17:47:35.311" v="964" actId="1076"/>
          <ac:spMkLst>
            <pc:docMk/>
            <pc:sldMk cId="886901274" sldId="259"/>
            <ac:spMk id="6" creationId="{CD82BCF6-0DEA-401D-806D-713BEE501F51}"/>
          </ac:spMkLst>
        </pc:spChg>
        <pc:spChg chg="add mod">
          <ac:chgData name="Chiara Aprea" userId="c489dce2dd1830ab" providerId="LiveId" clId="{D067D1BA-791E-4F4C-8550-B421FFA12468}" dt="2021-01-10T18:05:27.106" v="995" actId="1076"/>
          <ac:spMkLst>
            <pc:docMk/>
            <pc:sldMk cId="886901274" sldId="259"/>
            <ac:spMk id="7" creationId="{6528B9A1-9AD6-4269-A06A-1807326DB2A9}"/>
          </ac:spMkLst>
        </pc:spChg>
        <pc:spChg chg="add mod">
          <ac:chgData name="Chiara Aprea" userId="c489dce2dd1830ab" providerId="LiveId" clId="{D067D1BA-791E-4F4C-8550-B421FFA12468}" dt="2021-01-10T18:10:09.571" v="1096" actId="1076"/>
          <ac:spMkLst>
            <pc:docMk/>
            <pc:sldMk cId="886901274" sldId="259"/>
            <ac:spMk id="8" creationId="{9087E6B8-250C-40DD-A76D-4D61C4B8C056}"/>
          </ac:spMkLst>
        </pc:spChg>
      </pc:sldChg>
      <pc:sldChg chg="addSp modSp add modTransition">
        <pc:chgData name="Chiara Aprea" userId="c489dce2dd1830ab" providerId="LiveId" clId="{D067D1BA-791E-4F4C-8550-B421FFA12468}" dt="2021-01-10T20:13:38.155" v="1321"/>
        <pc:sldMkLst>
          <pc:docMk/>
          <pc:sldMk cId="198364545" sldId="260"/>
        </pc:sldMkLst>
        <pc:spChg chg="add mod">
          <ac:chgData name="Chiara Aprea" userId="c489dce2dd1830ab" providerId="LiveId" clId="{D067D1BA-791E-4F4C-8550-B421FFA12468}" dt="2021-01-10T19:00:03.122" v="1136" actId="1076"/>
          <ac:spMkLst>
            <pc:docMk/>
            <pc:sldMk cId="198364545" sldId="260"/>
            <ac:spMk id="2" creationId="{70CCEBAD-B0AB-49B4-8219-693EE40B72A6}"/>
          </ac:spMkLst>
        </pc:spChg>
        <pc:spChg chg="add mod">
          <ac:chgData name="Chiara Aprea" userId="c489dce2dd1830ab" providerId="LiveId" clId="{D067D1BA-791E-4F4C-8550-B421FFA12468}" dt="2021-01-10T20:07:11.934" v="1269" actId="2711"/>
          <ac:spMkLst>
            <pc:docMk/>
            <pc:sldMk cId="198364545" sldId="260"/>
            <ac:spMk id="3" creationId="{CB9DE6BA-2B38-4587-BCDC-1079103AFBEC}"/>
          </ac:spMkLst>
        </pc:spChg>
        <pc:spChg chg="add mod">
          <ac:chgData name="Chiara Aprea" userId="c489dce2dd1830ab" providerId="LiveId" clId="{D067D1BA-791E-4F4C-8550-B421FFA12468}" dt="2021-01-10T20:09:00.241" v="1299" actId="1076"/>
          <ac:spMkLst>
            <pc:docMk/>
            <pc:sldMk cId="198364545" sldId="260"/>
            <ac:spMk id="4" creationId="{2B19E143-1543-421E-B4CB-56B24C357399}"/>
          </ac:spMkLst>
        </pc:spChg>
        <pc:spChg chg="add mod">
          <ac:chgData name="Chiara Aprea" userId="c489dce2dd1830ab" providerId="LiveId" clId="{D067D1BA-791E-4F4C-8550-B421FFA12468}" dt="2021-01-10T20:11:09.910" v="1308" actId="1076"/>
          <ac:spMkLst>
            <pc:docMk/>
            <pc:sldMk cId="198364545" sldId="260"/>
            <ac:spMk id="5" creationId="{6EA3C222-E1B1-4CDA-8050-80D6A618FA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C640A-CB56-4645-A60D-51498AE5D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31D4B4-A7AD-449E-A997-E2BE91961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18A461-C314-4571-B78D-253125C1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414E5-1B1E-482F-B7E3-9B7E3AEF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395A46-B47E-4FA1-8FBC-EB5156D9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4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EA2C4-941F-4FE4-A5AB-E07FDE9D3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FCA7D6-D190-43C6-9703-5CAB5AFC5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7691E9-3492-461D-A217-889021DC4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832BBA-0091-4594-A63C-50EDBA65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B3F875-ECF9-43A3-90CB-C6FDF983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51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9C5C0AE-B9BF-44C4-BC7E-BAB121C6F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84FCDB0-BDC7-4E26-9F9C-9521AABBF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611FDE-2A16-4E2F-AC51-BE214DCC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3241B8-53A3-4A86-B0AF-C0226F99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6825DB-4B4E-4A53-AE84-8A633CB6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36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D7A37-E258-4B95-AB1B-9CE8431E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94006-94D1-4CF9-A707-2013861D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0B3380-CFF8-48D7-B46D-66BC4874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84B92A-7FF3-42E7-AA9C-A2BDF60C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396392-C43C-43D3-9C40-35D4D1C9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62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58D18-4355-4DB5-B490-E9CE0611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7EE846-A63E-401A-85B2-6AC7CFBCD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8AAA83-F897-4089-A404-94E5ED5C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F57162-9D9A-4795-A67C-E4068478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D0A0BE-C17E-4E8F-B4A5-D4A21F5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73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3F045C-3BDE-4C3D-9174-77698B8F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D6670A-EA91-4D99-9807-F4E6C74A2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6C0A02-399F-4235-A2AF-51C8B2275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787016-943D-41A7-8304-DCC4D6C1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8D12D8-1144-4C80-9160-34C28D0A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953B91-D60B-4C1A-9D91-616DEE8E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7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4DFB2-8657-4F8D-9073-8C167322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D1D046-42D8-4E9C-B2C1-B2B0FF503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2AE90F-F8CA-4452-9B06-15F89A3AD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0FB907-5E48-43A5-A965-E08E72B19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DFA0064-3ACE-4DEF-9988-2919E4444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EEA8A0E-6606-4D2E-ADE9-ECA5A4A5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FE10B43-7FB8-4B1F-9EF5-7DE841EE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70023DA-689C-41CA-BD3B-976CC8FC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29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967662-C757-4D19-A08A-9E423A08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44460E6-DD63-4BC1-93FE-07EEDAA1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43B1DE-FCEB-4BAE-A642-2074BFE3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0AFADD-E9A3-49FB-AC23-7673B005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70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CB1A0F5-D121-49F8-A92E-B5D1088F5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E11F9A-9E4B-4898-91FF-D4EF47AD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DBE7FF-00B2-4CB6-8F46-8D874704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90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BDBBE-08CD-4A38-A167-6D8A5F409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8C2C9B-3F31-4681-B2F6-1B5C3A4D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4600C5-BEAA-481A-8D50-423DEDF06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20C5B5-C088-488B-9498-837ADF1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F9BA9B-D74F-4FEB-8D32-195F5578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864844-163E-479A-84A4-7B4C3223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4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6E8DE6-14CC-4683-A04D-87DF8942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95B4A0-D7F8-4499-B59F-8B4EEA21E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DE701E-A8A6-4645-8520-041FBDAAF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AB2BA8-5123-4566-A594-74849B9EB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85E354-7648-4890-93B1-13EB61D87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F1AFD5-5D9F-4867-BFE6-E6465FF8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22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4E9858-DAC9-4363-BF32-A67B3FF89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86131A-6309-4744-9632-E591205C1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A4DBE1-17A9-4DB8-A868-A88E7923D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D541-8B84-40B7-9BBE-2FEEA3565027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26E9D3-9B75-46F3-BD8B-3E9DBBCE7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7D38E6-E176-4456-9240-005F78DB1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BF50-2548-49F7-A4E0-E20CFCC86E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81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72FFF-08DF-4826-9111-58F28C516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3238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2D050"/>
                </a:solidFill>
                <a:latin typeface="Blackadder ITC" panose="04020505051007020D02" pitchFamily="82" charset="0"/>
              </a:rPr>
              <a:t>International migration: The impact of linguistic proximity on preferred destinations</a:t>
            </a:r>
            <a:br>
              <a:rPr lang="en-US" b="1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6A6C63-E42D-4719-AF4F-13F5EAA6C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928" y="3210505"/>
            <a:ext cx="9898144" cy="3155623"/>
          </a:xfrm>
        </p:spPr>
        <p:txBody>
          <a:bodyPr>
            <a:normAutofit/>
          </a:bodyPr>
          <a:lstStyle/>
          <a:p>
            <a:pPr algn="just"/>
            <a:r>
              <a:rPr lang="it-IT" sz="3600" dirty="0">
                <a:latin typeface="The Hand" panose="03070502030502020204" pitchFamily="66" charset="0"/>
              </a:rPr>
              <a:t>The </a:t>
            </a:r>
            <a:r>
              <a:rPr lang="it-IT" sz="3600" b="1" dirty="0" err="1">
                <a:latin typeface="The Hand" panose="03070502030502020204" pitchFamily="66" charset="0"/>
              </a:rPr>
              <a:t>title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provides</a:t>
            </a:r>
            <a:r>
              <a:rPr lang="it-IT" sz="3600" dirty="0">
                <a:latin typeface="The Hand" panose="03070502030502020204" pitchFamily="66" charset="0"/>
              </a:rPr>
              <a:t> general information of the </a:t>
            </a:r>
            <a:r>
              <a:rPr lang="it-IT" sz="3600" dirty="0" err="1">
                <a:latin typeface="The Hand" panose="03070502030502020204" pitchFamily="66" charset="0"/>
              </a:rPr>
              <a:t>content</a:t>
            </a:r>
            <a:r>
              <a:rPr lang="it-IT" sz="3600" dirty="0">
                <a:latin typeface="The Hand" panose="03070502030502020204" pitchFamily="66" charset="0"/>
              </a:rPr>
              <a:t> of the </a:t>
            </a:r>
            <a:r>
              <a:rPr lang="it-IT" sz="3600" dirty="0" err="1">
                <a:latin typeface="The Hand" panose="03070502030502020204" pitchFamily="66" charset="0"/>
              </a:rPr>
              <a:t>article</a:t>
            </a:r>
            <a:r>
              <a:rPr lang="it-IT" sz="3600" dirty="0">
                <a:latin typeface="The Hand" panose="03070502030502020204" pitchFamily="66" charset="0"/>
              </a:rPr>
              <a:t> and </a:t>
            </a:r>
            <a:r>
              <a:rPr lang="it-IT" sz="3600" dirty="0" err="1">
                <a:latin typeface="The Hand" panose="03070502030502020204" pitchFamily="66" charset="0"/>
              </a:rPr>
              <a:t>creates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expectations</a:t>
            </a:r>
            <a:r>
              <a:rPr lang="it-IT" sz="3600" dirty="0">
                <a:latin typeface="The Hand" panose="03070502030502020204" pitchFamily="66" charset="0"/>
              </a:rPr>
              <a:t>, </a:t>
            </a:r>
            <a:r>
              <a:rPr lang="it-IT" sz="3600" dirty="0" err="1">
                <a:latin typeface="The Hand" panose="03070502030502020204" pitchFamily="66" charset="0"/>
              </a:rPr>
              <a:t>wich</a:t>
            </a:r>
            <a:r>
              <a:rPr lang="it-IT" sz="3600" dirty="0">
                <a:latin typeface="The Hand" panose="03070502030502020204" pitchFamily="66" charset="0"/>
              </a:rPr>
              <a:t> are </a:t>
            </a:r>
            <a:r>
              <a:rPr lang="it-IT" sz="3600" dirty="0" err="1">
                <a:latin typeface="The Hand" panose="03070502030502020204" pitchFamily="66" charset="0"/>
              </a:rPr>
              <a:t>not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always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right</a:t>
            </a:r>
            <a:r>
              <a:rPr lang="it-IT" sz="3600" dirty="0">
                <a:latin typeface="The Hand" panose="03070502030502020204" pitchFamily="66" charset="0"/>
              </a:rPr>
              <a:t>, </a:t>
            </a:r>
            <a:r>
              <a:rPr lang="it-IT" sz="3600" dirty="0" err="1">
                <a:latin typeface="The Hand" panose="03070502030502020204" pitchFamily="66" charset="0"/>
              </a:rPr>
              <a:t>about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what</a:t>
            </a:r>
            <a:r>
              <a:rPr lang="it-IT" sz="3600" dirty="0">
                <a:latin typeface="The Hand" panose="03070502030502020204" pitchFamily="66" charset="0"/>
              </a:rPr>
              <a:t> the </a:t>
            </a:r>
            <a:r>
              <a:rPr lang="it-IT" sz="3600" dirty="0" err="1">
                <a:latin typeface="The Hand" panose="03070502030502020204" pitchFamily="66" charset="0"/>
              </a:rPr>
              <a:t>article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contains</a:t>
            </a:r>
            <a:r>
              <a:rPr lang="it-IT" sz="3600" dirty="0">
                <a:latin typeface="The Hand" panose="03070502030502020204" pitchFamily="66" charset="0"/>
              </a:rPr>
              <a:t>.</a:t>
            </a:r>
          </a:p>
          <a:p>
            <a:pPr algn="just"/>
            <a:endParaRPr lang="it-IT" sz="3600" dirty="0">
              <a:latin typeface="The Hand" panose="03070502030502020204" pitchFamily="66" charset="0"/>
            </a:endParaRPr>
          </a:p>
          <a:p>
            <a:pPr algn="just"/>
            <a:r>
              <a:rPr lang="it-IT" sz="3600" b="1" dirty="0">
                <a:latin typeface="The Hand" panose="03070502030502020204" pitchFamily="66" charset="0"/>
              </a:rPr>
              <a:t>Key words</a:t>
            </a:r>
            <a:r>
              <a:rPr lang="it-IT" sz="3600" dirty="0">
                <a:latin typeface="The Hand" panose="03070502030502020204" pitchFamily="66" charset="0"/>
              </a:rPr>
              <a:t>: international, </a:t>
            </a:r>
            <a:r>
              <a:rPr lang="it-IT" sz="3600" dirty="0" err="1">
                <a:latin typeface="The Hand" panose="03070502030502020204" pitchFamily="66" charset="0"/>
              </a:rPr>
              <a:t>linguistic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proximity</a:t>
            </a:r>
            <a:endParaRPr lang="it-IT" sz="3600" dirty="0">
              <a:latin typeface="The Hand" panose="030705020305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7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3CB78-82B0-45B5-9C79-77B733BDB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2659"/>
            <a:ext cx="9144000" cy="1181542"/>
          </a:xfrm>
        </p:spPr>
        <p:txBody>
          <a:bodyPr/>
          <a:lstStyle/>
          <a:p>
            <a:r>
              <a:rPr lang="it-IT" dirty="0">
                <a:solidFill>
                  <a:srgbClr val="92D050"/>
                </a:solidFill>
                <a:latin typeface="Blackadder ITC" panose="04020505051007020D02" pitchFamily="82" charset="0"/>
              </a:rPr>
              <a:t>The sub </a:t>
            </a:r>
            <a:r>
              <a:rPr lang="it-IT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heading</a:t>
            </a:r>
            <a:endParaRPr lang="it-IT" dirty="0">
              <a:solidFill>
                <a:srgbClr val="92D050"/>
              </a:solidFill>
              <a:latin typeface="Blackadder ITC" panose="04020505051007020D02" pitchFamily="82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A0B256B-B13A-4407-A55D-5CD63A4ED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7690" y="2799760"/>
            <a:ext cx="10416619" cy="4205712"/>
          </a:xfrm>
        </p:spPr>
        <p:txBody>
          <a:bodyPr>
            <a:normAutofit/>
          </a:bodyPr>
          <a:lstStyle/>
          <a:p>
            <a:pPr algn="just"/>
            <a:r>
              <a:rPr lang="it-IT" sz="3600" dirty="0">
                <a:latin typeface="The Hand" panose="03070502030502020204" pitchFamily="66" charset="0"/>
              </a:rPr>
              <a:t>The sub </a:t>
            </a:r>
            <a:r>
              <a:rPr lang="it-IT" sz="3600" dirty="0" err="1">
                <a:latin typeface="The Hand" panose="03070502030502020204" pitchFamily="66" charset="0"/>
              </a:rPr>
              <a:t>heading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presents</a:t>
            </a:r>
            <a:r>
              <a:rPr lang="it-IT" sz="3600" dirty="0">
                <a:latin typeface="The Hand" panose="03070502030502020204" pitchFamily="66" charset="0"/>
              </a:rPr>
              <a:t> a small </a:t>
            </a:r>
            <a:r>
              <a:rPr lang="it-IT" sz="3600" dirty="0" err="1">
                <a:latin typeface="The Hand" panose="03070502030502020204" pitchFamily="66" charset="0"/>
              </a:rPr>
              <a:t>summary</a:t>
            </a:r>
            <a:r>
              <a:rPr lang="it-IT" sz="3600" dirty="0">
                <a:latin typeface="The Hand" panose="03070502030502020204" pitchFamily="66" charset="0"/>
              </a:rPr>
              <a:t> of the </a:t>
            </a:r>
            <a:r>
              <a:rPr lang="it-IT" sz="3600" dirty="0" err="1">
                <a:latin typeface="The Hand" panose="03070502030502020204" pitchFamily="66" charset="0"/>
              </a:rPr>
              <a:t>article</a:t>
            </a:r>
            <a:r>
              <a:rPr lang="it-IT" sz="3600" dirty="0">
                <a:latin typeface="The Hand" panose="03070502030502020204" pitchFamily="66" charset="0"/>
              </a:rPr>
              <a:t>. </a:t>
            </a:r>
          </a:p>
          <a:p>
            <a:pPr algn="just"/>
            <a:r>
              <a:rPr lang="it-IT" sz="3600" dirty="0">
                <a:latin typeface="The Hand" panose="03070502030502020204" pitchFamily="66" charset="0"/>
              </a:rPr>
              <a:t>«The </a:t>
            </a:r>
            <a:r>
              <a:rPr lang="it-IT" sz="3600" dirty="0" err="1">
                <a:latin typeface="The Hand" panose="03070502030502020204" pitchFamily="66" charset="0"/>
              </a:rPr>
              <a:t>migrants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preferably</a:t>
            </a:r>
            <a:r>
              <a:rPr lang="it-IT" sz="3600" dirty="0">
                <a:latin typeface="The Hand" panose="03070502030502020204" pitchFamily="66" charset="0"/>
              </a:rPr>
              <a:t> go to countries </a:t>
            </a:r>
            <a:r>
              <a:rPr lang="it-IT" sz="3600" dirty="0" err="1">
                <a:latin typeface="The Hand" panose="03070502030502020204" pitchFamily="66" charset="0"/>
              </a:rPr>
              <a:t>where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there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is</a:t>
            </a:r>
            <a:r>
              <a:rPr lang="it-IT" sz="3600" dirty="0">
                <a:latin typeface="The Hand" panose="03070502030502020204" pitchFamily="66" charset="0"/>
              </a:rPr>
              <a:t> a </a:t>
            </a:r>
            <a:r>
              <a:rPr lang="it-IT" sz="3600" dirty="0" err="1">
                <a:latin typeface="The Hand" panose="03070502030502020204" pitchFamily="66" charset="0"/>
              </a:rPr>
              <a:t>similar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language</a:t>
            </a:r>
            <a:r>
              <a:rPr lang="it-IT" sz="3600" dirty="0">
                <a:latin typeface="The Hand" panose="03070502030502020204" pitchFamily="66" charset="0"/>
              </a:rPr>
              <a:t> to </a:t>
            </a:r>
            <a:r>
              <a:rPr lang="it-IT" sz="3600" dirty="0" err="1">
                <a:latin typeface="The Hand" panose="03070502030502020204" pitchFamily="66" charset="0"/>
              </a:rPr>
              <a:t>their</a:t>
            </a:r>
            <a:r>
              <a:rPr lang="it-IT" sz="3600" dirty="0">
                <a:latin typeface="The Hand" panose="03070502030502020204" pitchFamily="66" charset="0"/>
              </a:rPr>
              <a:t> native </a:t>
            </a:r>
            <a:r>
              <a:rPr lang="it-IT" sz="3600" dirty="0" err="1">
                <a:latin typeface="The Hand" panose="03070502030502020204" pitchFamily="66" charset="0"/>
              </a:rPr>
              <a:t>language</a:t>
            </a:r>
            <a:r>
              <a:rPr lang="it-IT" sz="3600" dirty="0">
                <a:latin typeface="The Hand" panose="03070502030502020204" pitchFamily="66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878068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7519A0-F775-4B09-BBF1-FB00714B6E7D}"/>
              </a:ext>
            </a:extLst>
          </p:cNvPr>
          <p:cNvSpPr txBox="1"/>
          <p:nvPr/>
        </p:nvSpPr>
        <p:spPr>
          <a:xfrm>
            <a:off x="3352800" y="311085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First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endParaRPr lang="it-IT" sz="5400" b="1" dirty="0">
              <a:solidFill>
                <a:srgbClr val="92D050"/>
              </a:solidFill>
              <a:latin typeface="Blackadder ITC" panose="04020505051007020D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7D55180-C5F6-41E4-A19B-67A1DF962C48}"/>
              </a:ext>
            </a:extLst>
          </p:cNvPr>
          <p:cNvSpPr txBox="1"/>
          <p:nvPr/>
        </p:nvSpPr>
        <p:spPr>
          <a:xfrm>
            <a:off x="666159" y="1423447"/>
            <a:ext cx="10708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>
                <a:latin typeface="The Hand" panose="03070502030502020204" pitchFamily="66" charset="0"/>
              </a:rPr>
              <a:t>The first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has</a:t>
            </a:r>
            <a:r>
              <a:rPr lang="it-IT" sz="3600" dirty="0">
                <a:latin typeface="The Hand" panose="03070502030502020204" pitchFamily="66" charset="0"/>
              </a:rPr>
              <a:t> the </a:t>
            </a:r>
            <a:r>
              <a:rPr lang="it-IT" sz="3600" dirty="0" err="1">
                <a:latin typeface="The Hand" panose="03070502030502020204" pitchFamily="66" charset="0"/>
              </a:rPr>
              <a:t>function</a:t>
            </a:r>
            <a:r>
              <a:rPr lang="it-IT" sz="3600" dirty="0">
                <a:latin typeface="The Hand" panose="03070502030502020204" pitchFamily="66" charset="0"/>
              </a:rPr>
              <a:t> of </a:t>
            </a:r>
            <a:r>
              <a:rPr lang="it-IT" sz="3600" dirty="0" err="1">
                <a:latin typeface="The Hand" panose="03070502030502020204" pitchFamily="66" charset="0"/>
              </a:rPr>
              <a:t>introducing</a:t>
            </a:r>
            <a:r>
              <a:rPr lang="it-IT" sz="3600" dirty="0">
                <a:latin typeface="The Hand" panose="03070502030502020204" pitchFamily="66" charset="0"/>
              </a:rPr>
              <a:t> the </a:t>
            </a:r>
            <a:r>
              <a:rPr lang="it-IT" sz="3600" dirty="0" err="1">
                <a:latin typeface="The Hand" panose="03070502030502020204" pitchFamily="66" charset="0"/>
              </a:rPr>
              <a:t>topic</a:t>
            </a:r>
            <a:r>
              <a:rPr lang="it-IT" sz="3600" dirty="0">
                <a:latin typeface="The Hand" panose="03070502030502020204" pitchFamily="66" charset="0"/>
              </a:rPr>
              <a:t>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E4A599-80C0-4CDE-BBA6-4A2691A244D9}"/>
              </a:ext>
            </a:extLst>
          </p:cNvPr>
          <p:cNvSpPr txBox="1"/>
          <p:nvPr/>
        </p:nvSpPr>
        <p:spPr>
          <a:xfrm>
            <a:off x="128831" y="3280528"/>
            <a:ext cx="1193433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7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Second </a:t>
            </a:r>
            <a:r>
              <a:rPr lang="it-IT" sz="47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r>
              <a:rPr lang="it-IT" sz="47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: </a:t>
            </a:r>
            <a:r>
              <a:rPr lang="en-US" sz="47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The role of linguistic distance in migration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9EEBEC-0D1F-4741-B13B-577F5134956C}"/>
              </a:ext>
            </a:extLst>
          </p:cNvPr>
          <p:cNvSpPr txBox="1"/>
          <p:nvPr/>
        </p:nvSpPr>
        <p:spPr>
          <a:xfrm>
            <a:off x="666160" y="4234224"/>
            <a:ext cx="1070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The Hand" panose="03070502030502020204" pitchFamily="66" charset="0"/>
              </a:rPr>
              <a:t>The second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 shows a </a:t>
            </a:r>
            <a:r>
              <a:rPr lang="it-IT" sz="3600" dirty="0" err="1">
                <a:latin typeface="The Hand" panose="03070502030502020204" pitchFamily="66" charset="0"/>
              </a:rPr>
              <a:t>graph</a:t>
            </a:r>
            <a:r>
              <a:rPr lang="it-IT" sz="3600" dirty="0">
                <a:latin typeface="The Hand" panose="03070502030502020204" pitchFamily="66" charset="0"/>
              </a:rPr>
              <a:t> of the </a:t>
            </a:r>
            <a:r>
              <a:rPr lang="it-IT" sz="3600" dirty="0" err="1">
                <a:latin typeface="The Hand" panose="03070502030502020204" pitchFamily="66" charset="0"/>
              </a:rPr>
              <a:t>migration</a:t>
            </a:r>
            <a:r>
              <a:rPr lang="it-IT" sz="3600" dirty="0">
                <a:latin typeface="The Hand" panose="03070502030502020204" pitchFamily="66" charset="0"/>
              </a:rPr>
              <a:t> flows to OECD (1980-2010) by the </a:t>
            </a:r>
            <a:r>
              <a:rPr lang="it-IT" sz="3600" dirty="0" err="1">
                <a:latin typeface="The Hand" panose="03070502030502020204" pitchFamily="66" charset="0"/>
              </a:rPr>
              <a:t>linguisting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proximity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between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sorce</a:t>
            </a:r>
            <a:r>
              <a:rPr lang="it-IT" sz="3600" dirty="0">
                <a:latin typeface="The Hand" panose="03070502030502020204" pitchFamily="66" charset="0"/>
              </a:rPr>
              <a:t> and </a:t>
            </a:r>
            <a:r>
              <a:rPr lang="it-IT" sz="3600" dirty="0" err="1">
                <a:latin typeface="The Hand" panose="03070502030502020204" pitchFamily="66" charset="0"/>
              </a:rPr>
              <a:t>destination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language</a:t>
            </a:r>
            <a:r>
              <a:rPr lang="it-IT" dirty="0">
                <a:latin typeface="The Hand" panose="030705020305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317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28434FA-4B77-43E8-8B47-77A6FD08B390}"/>
              </a:ext>
            </a:extLst>
          </p:cNvPr>
          <p:cNvSpPr txBox="1"/>
          <p:nvPr/>
        </p:nvSpPr>
        <p:spPr>
          <a:xfrm>
            <a:off x="1293043" y="433633"/>
            <a:ext cx="9605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Third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: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Robustness</a:t>
            </a:r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analyses</a:t>
            </a:r>
            <a:endParaRPr lang="it-IT" sz="5400" b="1" dirty="0">
              <a:solidFill>
                <a:srgbClr val="92D050"/>
              </a:solidFill>
              <a:latin typeface="Blackadder ITC" panose="04020505051007020D02" pitchFamily="82" charset="0"/>
            </a:endParaRP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82BCF6-0DEA-401D-806D-713BEE501F51}"/>
              </a:ext>
            </a:extLst>
          </p:cNvPr>
          <p:cNvSpPr txBox="1"/>
          <p:nvPr/>
        </p:nvSpPr>
        <p:spPr>
          <a:xfrm>
            <a:off x="1217629" y="1633962"/>
            <a:ext cx="975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The Hand" panose="03070502030502020204" pitchFamily="66" charset="0"/>
              </a:rPr>
              <a:t>The </a:t>
            </a:r>
            <a:r>
              <a:rPr lang="it-IT" sz="3600" dirty="0" err="1">
                <a:latin typeface="The Hand" panose="03070502030502020204" pitchFamily="66" charset="0"/>
              </a:rPr>
              <a:t>third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presents</a:t>
            </a:r>
            <a:r>
              <a:rPr lang="it-IT" sz="3600" dirty="0">
                <a:latin typeface="The Hand" panose="03070502030502020204" pitchFamily="66" charset="0"/>
              </a:rPr>
              <a:t> the </a:t>
            </a:r>
            <a:r>
              <a:rPr lang="it-IT" sz="3600" dirty="0" err="1">
                <a:latin typeface="The Hand" panose="03070502030502020204" pitchFamily="66" charset="0"/>
              </a:rPr>
              <a:t>results</a:t>
            </a:r>
            <a:r>
              <a:rPr lang="it-IT" sz="3600" dirty="0">
                <a:latin typeface="The Hand" panose="03070502030502020204" pitchFamily="66" charset="0"/>
              </a:rPr>
              <a:t> and </a:t>
            </a:r>
            <a:r>
              <a:rPr lang="it-IT" sz="3600" dirty="0" err="1">
                <a:latin typeface="The Hand" panose="03070502030502020204" pitchFamily="66" charset="0"/>
              </a:rPr>
              <a:t>graph</a:t>
            </a:r>
            <a:r>
              <a:rPr lang="it-IT" sz="3600" dirty="0">
                <a:latin typeface="The Hand" panose="03070502030502020204" pitchFamily="66" charset="0"/>
              </a:rPr>
              <a:t> data of the </a:t>
            </a:r>
            <a:r>
              <a:rPr lang="it-IT" sz="3600" dirty="0" err="1">
                <a:latin typeface="The Hand" panose="03070502030502020204" pitchFamily="66" charset="0"/>
              </a:rPr>
              <a:t>previeous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28B9A1-9AD6-4269-A06A-1807326DB2A9}"/>
              </a:ext>
            </a:extLst>
          </p:cNvPr>
          <p:cNvSpPr txBox="1"/>
          <p:nvPr/>
        </p:nvSpPr>
        <p:spPr>
          <a:xfrm>
            <a:off x="383356" y="3091992"/>
            <a:ext cx="1142528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Fourth</a:t>
            </a:r>
            <a:r>
              <a:rPr lang="it-IT" sz="4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 </a:t>
            </a:r>
            <a:r>
              <a:rPr lang="it-IT" sz="4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r>
              <a:rPr lang="it-IT" sz="4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: </a:t>
            </a:r>
            <a:r>
              <a:rPr lang="en-US" sz="4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Widely spoken languages as an additional pull factor in migration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87E6B8-250C-40DD-A76D-4D61C4B8C056}"/>
              </a:ext>
            </a:extLst>
          </p:cNvPr>
          <p:cNvSpPr txBox="1"/>
          <p:nvPr/>
        </p:nvSpPr>
        <p:spPr>
          <a:xfrm>
            <a:off x="1217629" y="4815541"/>
            <a:ext cx="975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>
                <a:latin typeface="The Hand" panose="03070502030502020204" pitchFamily="66" charset="0"/>
              </a:rPr>
              <a:t>This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describes</a:t>
            </a:r>
            <a:r>
              <a:rPr lang="it-IT" sz="3600" dirty="0">
                <a:latin typeface="The Hand" panose="03070502030502020204" pitchFamily="66" charset="0"/>
              </a:rPr>
              <a:t> the </a:t>
            </a:r>
            <a:r>
              <a:rPr lang="it-IT" sz="3600" dirty="0" err="1">
                <a:latin typeface="The Hand" panose="03070502030502020204" pitchFamily="66" charset="0"/>
              </a:rPr>
              <a:t>importance</a:t>
            </a:r>
            <a:r>
              <a:rPr lang="it-IT" sz="3600" dirty="0">
                <a:latin typeface="The Hand" panose="03070502030502020204" pitchFamily="66" charset="0"/>
              </a:rPr>
              <a:t> of English and </a:t>
            </a:r>
            <a:r>
              <a:rPr lang="it-IT" sz="3600" dirty="0" err="1">
                <a:latin typeface="The Hand" panose="03070502030502020204" pitchFamily="66" charset="0"/>
              </a:rPr>
              <a:t>why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it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is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very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popular</a:t>
            </a:r>
            <a:r>
              <a:rPr lang="it-IT" sz="3600" dirty="0">
                <a:latin typeface="The Hand" panose="030705020305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6901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0CCEBAD-B0AB-49B4-8219-693EE40B72A6}"/>
              </a:ext>
            </a:extLst>
          </p:cNvPr>
          <p:cNvSpPr txBox="1"/>
          <p:nvPr/>
        </p:nvSpPr>
        <p:spPr>
          <a:xfrm>
            <a:off x="1995340" y="527902"/>
            <a:ext cx="8201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Fifth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: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Linguistic</a:t>
            </a:r>
            <a:r>
              <a:rPr lang="it-IT" sz="54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 </a:t>
            </a:r>
            <a:r>
              <a:rPr lang="it-IT" sz="54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enclaves</a:t>
            </a:r>
            <a:endParaRPr lang="it-IT" sz="5400" b="1" dirty="0">
              <a:solidFill>
                <a:srgbClr val="92D050"/>
              </a:solidFill>
              <a:latin typeface="Blackadder ITC" panose="04020505051007020D02" pitchFamily="82" charset="0"/>
            </a:endParaRP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B9DE6BA-2B38-4587-BCDC-1079103AFBEC}"/>
              </a:ext>
            </a:extLst>
          </p:cNvPr>
          <p:cNvSpPr txBox="1"/>
          <p:nvPr/>
        </p:nvSpPr>
        <p:spPr>
          <a:xfrm>
            <a:off x="967818" y="1828799"/>
            <a:ext cx="10256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The Hand" panose="03070502030502020204" pitchFamily="66" charset="0"/>
              </a:rPr>
              <a:t>The </a:t>
            </a:r>
            <a:r>
              <a:rPr lang="it-IT" sz="3600" dirty="0" err="1">
                <a:latin typeface="The Hand" panose="03070502030502020204" pitchFamily="66" charset="0"/>
              </a:rPr>
              <a:t>fifth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sequence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explains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why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migrants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tend</a:t>
            </a:r>
            <a:r>
              <a:rPr lang="it-IT" sz="3600" dirty="0">
                <a:latin typeface="The Hand" panose="03070502030502020204" pitchFamily="66" charset="0"/>
              </a:rPr>
              <a:t> to go to </a:t>
            </a:r>
            <a:r>
              <a:rPr lang="it-IT" sz="3600" dirty="0" err="1">
                <a:latin typeface="The Hand" panose="03070502030502020204" pitchFamily="66" charset="0"/>
              </a:rPr>
              <a:t>counties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where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they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already</a:t>
            </a:r>
            <a:r>
              <a:rPr lang="it-IT" sz="3600" dirty="0">
                <a:latin typeface="The Hand" panose="03070502030502020204" pitchFamily="66" charset="0"/>
              </a:rPr>
              <a:t> </a:t>
            </a:r>
            <a:r>
              <a:rPr lang="it-IT" sz="3600" dirty="0" err="1">
                <a:latin typeface="The Hand" panose="03070502030502020204" pitchFamily="66" charset="0"/>
              </a:rPr>
              <a:t>host</a:t>
            </a:r>
            <a:r>
              <a:rPr lang="it-IT" sz="3600" dirty="0">
                <a:latin typeface="The Hand" panose="03070502030502020204" pitchFamily="66" charset="0"/>
              </a:rPr>
              <a:t> large communities.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B19E143-1543-421E-B4CB-56B24C357399}"/>
              </a:ext>
            </a:extLst>
          </p:cNvPr>
          <p:cNvSpPr txBox="1"/>
          <p:nvPr/>
        </p:nvSpPr>
        <p:spPr>
          <a:xfrm flipH="1">
            <a:off x="359789" y="3214540"/>
            <a:ext cx="114724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Sixth </a:t>
            </a:r>
            <a:r>
              <a:rPr lang="it-IT" sz="48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sequence</a:t>
            </a:r>
            <a:r>
              <a:rPr lang="it-IT" sz="48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: Language-</a:t>
            </a:r>
            <a:r>
              <a:rPr lang="it-IT" sz="48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based</a:t>
            </a:r>
            <a:r>
              <a:rPr lang="it-IT" sz="48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 </a:t>
            </a:r>
            <a:r>
              <a:rPr lang="it-IT" sz="48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immigration</a:t>
            </a:r>
            <a:r>
              <a:rPr lang="it-IT" sz="4800" b="1" dirty="0">
                <a:solidFill>
                  <a:srgbClr val="92D050"/>
                </a:solidFill>
                <a:latin typeface="Blackadder ITC" panose="04020505051007020D02" pitchFamily="82" charset="0"/>
              </a:rPr>
              <a:t> policy </a:t>
            </a:r>
            <a:r>
              <a:rPr lang="it-IT" sz="4800" b="1" dirty="0" err="1">
                <a:solidFill>
                  <a:srgbClr val="92D050"/>
                </a:solidFill>
                <a:latin typeface="Blackadder ITC" panose="04020505051007020D02" pitchFamily="82" charset="0"/>
              </a:rPr>
              <a:t>requirements</a:t>
            </a:r>
            <a:endParaRPr lang="it-IT" sz="4800" b="1" dirty="0">
              <a:solidFill>
                <a:srgbClr val="92D050"/>
              </a:solidFill>
              <a:latin typeface="Blackadder ITC" panose="04020505051007020D02" pitchFamily="82" charset="0"/>
            </a:endParaRPr>
          </a:p>
          <a:p>
            <a:pPr algn="ctr"/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A3C222-E1B1-4CDA-8050-80D6A618FA0B}"/>
              </a:ext>
            </a:extLst>
          </p:cNvPr>
          <p:cNvSpPr txBox="1"/>
          <p:nvPr/>
        </p:nvSpPr>
        <p:spPr>
          <a:xfrm>
            <a:off x="967817" y="4740688"/>
            <a:ext cx="102563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he Hand" panose="03070502030502020204" pitchFamily="66" charset="0"/>
              </a:rPr>
              <a:t>The relevance of linguistic proximity in determining the direction and strength of migration flows is also likely mediated by immigration policies that affect the selection of immigrants across destinations.</a:t>
            </a:r>
            <a:endParaRPr lang="it-IT" sz="3600" dirty="0">
              <a:latin typeface="The Hand" panose="030705020305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4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232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Blackadder ITC</vt:lpstr>
      <vt:lpstr>Calibri</vt:lpstr>
      <vt:lpstr>Calibri Light</vt:lpstr>
      <vt:lpstr>The Hand</vt:lpstr>
      <vt:lpstr>Tema di Office</vt:lpstr>
      <vt:lpstr>International migration: The impact of linguistic proximity on preferred destinations </vt:lpstr>
      <vt:lpstr>The sub heading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migration: The impact of linguistic proximity on preferred destinations </dc:title>
  <dc:creator>Chiara Aprea</dc:creator>
  <cp:lastModifiedBy>Chiara Aprea</cp:lastModifiedBy>
  <cp:revision>1</cp:revision>
  <dcterms:created xsi:type="dcterms:W3CDTF">2021-01-10T16:15:31Z</dcterms:created>
  <dcterms:modified xsi:type="dcterms:W3CDTF">2021-01-10T20:13:41Z</dcterms:modified>
</cp:coreProperties>
</file>