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sldIdLst>
    <p:sldId id="257" r:id="rId2"/>
    <p:sldId id="258"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168494-BB9C-4A85-B699-8623DC6738EF}" v="1153" dt="2021-01-21T16:57:42.841"/>
    <p1510:client id="{D0ED0502-E11E-006A-9BFA-5ECB7F123E73}" v="119" dt="2021-01-21T17:18:44.8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DD80C4-51D8-4D1B-83F6-1FC640637332}" type="doc">
      <dgm:prSet loTypeId="urn:microsoft.com/office/officeart/2005/8/layout/vProcess5" loCatId="process" qsTypeId="urn:microsoft.com/office/officeart/2005/8/quickstyle/simple1" qsCatId="simple" csTypeId="urn:microsoft.com/office/officeart/2005/8/colors/colorful5" csCatId="colorful"/>
      <dgm:spPr/>
      <dgm:t>
        <a:bodyPr/>
        <a:lstStyle/>
        <a:p>
          <a:endParaRPr lang="en-US"/>
        </a:p>
      </dgm:t>
    </dgm:pt>
    <dgm:pt modelId="{75BA8FEA-BB62-40F9-A319-78B2D62F417C}">
      <dgm:prSet/>
      <dgm:spPr/>
      <dgm:t>
        <a:bodyPr/>
        <a:lstStyle/>
        <a:p>
          <a:r>
            <a:rPr lang="en-US"/>
            <a:t>Reasons for migration</a:t>
          </a:r>
        </a:p>
      </dgm:t>
    </dgm:pt>
    <dgm:pt modelId="{B55F851A-A19F-4790-8027-45B3F1992815}" type="parTrans" cxnId="{BA37518C-33E4-478A-B9D4-8033EDEDB48C}">
      <dgm:prSet/>
      <dgm:spPr/>
      <dgm:t>
        <a:bodyPr/>
        <a:lstStyle/>
        <a:p>
          <a:endParaRPr lang="en-US"/>
        </a:p>
      </dgm:t>
    </dgm:pt>
    <dgm:pt modelId="{F783D4C6-C020-4BA2-9726-816FFBE840A6}" type="sibTrans" cxnId="{BA37518C-33E4-478A-B9D4-8033EDEDB48C}">
      <dgm:prSet/>
      <dgm:spPr/>
      <dgm:t>
        <a:bodyPr/>
        <a:lstStyle/>
        <a:p>
          <a:endParaRPr lang="en-US"/>
        </a:p>
      </dgm:t>
    </dgm:pt>
    <dgm:pt modelId="{CE114ED7-14C3-4901-8A13-6A37915A4EFC}">
      <dgm:prSet/>
      <dgm:spPr/>
      <dgm:t>
        <a:bodyPr/>
        <a:lstStyle/>
        <a:p>
          <a:r>
            <a:rPr lang="en-US"/>
            <a:t>The role of linguistic distance in migration</a:t>
          </a:r>
        </a:p>
      </dgm:t>
    </dgm:pt>
    <dgm:pt modelId="{910CFF4B-97FF-4BEC-BC93-8B84B44FE39F}" type="parTrans" cxnId="{5C424536-6680-416C-AE84-2135E9DC97B4}">
      <dgm:prSet/>
      <dgm:spPr/>
      <dgm:t>
        <a:bodyPr/>
        <a:lstStyle/>
        <a:p>
          <a:endParaRPr lang="en-US"/>
        </a:p>
      </dgm:t>
    </dgm:pt>
    <dgm:pt modelId="{9CE53745-23B9-462E-AE7E-EB53376A7490}" type="sibTrans" cxnId="{5C424536-6680-416C-AE84-2135E9DC97B4}">
      <dgm:prSet/>
      <dgm:spPr/>
      <dgm:t>
        <a:bodyPr/>
        <a:lstStyle/>
        <a:p>
          <a:endParaRPr lang="en-US"/>
        </a:p>
      </dgm:t>
    </dgm:pt>
    <dgm:pt modelId="{379E84CB-B039-4887-9ED1-BB595DD4D619}">
      <dgm:prSet/>
      <dgm:spPr/>
      <dgm:t>
        <a:bodyPr/>
        <a:lstStyle/>
        <a:p>
          <a:r>
            <a:rPr lang="en-US"/>
            <a:t>Widely spoken languages as an additional pull factor in migration</a:t>
          </a:r>
        </a:p>
      </dgm:t>
    </dgm:pt>
    <dgm:pt modelId="{80D27F18-680C-40A7-87B6-2082C6F97D71}" type="parTrans" cxnId="{03061822-3F58-4A12-8B01-F5B38B63B237}">
      <dgm:prSet/>
      <dgm:spPr/>
      <dgm:t>
        <a:bodyPr/>
        <a:lstStyle/>
        <a:p>
          <a:endParaRPr lang="en-US"/>
        </a:p>
      </dgm:t>
    </dgm:pt>
    <dgm:pt modelId="{D24A2DC1-649B-4843-B7A3-06FAC37775CA}" type="sibTrans" cxnId="{03061822-3F58-4A12-8B01-F5B38B63B237}">
      <dgm:prSet/>
      <dgm:spPr/>
      <dgm:t>
        <a:bodyPr/>
        <a:lstStyle/>
        <a:p>
          <a:endParaRPr lang="en-US"/>
        </a:p>
      </dgm:t>
    </dgm:pt>
    <dgm:pt modelId="{F4675888-0713-4D89-BD90-657F77C65A4E}">
      <dgm:prSet/>
      <dgm:spPr/>
      <dgm:t>
        <a:bodyPr/>
        <a:lstStyle/>
        <a:p>
          <a:r>
            <a:rPr lang="en-US"/>
            <a:t>Linguistic enclaves</a:t>
          </a:r>
        </a:p>
      </dgm:t>
    </dgm:pt>
    <dgm:pt modelId="{68A23A05-6BB5-4F5A-8544-B4EE2ED58FA1}" type="parTrans" cxnId="{AB2B0ED9-BA03-480C-ACC0-1AFC901399A1}">
      <dgm:prSet/>
      <dgm:spPr/>
      <dgm:t>
        <a:bodyPr/>
        <a:lstStyle/>
        <a:p>
          <a:endParaRPr lang="en-US"/>
        </a:p>
      </dgm:t>
    </dgm:pt>
    <dgm:pt modelId="{1EE341D7-F0AC-47C9-A87D-3C1D8BF3F20C}" type="sibTrans" cxnId="{AB2B0ED9-BA03-480C-ACC0-1AFC901399A1}">
      <dgm:prSet/>
      <dgm:spPr/>
      <dgm:t>
        <a:bodyPr/>
        <a:lstStyle/>
        <a:p>
          <a:endParaRPr lang="en-US"/>
        </a:p>
      </dgm:t>
    </dgm:pt>
    <dgm:pt modelId="{266BD250-D489-410B-8982-5980030D6038}" type="pres">
      <dgm:prSet presAssocID="{6DDD80C4-51D8-4D1B-83F6-1FC640637332}" presName="outerComposite" presStyleCnt="0">
        <dgm:presLayoutVars>
          <dgm:chMax val="5"/>
          <dgm:dir/>
          <dgm:resizeHandles val="exact"/>
        </dgm:presLayoutVars>
      </dgm:prSet>
      <dgm:spPr/>
    </dgm:pt>
    <dgm:pt modelId="{7CE5537D-9A7B-4860-8EB4-94825F30B379}" type="pres">
      <dgm:prSet presAssocID="{6DDD80C4-51D8-4D1B-83F6-1FC640637332}" presName="dummyMaxCanvas" presStyleCnt="0">
        <dgm:presLayoutVars/>
      </dgm:prSet>
      <dgm:spPr/>
    </dgm:pt>
    <dgm:pt modelId="{604AE490-3AAD-44F2-B3C9-DB925A1893EA}" type="pres">
      <dgm:prSet presAssocID="{6DDD80C4-51D8-4D1B-83F6-1FC640637332}" presName="FourNodes_1" presStyleLbl="node1" presStyleIdx="0" presStyleCnt="4">
        <dgm:presLayoutVars>
          <dgm:bulletEnabled val="1"/>
        </dgm:presLayoutVars>
      </dgm:prSet>
      <dgm:spPr/>
    </dgm:pt>
    <dgm:pt modelId="{E584D355-0FFC-4B60-86DC-7D03CCC953D5}" type="pres">
      <dgm:prSet presAssocID="{6DDD80C4-51D8-4D1B-83F6-1FC640637332}" presName="FourNodes_2" presStyleLbl="node1" presStyleIdx="1" presStyleCnt="4">
        <dgm:presLayoutVars>
          <dgm:bulletEnabled val="1"/>
        </dgm:presLayoutVars>
      </dgm:prSet>
      <dgm:spPr/>
    </dgm:pt>
    <dgm:pt modelId="{249F5442-AB1F-4B08-845C-FC7398242E4B}" type="pres">
      <dgm:prSet presAssocID="{6DDD80C4-51D8-4D1B-83F6-1FC640637332}" presName="FourNodes_3" presStyleLbl="node1" presStyleIdx="2" presStyleCnt="4">
        <dgm:presLayoutVars>
          <dgm:bulletEnabled val="1"/>
        </dgm:presLayoutVars>
      </dgm:prSet>
      <dgm:spPr/>
    </dgm:pt>
    <dgm:pt modelId="{3939E9A6-E726-44DA-8104-773FCF9369BF}" type="pres">
      <dgm:prSet presAssocID="{6DDD80C4-51D8-4D1B-83F6-1FC640637332}" presName="FourNodes_4" presStyleLbl="node1" presStyleIdx="3" presStyleCnt="4">
        <dgm:presLayoutVars>
          <dgm:bulletEnabled val="1"/>
        </dgm:presLayoutVars>
      </dgm:prSet>
      <dgm:spPr/>
    </dgm:pt>
    <dgm:pt modelId="{C34DF403-3A54-4F71-81C2-9185D182ABCA}" type="pres">
      <dgm:prSet presAssocID="{6DDD80C4-51D8-4D1B-83F6-1FC640637332}" presName="FourConn_1-2" presStyleLbl="fgAccFollowNode1" presStyleIdx="0" presStyleCnt="3">
        <dgm:presLayoutVars>
          <dgm:bulletEnabled val="1"/>
        </dgm:presLayoutVars>
      </dgm:prSet>
      <dgm:spPr/>
    </dgm:pt>
    <dgm:pt modelId="{874DC146-BEA1-41D3-AB63-A7E9A4D51330}" type="pres">
      <dgm:prSet presAssocID="{6DDD80C4-51D8-4D1B-83F6-1FC640637332}" presName="FourConn_2-3" presStyleLbl="fgAccFollowNode1" presStyleIdx="1" presStyleCnt="3">
        <dgm:presLayoutVars>
          <dgm:bulletEnabled val="1"/>
        </dgm:presLayoutVars>
      </dgm:prSet>
      <dgm:spPr/>
    </dgm:pt>
    <dgm:pt modelId="{1EB136A7-280B-4B01-894E-BD400684FD7B}" type="pres">
      <dgm:prSet presAssocID="{6DDD80C4-51D8-4D1B-83F6-1FC640637332}" presName="FourConn_3-4" presStyleLbl="fgAccFollowNode1" presStyleIdx="2" presStyleCnt="3">
        <dgm:presLayoutVars>
          <dgm:bulletEnabled val="1"/>
        </dgm:presLayoutVars>
      </dgm:prSet>
      <dgm:spPr/>
    </dgm:pt>
    <dgm:pt modelId="{E3747183-5C5C-4107-A8DB-910D62360B65}" type="pres">
      <dgm:prSet presAssocID="{6DDD80C4-51D8-4D1B-83F6-1FC640637332}" presName="FourNodes_1_text" presStyleLbl="node1" presStyleIdx="3" presStyleCnt="4">
        <dgm:presLayoutVars>
          <dgm:bulletEnabled val="1"/>
        </dgm:presLayoutVars>
      </dgm:prSet>
      <dgm:spPr/>
    </dgm:pt>
    <dgm:pt modelId="{92636675-EB12-4204-BED6-232C0F2BF09A}" type="pres">
      <dgm:prSet presAssocID="{6DDD80C4-51D8-4D1B-83F6-1FC640637332}" presName="FourNodes_2_text" presStyleLbl="node1" presStyleIdx="3" presStyleCnt="4">
        <dgm:presLayoutVars>
          <dgm:bulletEnabled val="1"/>
        </dgm:presLayoutVars>
      </dgm:prSet>
      <dgm:spPr/>
    </dgm:pt>
    <dgm:pt modelId="{F5C6F965-248C-4B0C-A6EB-ED6C382C98F9}" type="pres">
      <dgm:prSet presAssocID="{6DDD80C4-51D8-4D1B-83F6-1FC640637332}" presName="FourNodes_3_text" presStyleLbl="node1" presStyleIdx="3" presStyleCnt="4">
        <dgm:presLayoutVars>
          <dgm:bulletEnabled val="1"/>
        </dgm:presLayoutVars>
      </dgm:prSet>
      <dgm:spPr/>
    </dgm:pt>
    <dgm:pt modelId="{7006ADC7-7C7F-487D-9D91-0B0A6A6C5E0C}" type="pres">
      <dgm:prSet presAssocID="{6DDD80C4-51D8-4D1B-83F6-1FC640637332}" presName="FourNodes_4_text" presStyleLbl="node1" presStyleIdx="3" presStyleCnt="4">
        <dgm:presLayoutVars>
          <dgm:bulletEnabled val="1"/>
        </dgm:presLayoutVars>
      </dgm:prSet>
      <dgm:spPr/>
    </dgm:pt>
  </dgm:ptLst>
  <dgm:cxnLst>
    <dgm:cxn modelId="{BE9A7107-868D-46B0-8922-C11281860B4F}" type="presOf" srcId="{75BA8FEA-BB62-40F9-A319-78B2D62F417C}" destId="{E3747183-5C5C-4107-A8DB-910D62360B65}" srcOrd="1" destOrd="0" presId="urn:microsoft.com/office/officeart/2005/8/layout/vProcess5"/>
    <dgm:cxn modelId="{03061822-3F58-4A12-8B01-F5B38B63B237}" srcId="{6DDD80C4-51D8-4D1B-83F6-1FC640637332}" destId="{379E84CB-B039-4887-9ED1-BB595DD4D619}" srcOrd="2" destOrd="0" parTransId="{80D27F18-680C-40A7-87B6-2082C6F97D71}" sibTransId="{D24A2DC1-649B-4843-B7A3-06FAC37775CA}"/>
    <dgm:cxn modelId="{EF1DC528-CDF9-49B8-92CB-9C4DC3D0D1F4}" type="presOf" srcId="{379E84CB-B039-4887-9ED1-BB595DD4D619}" destId="{249F5442-AB1F-4B08-845C-FC7398242E4B}" srcOrd="0" destOrd="0" presId="urn:microsoft.com/office/officeart/2005/8/layout/vProcess5"/>
    <dgm:cxn modelId="{5C424536-6680-416C-AE84-2135E9DC97B4}" srcId="{6DDD80C4-51D8-4D1B-83F6-1FC640637332}" destId="{CE114ED7-14C3-4901-8A13-6A37915A4EFC}" srcOrd="1" destOrd="0" parTransId="{910CFF4B-97FF-4BEC-BC93-8B84B44FE39F}" sibTransId="{9CE53745-23B9-462E-AE7E-EB53376A7490}"/>
    <dgm:cxn modelId="{FC3B6161-ABC1-4E7D-958E-4C622847F04E}" type="presOf" srcId="{379E84CB-B039-4887-9ED1-BB595DD4D619}" destId="{F5C6F965-248C-4B0C-A6EB-ED6C382C98F9}" srcOrd="1" destOrd="0" presId="urn:microsoft.com/office/officeart/2005/8/layout/vProcess5"/>
    <dgm:cxn modelId="{BA37518C-33E4-478A-B9D4-8033EDEDB48C}" srcId="{6DDD80C4-51D8-4D1B-83F6-1FC640637332}" destId="{75BA8FEA-BB62-40F9-A319-78B2D62F417C}" srcOrd="0" destOrd="0" parTransId="{B55F851A-A19F-4790-8027-45B3F1992815}" sibTransId="{F783D4C6-C020-4BA2-9726-816FFBE840A6}"/>
    <dgm:cxn modelId="{78D7A493-7D8B-4334-A7C9-6546CF32A7AC}" type="presOf" srcId="{F4675888-0713-4D89-BD90-657F77C65A4E}" destId="{7006ADC7-7C7F-487D-9D91-0B0A6A6C5E0C}" srcOrd="1" destOrd="0" presId="urn:microsoft.com/office/officeart/2005/8/layout/vProcess5"/>
    <dgm:cxn modelId="{00D5C09A-E4AF-4F9D-8272-B0ADFFD35977}" type="presOf" srcId="{6DDD80C4-51D8-4D1B-83F6-1FC640637332}" destId="{266BD250-D489-410B-8982-5980030D6038}" srcOrd="0" destOrd="0" presId="urn:microsoft.com/office/officeart/2005/8/layout/vProcess5"/>
    <dgm:cxn modelId="{FDF17B9C-8184-4812-B452-136A17FA69B3}" type="presOf" srcId="{F4675888-0713-4D89-BD90-657F77C65A4E}" destId="{3939E9A6-E726-44DA-8104-773FCF9369BF}" srcOrd="0" destOrd="0" presId="urn:microsoft.com/office/officeart/2005/8/layout/vProcess5"/>
    <dgm:cxn modelId="{CBEF85A4-313B-4FFD-85AB-575D608C9704}" type="presOf" srcId="{CE114ED7-14C3-4901-8A13-6A37915A4EFC}" destId="{E584D355-0FFC-4B60-86DC-7D03CCC953D5}" srcOrd="0" destOrd="0" presId="urn:microsoft.com/office/officeart/2005/8/layout/vProcess5"/>
    <dgm:cxn modelId="{44D874A5-CCF8-4E17-B630-73976480FC43}" type="presOf" srcId="{75BA8FEA-BB62-40F9-A319-78B2D62F417C}" destId="{604AE490-3AAD-44F2-B3C9-DB925A1893EA}" srcOrd="0" destOrd="0" presId="urn:microsoft.com/office/officeart/2005/8/layout/vProcess5"/>
    <dgm:cxn modelId="{722F1BAE-BDEA-4F49-8C02-393A6B946024}" type="presOf" srcId="{F783D4C6-C020-4BA2-9726-816FFBE840A6}" destId="{C34DF403-3A54-4F71-81C2-9185D182ABCA}" srcOrd="0" destOrd="0" presId="urn:microsoft.com/office/officeart/2005/8/layout/vProcess5"/>
    <dgm:cxn modelId="{867261BC-11F1-44A2-AC9F-C084ACFBE703}" type="presOf" srcId="{9CE53745-23B9-462E-AE7E-EB53376A7490}" destId="{874DC146-BEA1-41D3-AB63-A7E9A4D51330}" srcOrd="0" destOrd="0" presId="urn:microsoft.com/office/officeart/2005/8/layout/vProcess5"/>
    <dgm:cxn modelId="{B3595EC2-5DE3-4FE5-B7A3-BD7892F0BA6D}" type="presOf" srcId="{D24A2DC1-649B-4843-B7A3-06FAC37775CA}" destId="{1EB136A7-280B-4B01-894E-BD400684FD7B}" srcOrd="0" destOrd="0" presId="urn:microsoft.com/office/officeart/2005/8/layout/vProcess5"/>
    <dgm:cxn modelId="{AB2B0ED9-BA03-480C-ACC0-1AFC901399A1}" srcId="{6DDD80C4-51D8-4D1B-83F6-1FC640637332}" destId="{F4675888-0713-4D89-BD90-657F77C65A4E}" srcOrd="3" destOrd="0" parTransId="{68A23A05-6BB5-4F5A-8544-B4EE2ED58FA1}" sibTransId="{1EE341D7-F0AC-47C9-A87D-3C1D8BF3F20C}"/>
    <dgm:cxn modelId="{37DD4FE2-5CBA-46AE-85BD-439033356B0D}" type="presOf" srcId="{CE114ED7-14C3-4901-8A13-6A37915A4EFC}" destId="{92636675-EB12-4204-BED6-232C0F2BF09A}" srcOrd="1" destOrd="0" presId="urn:microsoft.com/office/officeart/2005/8/layout/vProcess5"/>
    <dgm:cxn modelId="{456A6AC2-976F-4373-A87B-3A897A35C11E}" type="presParOf" srcId="{266BD250-D489-410B-8982-5980030D6038}" destId="{7CE5537D-9A7B-4860-8EB4-94825F30B379}" srcOrd="0" destOrd="0" presId="urn:microsoft.com/office/officeart/2005/8/layout/vProcess5"/>
    <dgm:cxn modelId="{77F72FB9-42B9-47DA-ACFF-D1A0719B51D9}" type="presParOf" srcId="{266BD250-D489-410B-8982-5980030D6038}" destId="{604AE490-3AAD-44F2-B3C9-DB925A1893EA}" srcOrd="1" destOrd="0" presId="urn:microsoft.com/office/officeart/2005/8/layout/vProcess5"/>
    <dgm:cxn modelId="{D2485F06-B1EE-4B5E-AFD9-79DE1D402FBC}" type="presParOf" srcId="{266BD250-D489-410B-8982-5980030D6038}" destId="{E584D355-0FFC-4B60-86DC-7D03CCC953D5}" srcOrd="2" destOrd="0" presId="urn:microsoft.com/office/officeart/2005/8/layout/vProcess5"/>
    <dgm:cxn modelId="{6E7E40AE-8CB1-4E16-8F16-FC37D52A6989}" type="presParOf" srcId="{266BD250-D489-410B-8982-5980030D6038}" destId="{249F5442-AB1F-4B08-845C-FC7398242E4B}" srcOrd="3" destOrd="0" presId="urn:microsoft.com/office/officeart/2005/8/layout/vProcess5"/>
    <dgm:cxn modelId="{91F00E5C-3CA5-44AC-B479-606C904F1295}" type="presParOf" srcId="{266BD250-D489-410B-8982-5980030D6038}" destId="{3939E9A6-E726-44DA-8104-773FCF9369BF}" srcOrd="4" destOrd="0" presId="urn:microsoft.com/office/officeart/2005/8/layout/vProcess5"/>
    <dgm:cxn modelId="{13AE3ECF-6A8E-4952-B7F2-120B43C027E7}" type="presParOf" srcId="{266BD250-D489-410B-8982-5980030D6038}" destId="{C34DF403-3A54-4F71-81C2-9185D182ABCA}" srcOrd="5" destOrd="0" presId="urn:microsoft.com/office/officeart/2005/8/layout/vProcess5"/>
    <dgm:cxn modelId="{FBF2B51C-9055-4B2B-9131-3832A63E738F}" type="presParOf" srcId="{266BD250-D489-410B-8982-5980030D6038}" destId="{874DC146-BEA1-41D3-AB63-A7E9A4D51330}" srcOrd="6" destOrd="0" presId="urn:microsoft.com/office/officeart/2005/8/layout/vProcess5"/>
    <dgm:cxn modelId="{08ED202F-9BAD-46C3-8452-3D8963FB9BEC}" type="presParOf" srcId="{266BD250-D489-410B-8982-5980030D6038}" destId="{1EB136A7-280B-4B01-894E-BD400684FD7B}" srcOrd="7" destOrd="0" presId="urn:microsoft.com/office/officeart/2005/8/layout/vProcess5"/>
    <dgm:cxn modelId="{26A7437D-ABDD-49A5-8691-F5F29365B758}" type="presParOf" srcId="{266BD250-D489-410B-8982-5980030D6038}" destId="{E3747183-5C5C-4107-A8DB-910D62360B65}" srcOrd="8" destOrd="0" presId="urn:microsoft.com/office/officeart/2005/8/layout/vProcess5"/>
    <dgm:cxn modelId="{87F59B4C-0B75-48B2-80E3-B9EEEE69BBA0}" type="presParOf" srcId="{266BD250-D489-410B-8982-5980030D6038}" destId="{92636675-EB12-4204-BED6-232C0F2BF09A}" srcOrd="9" destOrd="0" presId="urn:microsoft.com/office/officeart/2005/8/layout/vProcess5"/>
    <dgm:cxn modelId="{CC503D27-54D3-48DA-9960-3AC5DD5F99A1}" type="presParOf" srcId="{266BD250-D489-410B-8982-5980030D6038}" destId="{F5C6F965-248C-4B0C-A6EB-ED6C382C98F9}" srcOrd="10" destOrd="0" presId="urn:microsoft.com/office/officeart/2005/8/layout/vProcess5"/>
    <dgm:cxn modelId="{800C9C04-3DD6-428A-9C4C-93BFEA7FF2A8}" type="presParOf" srcId="{266BD250-D489-410B-8982-5980030D6038}" destId="{7006ADC7-7C7F-487D-9D91-0B0A6A6C5E0C}"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4AE490-3AAD-44F2-B3C9-DB925A1893EA}">
      <dsp:nvSpPr>
        <dsp:cNvPr id="0" name=""/>
        <dsp:cNvSpPr/>
      </dsp:nvSpPr>
      <dsp:spPr>
        <a:xfrm>
          <a:off x="0" y="0"/>
          <a:ext cx="5388354" cy="122421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Reasons for migration</a:t>
          </a:r>
        </a:p>
      </dsp:txBody>
      <dsp:txXfrm>
        <a:off x="35856" y="35856"/>
        <a:ext cx="3963887" cy="1152500"/>
      </dsp:txXfrm>
    </dsp:sp>
    <dsp:sp modelId="{E584D355-0FFC-4B60-86DC-7D03CCC953D5}">
      <dsp:nvSpPr>
        <dsp:cNvPr id="0" name=""/>
        <dsp:cNvSpPr/>
      </dsp:nvSpPr>
      <dsp:spPr>
        <a:xfrm>
          <a:off x="451274" y="1446796"/>
          <a:ext cx="5388354" cy="1224212"/>
        </a:xfrm>
        <a:prstGeom prst="roundRect">
          <a:avLst>
            <a:gd name="adj" fmla="val 10000"/>
          </a:avLst>
        </a:prstGeom>
        <a:solidFill>
          <a:schemeClr val="accent5">
            <a:hueOff val="5803288"/>
            <a:satOff val="2564"/>
            <a:lumOff val="-281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The role of linguistic distance in migration</a:t>
          </a:r>
        </a:p>
      </dsp:txBody>
      <dsp:txXfrm>
        <a:off x="487130" y="1482652"/>
        <a:ext cx="4069629" cy="1152500"/>
      </dsp:txXfrm>
    </dsp:sp>
    <dsp:sp modelId="{249F5442-AB1F-4B08-845C-FC7398242E4B}">
      <dsp:nvSpPr>
        <dsp:cNvPr id="0" name=""/>
        <dsp:cNvSpPr/>
      </dsp:nvSpPr>
      <dsp:spPr>
        <a:xfrm>
          <a:off x="895813" y="2893593"/>
          <a:ext cx="5388354" cy="1224212"/>
        </a:xfrm>
        <a:prstGeom prst="roundRect">
          <a:avLst>
            <a:gd name="adj" fmla="val 10000"/>
          </a:avLst>
        </a:prstGeom>
        <a:solidFill>
          <a:schemeClr val="accent5">
            <a:hueOff val="11606576"/>
            <a:satOff val="5128"/>
            <a:lumOff val="-562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Widely spoken languages as an additional pull factor in migration</a:t>
          </a:r>
        </a:p>
      </dsp:txBody>
      <dsp:txXfrm>
        <a:off x="931669" y="2929449"/>
        <a:ext cx="4076365" cy="1152500"/>
      </dsp:txXfrm>
    </dsp:sp>
    <dsp:sp modelId="{3939E9A6-E726-44DA-8104-773FCF9369BF}">
      <dsp:nvSpPr>
        <dsp:cNvPr id="0" name=""/>
        <dsp:cNvSpPr/>
      </dsp:nvSpPr>
      <dsp:spPr>
        <a:xfrm>
          <a:off x="1347088" y="4340389"/>
          <a:ext cx="5388354" cy="1224212"/>
        </a:xfrm>
        <a:prstGeom prst="roundRect">
          <a:avLst>
            <a:gd name="adj" fmla="val 10000"/>
          </a:avLst>
        </a:prstGeom>
        <a:solidFill>
          <a:schemeClr val="accent5">
            <a:hueOff val="17409864"/>
            <a:satOff val="7692"/>
            <a:lumOff val="-843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Linguistic enclaves</a:t>
          </a:r>
        </a:p>
      </dsp:txBody>
      <dsp:txXfrm>
        <a:off x="1382944" y="4376245"/>
        <a:ext cx="4069629" cy="1152500"/>
      </dsp:txXfrm>
    </dsp:sp>
    <dsp:sp modelId="{C34DF403-3A54-4F71-81C2-9185D182ABCA}">
      <dsp:nvSpPr>
        <dsp:cNvPr id="0" name=""/>
        <dsp:cNvSpPr/>
      </dsp:nvSpPr>
      <dsp:spPr>
        <a:xfrm>
          <a:off x="4592616" y="937635"/>
          <a:ext cx="795738" cy="795738"/>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4771657" y="937635"/>
        <a:ext cx="437656" cy="598793"/>
      </dsp:txXfrm>
    </dsp:sp>
    <dsp:sp modelId="{874DC146-BEA1-41D3-AB63-A7E9A4D51330}">
      <dsp:nvSpPr>
        <dsp:cNvPr id="0" name=""/>
        <dsp:cNvSpPr/>
      </dsp:nvSpPr>
      <dsp:spPr>
        <a:xfrm>
          <a:off x="5043890" y="2384431"/>
          <a:ext cx="795738" cy="795738"/>
        </a:xfrm>
        <a:prstGeom prst="downArrow">
          <a:avLst>
            <a:gd name="adj1" fmla="val 55000"/>
            <a:gd name="adj2" fmla="val 45000"/>
          </a:avLst>
        </a:prstGeom>
        <a:solidFill>
          <a:schemeClr val="accent5">
            <a:tint val="40000"/>
            <a:alpha val="90000"/>
            <a:hueOff val="8627848"/>
            <a:satOff val="-629"/>
            <a:lumOff val="-749"/>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222931" y="2384431"/>
        <a:ext cx="437656" cy="598793"/>
      </dsp:txXfrm>
    </dsp:sp>
    <dsp:sp modelId="{1EB136A7-280B-4B01-894E-BD400684FD7B}">
      <dsp:nvSpPr>
        <dsp:cNvPr id="0" name=""/>
        <dsp:cNvSpPr/>
      </dsp:nvSpPr>
      <dsp:spPr>
        <a:xfrm>
          <a:off x="5488430" y="3831228"/>
          <a:ext cx="795738" cy="795738"/>
        </a:xfrm>
        <a:prstGeom prst="downArrow">
          <a:avLst>
            <a:gd name="adj1" fmla="val 55000"/>
            <a:gd name="adj2" fmla="val 45000"/>
          </a:avLst>
        </a:prstGeom>
        <a:solidFill>
          <a:schemeClr val="accent5">
            <a:tint val="40000"/>
            <a:alpha val="90000"/>
            <a:hueOff val="17255696"/>
            <a:satOff val="-1258"/>
            <a:lumOff val="-1497"/>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667471" y="3831228"/>
        <a:ext cx="437656" cy="598793"/>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7C0C22-EBDA-4130-87AE-CB28BC19B077}"/>
              </a:ext>
            </a:extLst>
          </p:cNvPr>
          <p:cNvSpPr>
            <a:spLocks noGrp="1"/>
          </p:cNvSpPr>
          <p:nvPr>
            <p:ph type="dt" sz="half" idx="10"/>
          </p:nvPr>
        </p:nvSpPr>
        <p:spPr/>
        <p:txBody>
          <a:bodyPr/>
          <a:lstStyle/>
          <a:p>
            <a:fld id="{82EDB8D0-98ED-4B86-9D5F-E61ADC70144D}" type="datetimeFigureOut">
              <a:rPr lang="en-US" smtClean="0"/>
              <a:t>1/21/2021</a:t>
            </a:fld>
            <a:endParaRPr lang="en-US" dirty="0"/>
          </a:p>
        </p:txBody>
      </p:sp>
      <p:sp>
        <p:nvSpPr>
          <p:cNvPr id="5" name="Footer Placeholder 4">
            <a:extLst>
              <a:ext uri="{FF2B5EF4-FFF2-40B4-BE49-F238E27FC236}">
                <a16:creationId xmlns:a16="http://schemas.microsoft.com/office/drawing/2014/main" id="{E2A419A8-07CA-4A4C-AEC2-C40D4D50A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FA7B86-E610-42EA-B4DC-C2F44778527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7122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6E5D1-6D19-4E7F-9B4E-42326B771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D2A06C-F91A-4ADC-9CD2-61F0A4D7E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43AA9A-2280-4F63-8B3D-20742AE6901F}"/>
              </a:ext>
            </a:extLst>
          </p:cNvPr>
          <p:cNvSpPr>
            <a:spLocks noGrp="1"/>
          </p:cNvSpPr>
          <p:nvPr>
            <p:ph type="dt" sz="half" idx="10"/>
          </p:nvPr>
        </p:nvSpPr>
        <p:spPr/>
        <p:txBody>
          <a:bodyPr/>
          <a:lstStyle/>
          <a:p>
            <a:fld id="{82EDB8D0-98ED-4B86-9D5F-E61ADC70144D}" type="datetimeFigureOut">
              <a:rPr lang="en-US" smtClean="0"/>
              <a:t>1/21/2021</a:t>
            </a:fld>
            <a:endParaRPr lang="en-US"/>
          </a:p>
        </p:txBody>
      </p:sp>
      <p:sp>
        <p:nvSpPr>
          <p:cNvPr id="5" name="Footer Placeholder 4">
            <a:extLst>
              <a:ext uri="{FF2B5EF4-FFF2-40B4-BE49-F238E27FC236}">
                <a16:creationId xmlns:a16="http://schemas.microsoft.com/office/drawing/2014/main" id="{E40D986B-E58E-43B6-8A80-FFA9D8F74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140D36-2E71-4F27-967F-7A3E4C6EE19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035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1FEA3D-0C7F-45CD-B6A0-942F707B3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8B8A12-BCE6-4D03-A637-1DEC8924BE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9755-9FF4-428A-AEB7-1A6477466741}"/>
              </a:ext>
            </a:extLst>
          </p:cNvPr>
          <p:cNvSpPr>
            <a:spLocks noGrp="1"/>
          </p:cNvSpPr>
          <p:nvPr>
            <p:ph type="dt" sz="half" idx="10"/>
          </p:nvPr>
        </p:nvSpPr>
        <p:spPr/>
        <p:txBody>
          <a:bodyPr/>
          <a:lstStyle/>
          <a:p>
            <a:fld id="{82EDB8D0-98ED-4B86-9D5F-E61ADC70144D}" type="datetimeFigureOut">
              <a:rPr lang="en-US" smtClean="0"/>
              <a:t>1/21/2021</a:t>
            </a:fld>
            <a:endParaRPr lang="en-US"/>
          </a:p>
        </p:txBody>
      </p:sp>
      <p:sp>
        <p:nvSpPr>
          <p:cNvPr id="5" name="Footer Placeholder 4">
            <a:extLst>
              <a:ext uri="{FF2B5EF4-FFF2-40B4-BE49-F238E27FC236}">
                <a16:creationId xmlns:a16="http://schemas.microsoft.com/office/drawing/2014/main" id="{A5141836-11E2-49FD-877D-53B74514A9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D24C42-4B05-4EEF-BE14-29041EC9C0E5}"/>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65861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838200" y="1825625"/>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p>
            <a:fld id="{82EDB8D0-98ED-4B86-9D5F-E61ADC70144D}" type="datetimeFigureOut">
              <a:rPr lang="en-US" smtClean="0"/>
              <a:t>1/21/2021</a:t>
            </a:fld>
            <a:endParaRPr lang="en-US" dirty="0"/>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6223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A5F313-1240-47AE-A026-7F349292B5CA}"/>
              </a:ext>
            </a:extLst>
          </p:cNvPr>
          <p:cNvSpPr>
            <a:spLocks noGrp="1"/>
          </p:cNvSpPr>
          <p:nvPr>
            <p:ph type="dt" sz="half" idx="10"/>
          </p:nvPr>
        </p:nvSpPr>
        <p:spPr/>
        <p:txBody>
          <a:bodyPr/>
          <a:lstStyle/>
          <a:p>
            <a:fld id="{82EDB8D0-98ED-4B86-9D5F-E61ADC70144D}" type="datetimeFigureOut">
              <a:rPr lang="en-US" smtClean="0"/>
              <a:t>1/21/2021</a:t>
            </a:fld>
            <a:endParaRPr lang="en-US"/>
          </a:p>
        </p:txBody>
      </p:sp>
      <p:sp>
        <p:nvSpPr>
          <p:cNvPr id="5" name="Footer Placeholder 4">
            <a:extLst>
              <a:ext uri="{FF2B5EF4-FFF2-40B4-BE49-F238E27FC236}">
                <a16:creationId xmlns:a16="http://schemas.microsoft.com/office/drawing/2014/main" id="{22448158-6132-4335-B8E1-F6A8963837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94C5B6-1598-48B4-9B3A-3078FDBE90B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9" name="Freeform: Shape 8">
            <a:extLst>
              <a:ext uri="{FF2B5EF4-FFF2-40B4-BE49-F238E27FC236}">
                <a16:creationId xmlns:a16="http://schemas.microsoft.com/office/drawing/2014/main"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4345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D8B65F-F709-469F-9961-4D01896CAA12}"/>
              </a:ext>
            </a:extLst>
          </p:cNvPr>
          <p:cNvSpPr>
            <a:spLocks noGrp="1"/>
          </p:cNvSpPr>
          <p:nvPr>
            <p:ph type="dt" sz="half" idx="10"/>
          </p:nvPr>
        </p:nvSpPr>
        <p:spPr/>
        <p:txBody>
          <a:bodyPr/>
          <a:lstStyle/>
          <a:p>
            <a:fld id="{82EDB8D0-98ED-4B86-9D5F-E61ADC70144D}" type="datetimeFigureOut">
              <a:rPr lang="en-US" smtClean="0"/>
              <a:t>1/21/2021</a:t>
            </a:fld>
            <a:endParaRPr lang="en-US"/>
          </a:p>
        </p:txBody>
      </p:sp>
      <p:sp>
        <p:nvSpPr>
          <p:cNvPr id="6" name="Footer Placeholder 5">
            <a:extLst>
              <a:ext uri="{FF2B5EF4-FFF2-40B4-BE49-F238E27FC236}">
                <a16:creationId xmlns:a16="http://schemas.microsoft.com/office/drawing/2014/main" id="{B781C6BC-B23D-48BC-AD44-654DDB8D0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00D60B-86A1-479D-BCE8-06D2C3DBC94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0978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A3FD-B90A-4C31-BD6B-581F9E2E0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1085A8-02C2-4E7F-935E-5AEECBAD1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8A5018-8A77-40E8-B159-4894ECF228B1}"/>
              </a:ext>
            </a:extLst>
          </p:cNvPr>
          <p:cNvSpPr>
            <a:spLocks noGrp="1"/>
          </p:cNvSpPr>
          <p:nvPr>
            <p:ph type="dt" sz="half" idx="10"/>
          </p:nvPr>
        </p:nvSpPr>
        <p:spPr/>
        <p:txBody>
          <a:bodyPr/>
          <a:lstStyle/>
          <a:p>
            <a:fld id="{82EDB8D0-98ED-4B86-9D5F-E61ADC70144D}" type="datetimeFigureOut">
              <a:rPr lang="en-US" smtClean="0"/>
              <a:t>1/21/2021</a:t>
            </a:fld>
            <a:endParaRPr lang="en-US"/>
          </a:p>
        </p:txBody>
      </p:sp>
      <p:sp>
        <p:nvSpPr>
          <p:cNvPr id="8" name="Footer Placeholder 7">
            <a:extLst>
              <a:ext uri="{FF2B5EF4-FFF2-40B4-BE49-F238E27FC236}">
                <a16:creationId xmlns:a16="http://schemas.microsoft.com/office/drawing/2014/main" id="{8AD79441-8908-4461-9FDD-BCE6388370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10" name="Freeform: Shape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9250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p>
            <a:fld id="{82EDB8D0-98ED-4B86-9D5F-E61ADC70144D}" type="datetimeFigureOut">
              <a:rPr lang="en-US" smtClean="0"/>
              <a:t>1/21/2021</a:t>
            </a:fld>
            <a:endParaRPr lang="en-US"/>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49094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a:lstStyle/>
          <a:p>
            <a:fld id="{82EDB8D0-98ED-4B86-9D5F-E61ADC70144D}" type="datetimeFigureOut">
              <a:rPr lang="en-US" smtClean="0"/>
              <a:t>1/21/2021</a:t>
            </a:fld>
            <a:endParaRPr lang="en-US"/>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97849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70783-FF31-4C4E-9196-EB169B209747}"/>
              </a:ext>
            </a:extLst>
          </p:cNvPr>
          <p:cNvSpPr>
            <a:spLocks noGrp="1"/>
          </p:cNvSpPr>
          <p:nvPr>
            <p:ph type="dt" sz="half" idx="10"/>
          </p:nvPr>
        </p:nvSpPr>
        <p:spPr/>
        <p:txBody>
          <a:bodyPr/>
          <a:lstStyle/>
          <a:p>
            <a:fld id="{82EDB8D0-98ED-4B86-9D5F-E61ADC70144D}" type="datetimeFigureOut">
              <a:rPr lang="en-US" smtClean="0"/>
              <a:t>1/21/2021</a:t>
            </a:fld>
            <a:endParaRPr lang="en-US"/>
          </a:p>
        </p:txBody>
      </p:sp>
      <p:sp>
        <p:nvSpPr>
          <p:cNvPr id="6" name="Footer Placeholder 5">
            <a:extLst>
              <a:ext uri="{FF2B5EF4-FFF2-40B4-BE49-F238E27FC236}">
                <a16:creationId xmlns:a16="http://schemas.microsoft.com/office/drawing/2014/main" id="{7D92E260-747D-40FD-A062-9DD5E6835A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7E50A0-1E05-49C5-88C9-46267751201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22231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A07CB7-0520-4D64-B76C-C31AC557832D}"/>
              </a:ext>
            </a:extLst>
          </p:cNvPr>
          <p:cNvSpPr>
            <a:spLocks noGrp="1"/>
          </p:cNvSpPr>
          <p:nvPr>
            <p:ph type="dt" sz="half" idx="10"/>
          </p:nvPr>
        </p:nvSpPr>
        <p:spPr/>
        <p:txBody>
          <a:bodyPr/>
          <a:lstStyle/>
          <a:p>
            <a:fld id="{82EDB8D0-98ED-4B86-9D5F-E61ADC70144D}" type="datetimeFigureOut">
              <a:rPr lang="en-US" smtClean="0"/>
              <a:t>1/21/2021</a:t>
            </a:fld>
            <a:endParaRPr lang="en-US"/>
          </a:p>
        </p:txBody>
      </p:sp>
      <p:sp>
        <p:nvSpPr>
          <p:cNvPr id="6" name="Footer Placeholder 5">
            <a:extLst>
              <a:ext uri="{FF2B5EF4-FFF2-40B4-BE49-F238E27FC236}">
                <a16:creationId xmlns:a16="http://schemas.microsoft.com/office/drawing/2014/main" id="{92EEB226-AD45-45DF-AAB5-5513AE732A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E96AEB-9481-4CCE-B110-FEDD334835B8}"/>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81038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cap="none" spc="0" baseline="0">
                <a:solidFill>
                  <a:schemeClr val="tx1">
                    <a:tint val="75000"/>
                  </a:schemeClr>
                </a:solidFill>
                <a:latin typeface="+mn-lt"/>
              </a:defRPr>
            </a:lvl1pPr>
          </a:lstStyle>
          <a:p>
            <a:fld id="{82EDB8D0-98ED-4B86-9D5F-E61ADC70144D}" type="datetimeFigureOut">
              <a:rPr lang="en-US" smtClean="0"/>
              <a:pPr/>
              <a:t>1/21/2021</a:t>
            </a:fld>
            <a:endParaRPr lang="en-US" dirty="0"/>
          </a:p>
        </p:txBody>
      </p:sp>
      <p:sp>
        <p:nvSpPr>
          <p:cNvPr id="5" name="Footer Placeholder 4">
            <a:extLst>
              <a:ext uri="{FF2B5EF4-FFF2-40B4-BE49-F238E27FC236}">
                <a16:creationId xmlns:a16="http://schemas.microsoft.com/office/drawing/2014/main"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cap="none" spc="0" baseline="0">
                <a:solidFill>
                  <a:schemeClr val="tx1">
                    <a:tint val="75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cap="none" spc="0" baseline="0">
                <a:solidFill>
                  <a:schemeClr val="tx1">
                    <a:tint val="75000"/>
                  </a:schemeClr>
                </a:solidFill>
                <a:latin typeface="+mn-lt"/>
              </a:defRPr>
            </a:lvl1pPr>
          </a:lstStyle>
          <a:p>
            <a:fld id="{4854181D-6920-4594-9A5D-6CE56DC9F8B2}" type="slidenum">
              <a:rPr lang="en-US" smtClean="0"/>
              <a:pPr/>
              <a:t>‹#›</a:t>
            </a:fld>
            <a:endParaRPr lang="en-US"/>
          </a:p>
        </p:txBody>
      </p:sp>
    </p:spTree>
    <p:extLst>
      <p:ext uri="{BB962C8B-B14F-4D97-AF65-F5344CB8AC3E}">
        <p14:creationId xmlns:p14="http://schemas.microsoft.com/office/powerpoint/2010/main" val="477590659"/>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28" r:id="rId6"/>
    <p:sldLayoutId id="2147483724" r:id="rId7"/>
    <p:sldLayoutId id="2147483725" r:id="rId8"/>
    <p:sldLayoutId id="2147483726" r:id="rId9"/>
    <p:sldLayoutId id="2147483727" r:id="rId10"/>
    <p:sldLayoutId id="2147483729" r:id="rId11"/>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hyperlink" Target="http://thingsweforget.blogspot.com/2012/07/889-never-criticise-unless-you-can-do.html"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D4906370-1564-49FA-A802-58546B3922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6646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3" name="Picture 3">
            <a:extLst>
              <a:ext uri="{FF2B5EF4-FFF2-40B4-BE49-F238E27FC236}">
                <a16:creationId xmlns:a16="http://schemas.microsoft.com/office/drawing/2014/main" id="{C38941A3-7253-4B0D-86A7-88B6C3A92856}"/>
              </a:ext>
            </a:extLst>
          </p:cNvPr>
          <p:cNvPicPr>
            <a:picLocks noChangeAspect="1"/>
          </p:cNvPicPr>
          <p:nvPr/>
        </p:nvPicPr>
        <p:blipFill rotWithShape="1">
          <a:blip r:embed="rId2">
            <a:alphaModFix amt="55000"/>
          </a:blip>
          <a:srcRect t="15359" b="372"/>
          <a:stretch/>
        </p:blipFill>
        <p:spPr>
          <a:xfrm>
            <a:off x="20" y="10"/>
            <a:ext cx="12191980" cy="6857990"/>
          </a:xfrm>
          <a:prstGeom prst="rect">
            <a:avLst/>
          </a:prstGeom>
        </p:spPr>
      </p:pic>
      <p:sp>
        <p:nvSpPr>
          <p:cNvPr id="50" name="Oval 49">
            <a:extLst>
              <a:ext uri="{FF2B5EF4-FFF2-40B4-BE49-F238E27FC236}">
                <a16:creationId xmlns:a16="http://schemas.microsoft.com/office/drawing/2014/main" id="{EF640709-BDFD-453B-B75D-6212E7A87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11500" y="370600"/>
            <a:ext cx="5923842" cy="5923842"/>
          </a:xfrm>
          <a:prstGeom prst="ellipse">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F3DC773-6DC1-4BE0-9362-A2E9CE265008}"/>
              </a:ext>
            </a:extLst>
          </p:cNvPr>
          <p:cNvSpPr>
            <a:spLocks noGrp="1"/>
          </p:cNvSpPr>
          <p:nvPr>
            <p:ph type="ctrTitle"/>
          </p:nvPr>
        </p:nvSpPr>
        <p:spPr>
          <a:xfrm>
            <a:off x="3577192" y="1032483"/>
            <a:ext cx="5037616" cy="2982360"/>
          </a:xfrm>
        </p:spPr>
        <p:txBody>
          <a:bodyPr>
            <a:normAutofit/>
          </a:bodyPr>
          <a:lstStyle/>
          <a:p>
            <a:r>
              <a:rPr lang="en-US" sz="3300">
                <a:cs typeface="Calibri Light"/>
              </a:rPr>
              <a:t>International migration: the impact of linguistic proximity on preferred destinations </a:t>
            </a:r>
            <a:endParaRPr lang="en-US" sz="3300"/>
          </a:p>
        </p:txBody>
      </p:sp>
      <p:sp>
        <p:nvSpPr>
          <p:cNvPr id="3" name="Subtitle 2">
            <a:extLst>
              <a:ext uri="{FF2B5EF4-FFF2-40B4-BE49-F238E27FC236}">
                <a16:creationId xmlns:a16="http://schemas.microsoft.com/office/drawing/2014/main" id="{387122AD-7CAA-4B66-96F8-84CD65339CC8}"/>
              </a:ext>
            </a:extLst>
          </p:cNvPr>
          <p:cNvSpPr>
            <a:spLocks noGrp="1"/>
          </p:cNvSpPr>
          <p:nvPr>
            <p:ph type="subTitle" idx="1"/>
          </p:nvPr>
        </p:nvSpPr>
        <p:spPr>
          <a:xfrm>
            <a:off x="3577192" y="4106918"/>
            <a:ext cx="5037616" cy="1655762"/>
          </a:xfrm>
        </p:spPr>
        <p:txBody>
          <a:bodyPr vert="horz" lIns="91440" tIns="45720" rIns="91440" bIns="45720" rtlCol="0" anchor="t">
            <a:normAutofit/>
          </a:bodyPr>
          <a:lstStyle/>
          <a:p>
            <a:r>
              <a:rPr lang="en-US" dirty="0">
                <a:cs typeface="Calibri"/>
              </a:rPr>
              <a:t>By Chiara Lago </a:t>
            </a:r>
          </a:p>
          <a:p>
            <a:r>
              <a:rPr lang="en-US" dirty="0">
                <a:cs typeface="Calibri"/>
              </a:rPr>
              <a:t>2LSCA</a:t>
            </a:r>
          </a:p>
        </p:txBody>
      </p:sp>
      <p:sp>
        <p:nvSpPr>
          <p:cNvPr id="52" name="Arc 51">
            <a:extLst>
              <a:ext uri="{FF2B5EF4-FFF2-40B4-BE49-F238E27FC236}">
                <a16:creationId xmlns:a16="http://schemas.microsoft.com/office/drawing/2014/main" id="{B4019478-3FDC-438C-8848-1D7DA864A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366740" flipV="1">
            <a:off x="2607299" y="8363"/>
            <a:ext cx="6816262" cy="6816262"/>
          </a:xfrm>
          <a:prstGeom prst="arc">
            <a:avLst>
              <a:gd name="adj1" fmla="val 16200000"/>
              <a:gd name="adj2" fmla="val 20401595"/>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4" name="Oval 53">
            <a:extLst>
              <a:ext uri="{FF2B5EF4-FFF2-40B4-BE49-F238E27FC236}">
                <a16:creationId xmlns:a16="http://schemas.microsoft.com/office/drawing/2014/main" id="{FE406479-1D57-4209-B128-3C81746247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53400" y="4609861"/>
            <a:ext cx="873032" cy="84934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39086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 name="Rectangle 115">
            <a:extLst>
              <a:ext uri="{FF2B5EF4-FFF2-40B4-BE49-F238E27FC236}">
                <a16:creationId xmlns:a16="http://schemas.microsoft.com/office/drawing/2014/main" id="{AE5A632B-B15A-489E-8337-BC0F40DB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7" name="Arc 117">
            <a:extLst>
              <a:ext uri="{FF2B5EF4-FFF2-40B4-BE49-F238E27FC236}">
                <a16:creationId xmlns:a16="http://schemas.microsoft.com/office/drawing/2014/main" id="{6E895C8D-1379-40B8-8B1B-B6F5AEAF0A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05262" y="859948"/>
            <a:ext cx="2987899" cy="2987899"/>
          </a:xfrm>
          <a:prstGeom prst="arc">
            <a:avLst>
              <a:gd name="adj1" fmla="val 14612914"/>
              <a:gd name="adj2" fmla="val 0"/>
            </a:avLst>
          </a:prstGeom>
          <a:ln w="127000" cap="rnd">
            <a:solidFill>
              <a:schemeClr val="accent2">
                <a:lumMod val="7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1253874-0B08-443D-9D8E-3384F1CD74E7}"/>
              </a:ext>
            </a:extLst>
          </p:cNvPr>
          <p:cNvSpPr>
            <a:spLocks noGrp="1"/>
          </p:cNvSpPr>
          <p:nvPr>
            <p:ph type="title"/>
          </p:nvPr>
        </p:nvSpPr>
        <p:spPr>
          <a:xfrm>
            <a:off x="838200" y="643467"/>
            <a:ext cx="2951205" cy="5571066"/>
          </a:xfrm>
        </p:spPr>
        <p:txBody>
          <a:bodyPr>
            <a:normAutofit/>
          </a:bodyPr>
          <a:lstStyle/>
          <a:p>
            <a:r>
              <a:rPr lang="en-US" sz="3400">
                <a:solidFill>
                  <a:srgbClr val="FFFFFF"/>
                </a:solidFill>
                <a:cs typeface="Aharoni"/>
              </a:rPr>
              <a:t>Introduction:</a:t>
            </a:r>
          </a:p>
        </p:txBody>
      </p:sp>
      <p:sp>
        <p:nvSpPr>
          <p:cNvPr id="119" name="Rectangle: Rounded Corners 119">
            <a:extLst>
              <a:ext uri="{FF2B5EF4-FFF2-40B4-BE49-F238E27FC236}">
                <a16:creationId xmlns:a16="http://schemas.microsoft.com/office/drawing/2014/main" id="{651547D7-AD18-407B-A5F4-F8225B5DCF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85452" y="434266"/>
            <a:ext cx="7217701" cy="5922084"/>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38" name="Content Placeholder 2">
            <a:extLst>
              <a:ext uri="{FF2B5EF4-FFF2-40B4-BE49-F238E27FC236}">
                <a16:creationId xmlns:a16="http://schemas.microsoft.com/office/drawing/2014/main" id="{C0D1A1FB-3D52-4F0E-834E-126ADCB2FD38}"/>
              </a:ext>
            </a:extLst>
          </p:cNvPr>
          <p:cNvGraphicFramePr>
            <a:graphicFrameLocks noGrp="1"/>
          </p:cNvGraphicFramePr>
          <p:nvPr>
            <p:ph idx="1"/>
            <p:extLst>
              <p:ext uri="{D42A27DB-BD31-4B8C-83A1-F6EECF244321}">
                <p14:modId xmlns:p14="http://schemas.microsoft.com/office/powerpoint/2010/main" val="706961122"/>
              </p:ext>
            </p:extLst>
          </p:nvPr>
        </p:nvGraphicFramePr>
        <p:xfrm>
          <a:off x="4763911" y="609600"/>
          <a:ext cx="6735443" cy="5564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4475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CB6E2F43-29E9-49D9-91FC-E5FEFAAA7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descr="Text, letter&#10;&#10;Description automatically generated">
            <a:extLst>
              <a:ext uri="{FF2B5EF4-FFF2-40B4-BE49-F238E27FC236}">
                <a16:creationId xmlns:a16="http://schemas.microsoft.com/office/drawing/2014/main" id="{F3807FD7-E3D4-4E99-8AC5-E9BBE15017A7}"/>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6783280" y="1338898"/>
            <a:ext cx="5408720" cy="5519103"/>
          </a:xfrm>
          <a:custGeom>
            <a:avLst/>
            <a:gdLst/>
            <a:ahLst/>
            <a:cxnLst/>
            <a:rect l="l" t="t" r="r" b="b"/>
            <a:pathLst>
              <a:path w="5580942" h="5519103">
                <a:moveTo>
                  <a:pt x="169765" y="0"/>
                </a:moveTo>
                <a:lnTo>
                  <a:pt x="5580942" y="0"/>
                </a:lnTo>
                <a:lnTo>
                  <a:pt x="5580942" y="5519103"/>
                </a:lnTo>
                <a:lnTo>
                  <a:pt x="9100" y="5519103"/>
                </a:lnTo>
                <a:lnTo>
                  <a:pt x="0" y="5474029"/>
                </a:lnTo>
                <a:lnTo>
                  <a:pt x="0" y="169765"/>
                </a:lnTo>
                <a:cubicBezTo>
                  <a:pt x="0" y="76006"/>
                  <a:pt x="76006" y="0"/>
                  <a:pt x="169765" y="0"/>
                </a:cubicBezTo>
                <a:close/>
              </a:path>
            </a:pathLst>
          </a:custGeom>
        </p:spPr>
      </p:pic>
      <p:sp>
        <p:nvSpPr>
          <p:cNvPr id="28" name="Oval 27">
            <a:extLst>
              <a:ext uri="{FF2B5EF4-FFF2-40B4-BE49-F238E27FC236}">
                <a16:creationId xmlns:a16="http://schemas.microsoft.com/office/drawing/2014/main" id="{8E63CC27-1C86-4653-8866-79C24C5C5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95924" y="1656147"/>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0" name="Arc 29">
            <a:extLst>
              <a:ext uri="{FF2B5EF4-FFF2-40B4-BE49-F238E27FC236}">
                <a16:creationId xmlns:a16="http://schemas.microsoft.com/office/drawing/2014/main" id="{3BA62E19-CD42-4C09-B825-844B4943D4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87212" y="587516"/>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73DB673-D0AE-47DA-8443-0F236E5BF71E}"/>
              </a:ext>
            </a:extLst>
          </p:cNvPr>
          <p:cNvSpPr>
            <a:spLocks noGrp="1"/>
          </p:cNvSpPr>
          <p:nvPr>
            <p:ph type="title"/>
          </p:nvPr>
        </p:nvSpPr>
        <p:spPr>
          <a:xfrm>
            <a:off x="838200" y="365125"/>
            <a:ext cx="10515600" cy="1325563"/>
          </a:xfrm>
        </p:spPr>
        <p:txBody>
          <a:bodyPr>
            <a:normAutofit/>
          </a:bodyPr>
          <a:lstStyle/>
          <a:p>
            <a:r>
              <a:rPr lang="en-US" dirty="0">
                <a:cs typeface="Aharoni"/>
              </a:rPr>
              <a:t>Reason for migration</a:t>
            </a:r>
            <a:endParaRPr lang="en-US" dirty="0"/>
          </a:p>
        </p:txBody>
      </p:sp>
      <p:sp>
        <p:nvSpPr>
          <p:cNvPr id="3" name="Content Placeholder 2">
            <a:extLst>
              <a:ext uri="{FF2B5EF4-FFF2-40B4-BE49-F238E27FC236}">
                <a16:creationId xmlns:a16="http://schemas.microsoft.com/office/drawing/2014/main" id="{C0B3695D-32A7-42E0-9C09-6D3BD9CFFE69}"/>
              </a:ext>
            </a:extLst>
          </p:cNvPr>
          <p:cNvSpPr>
            <a:spLocks noGrp="1"/>
          </p:cNvSpPr>
          <p:nvPr>
            <p:ph idx="1"/>
          </p:nvPr>
        </p:nvSpPr>
        <p:spPr>
          <a:xfrm>
            <a:off x="838200" y="1825625"/>
            <a:ext cx="5393361" cy="4351338"/>
          </a:xfrm>
        </p:spPr>
        <p:txBody>
          <a:bodyPr vert="horz" lIns="91440" tIns="45720" rIns="91440" bIns="45720" rtlCol="0">
            <a:normAutofit/>
          </a:bodyPr>
          <a:lstStyle/>
          <a:p>
            <a:pPr marL="0" indent="0">
              <a:buNone/>
            </a:pPr>
            <a:r>
              <a:rPr lang="en-US" sz="2400" dirty="0"/>
              <a:t>Migrants migrate with the aim of finding better living conditions. They objective in the country of destination is to find a better job and a welcoming company to help them.</a:t>
            </a:r>
            <a:endParaRPr lang="en-US" sz="2400"/>
          </a:p>
        </p:txBody>
      </p:sp>
      <p:sp>
        <p:nvSpPr>
          <p:cNvPr id="5" name="TextBox 4">
            <a:extLst>
              <a:ext uri="{FF2B5EF4-FFF2-40B4-BE49-F238E27FC236}">
                <a16:creationId xmlns:a16="http://schemas.microsoft.com/office/drawing/2014/main" id="{E61D9B3D-45C7-4EE5-A2F2-4A40F15843DF}"/>
              </a:ext>
            </a:extLst>
          </p:cNvPr>
          <p:cNvSpPr txBox="1"/>
          <p:nvPr/>
        </p:nvSpPr>
        <p:spPr>
          <a:xfrm>
            <a:off x="11847034" y="6657945"/>
            <a:ext cx="344966" cy="200055"/>
          </a:xfrm>
          <a:prstGeom prst="rect">
            <a:avLst/>
          </a:prstGeom>
          <a:solidFill>
            <a:srgbClr val="000000"/>
          </a:solidFill>
        </p:spPr>
        <p:txBody>
          <a:bodyPr wrap="none" lIns="91440" tIns="45720" rIns="91440" bIns="45720" anchor="t">
            <a:spAutoFit/>
          </a:bodyPr>
          <a:lstStyle/>
          <a:p>
            <a:pPr algn="r">
              <a:spcAft>
                <a:spcPts val="600"/>
              </a:spcAft>
            </a:pPr>
            <a:r>
              <a:rPr lang="en-US" sz="700" dirty="0">
                <a:solidFill>
                  <a:srgbClr val="FFFFFF"/>
                </a:solidFill>
                <a:hlinkClick r:id="rId4"/>
              </a:rPr>
              <a:t>ND</a:t>
            </a:r>
            <a:r>
              <a:rPr lang="en-US" sz="700" dirty="0">
                <a:solidFill>
                  <a:srgbClr val="FFFFFF"/>
                </a:solidFill>
              </a:rPr>
              <a:t>.</a:t>
            </a:r>
          </a:p>
        </p:txBody>
      </p:sp>
    </p:spTree>
    <p:extLst>
      <p:ext uri="{BB962C8B-B14F-4D97-AF65-F5344CB8AC3E}">
        <p14:creationId xmlns:p14="http://schemas.microsoft.com/office/powerpoint/2010/main" val="1875545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A3CE661-F154-43E5-A61E-14B2A115C47E}"/>
              </a:ext>
            </a:extLst>
          </p:cNvPr>
          <p:cNvSpPr>
            <a:spLocks noGrp="1"/>
          </p:cNvSpPr>
          <p:nvPr>
            <p:ph type="title"/>
          </p:nvPr>
        </p:nvSpPr>
        <p:spPr>
          <a:xfrm>
            <a:off x="838200" y="365125"/>
            <a:ext cx="10515600" cy="1325563"/>
          </a:xfrm>
        </p:spPr>
        <p:txBody>
          <a:bodyPr>
            <a:normAutofit/>
          </a:bodyPr>
          <a:lstStyle/>
          <a:p>
            <a:r>
              <a:rPr lang="en-US" dirty="0">
                <a:cs typeface="Aharoni"/>
              </a:rPr>
              <a:t>The role of linguistic distance in migration</a:t>
            </a:r>
            <a:endParaRPr lang="en-US" dirty="0"/>
          </a:p>
        </p:txBody>
      </p:sp>
      <p:sp>
        <p:nvSpPr>
          <p:cNvPr id="19" name="Freeform: Shape 18">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756D4191-CF85-4B46-8E4A-184A51D582AE}"/>
              </a:ext>
            </a:extLst>
          </p:cNvPr>
          <p:cNvSpPr>
            <a:spLocks noGrp="1"/>
          </p:cNvSpPr>
          <p:nvPr>
            <p:ph idx="1"/>
          </p:nvPr>
        </p:nvSpPr>
        <p:spPr>
          <a:xfrm>
            <a:off x="838200" y="1825625"/>
            <a:ext cx="10515600" cy="3859742"/>
          </a:xfrm>
        </p:spPr>
        <p:txBody>
          <a:bodyPr vert="horz" lIns="91440" tIns="45720" rIns="91440" bIns="45720" rtlCol="0" anchor="t">
            <a:normAutofit/>
          </a:bodyPr>
          <a:lstStyle/>
          <a:p>
            <a:pPr marL="0" indent="0">
              <a:buNone/>
            </a:pPr>
            <a:r>
              <a:rPr lang="en" sz="2600" dirty="0">
                <a:latin typeface="Avenir Next LT Pro"/>
                <a:cs typeface="Aharoni"/>
              </a:rPr>
              <a:t>The article explains the study of the role of language in determining international migration flows between 30 OECD countries and all countries of the world from 1980 to 2010. the flows are greater at high levels of linguistic proximity, this means that the higher the degree of similarity between the mother tongues of migrants and the language spoken in the destination countries and the greater the migratory flow. Migration flows to a country with the same first official language as that of the country of origin are 20% higher than those to a destination with the furthest language.</a:t>
            </a:r>
            <a:endParaRPr lang="en-US" sz="2600" dirty="0">
              <a:latin typeface="Avenir Next LT Pro"/>
              <a:cs typeface="Aharoni"/>
            </a:endParaRPr>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1448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0FBC1DE-97C8-4430-8550-86B45F7251FC}"/>
              </a:ext>
            </a:extLst>
          </p:cNvPr>
          <p:cNvSpPr>
            <a:spLocks noGrp="1"/>
          </p:cNvSpPr>
          <p:nvPr>
            <p:ph type="title"/>
          </p:nvPr>
        </p:nvSpPr>
        <p:spPr>
          <a:xfrm>
            <a:off x="1475542" y="1333882"/>
            <a:ext cx="3240506" cy="3748327"/>
          </a:xfrm>
        </p:spPr>
        <p:txBody>
          <a:bodyPr>
            <a:normAutofit fontScale="90000"/>
          </a:bodyPr>
          <a:lstStyle/>
          <a:p>
            <a:r>
              <a:rPr lang="en-US">
                <a:solidFill>
                  <a:srgbClr val="FFFFFF"/>
                </a:solidFill>
                <a:cs typeface="Aharoni"/>
              </a:rPr>
              <a:t>Widely spoken languages as an additional pull factor in migration</a:t>
            </a:r>
            <a:endParaRPr lang="en-US">
              <a:solidFill>
                <a:srgbClr val="FFFFFF"/>
              </a:solidFill>
            </a:endParaRPr>
          </a:p>
        </p:txBody>
      </p:sp>
      <p:sp>
        <p:nvSpPr>
          <p:cNvPr id="12" name="Freeform: Shape 11">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DDBC6506-B4EF-44F4-A61D-D194031AA855}"/>
              </a:ext>
            </a:extLst>
          </p:cNvPr>
          <p:cNvSpPr>
            <a:spLocks noGrp="1"/>
          </p:cNvSpPr>
          <p:nvPr>
            <p:ph idx="1"/>
          </p:nvPr>
        </p:nvSpPr>
        <p:spPr>
          <a:xfrm>
            <a:off x="6096000" y="820880"/>
            <a:ext cx="5257799" cy="4889350"/>
          </a:xfrm>
        </p:spPr>
        <p:txBody>
          <a:bodyPr vert="horz" lIns="91440" tIns="45720" rIns="91440" bIns="45720" rtlCol="0" anchor="t">
            <a:normAutofit/>
          </a:bodyPr>
          <a:lstStyle/>
          <a:p>
            <a:pPr marL="0" indent="0">
              <a:buNone/>
            </a:pPr>
            <a:r>
              <a:rPr lang="en" dirty="0">
                <a:latin typeface="Avenir Next LT Pro"/>
              </a:rPr>
              <a:t>English is the most widespread language in the world in fact it is not an obstacle for migrants, for several reasons:
-it is taught as a second language in many countries
- usually temporarily migrates to Anglophone countries to improve their knowledge of the English language</a:t>
            </a:r>
            <a:endParaRPr lang="en-US" dirty="0">
              <a:latin typeface="Avenir Next LT Pro"/>
            </a:endParaRPr>
          </a:p>
        </p:txBody>
      </p:sp>
      <p:sp>
        <p:nvSpPr>
          <p:cNvPr id="18" name="Freeform: Shape 17">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 name="Freeform: Shape 21">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40232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04A8AE1-9605-41DC-920F-A4B8E8F23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790889" flipH="1">
            <a:off x="715850" y="795372"/>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92396"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EA54B65-9A8B-469F-81AA-2FEF61CC2F1C}"/>
              </a:ext>
            </a:extLst>
          </p:cNvPr>
          <p:cNvSpPr>
            <a:spLocks noGrp="1"/>
          </p:cNvSpPr>
          <p:nvPr>
            <p:ph type="title"/>
          </p:nvPr>
        </p:nvSpPr>
        <p:spPr>
          <a:xfrm>
            <a:off x="7474281" y="1396686"/>
            <a:ext cx="3240506" cy="4064628"/>
          </a:xfrm>
        </p:spPr>
        <p:txBody>
          <a:bodyPr>
            <a:normAutofit/>
          </a:bodyPr>
          <a:lstStyle/>
          <a:p>
            <a:r>
              <a:rPr lang="en-US">
                <a:solidFill>
                  <a:srgbClr val="FFFFFF"/>
                </a:solidFill>
                <a:cs typeface="Aharoni"/>
              </a:rPr>
              <a:t>Linguistic enclaves</a:t>
            </a:r>
            <a:endParaRPr lang="en-US">
              <a:solidFill>
                <a:srgbClr val="FFFFFF"/>
              </a:solidFill>
            </a:endParaRPr>
          </a:p>
        </p:txBody>
      </p:sp>
      <p:sp>
        <p:nvSpPr>
          <p:cNvPr id="3" name="Content Placeholder 2">
            <a:extLst>
              <a:ext uri="{FF2B5EF4-FFF2-40B4-BE49-F238E27FC236}">
                <a16:creationId xmlns:a16="http://schemas.microsoft.com/office/drawing/2014/main" id="{4669A65B-2315-49E4-96EA-9A18DBB339C8}"/>
              </a:ext>
            </a:extLst>
          </p:cNvPr>
          <p:cNvSpPr>
            <a:spLocks noGrp="1"/>
          </p:cNvSpPr>
          <p:nvPr>
            <p:ph idx="1"/>
          </p:nvPr>
        </p:nvSpPr>
        <p:spPr>
          <a:xfrm>
            <a:off x="838200" y="1461360"/>
            <a:ext cx="5536397" cy="3935281"/>
          </a:xfrm>
        </p:spPr>
        <p:txBody>
          <a:bodyPr vert="horz" lIns="91440" tIns="45720" rIns="91440" bIns="45720" rtlCol="0" anchor="t">
            <a:normAutofit/>
          </a:bodyPr>
          <a:lstStyle/>
          <a:p>
            <a:pPr marL="0" indent="0">
              <a:buNone/>
            </a:pPr>
            <a:r>
              <a:rPr lang="en" dirty="0">
                <a:latin typeface="Avenir Next LT Pro"/>
              </a:rPr>
              <a:t>Migrants usually migrate to countries where there are large communities with their own linguistic background                 (= linguistic enclaves). According to the studies, linguistic proximity is not important for migrants if there are linguistic enclaves in the country of destination.</a:t>
            </a:r>
            <a:endParaRPr lang="en-US">
              <a:latin typeface="Avenir Next LT Pro"/>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17460" y="4737713"/>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5616169"/>
      </p:ext>
    </p:extLst>
  </p:cSld>
  <p:clrMapOvr>
    <a:masterClrMapping/>
  </p:clrMapOvr>
</p:sld>
</file>

<file path=ppt/theme/theme1.xml><?xml version="1.0" encoding="utf-8"?>
<a:theme xmlns:a="http://schemas.openxmlformats.org/drawingml/2006/main" name="ShapesVTI">
  <a:themeElements>
    <a:clrScheme name="AnalogousFromLightSeedLeftStep">
      <a:dk1>
        <a:srgbClr val="000000"/>
      </a:dk1>
      <a:lt1>
        <a:srgbClr val="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Festival">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pesVTI" id="{C78D20FD-A872-4243-8597-B534C62538FF}" vid="{7CAFCCF9-7834-41D6-B6AB-7D225A18A4E9}"/>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ShapesVTI</vt:lpstr>
      <vt:lpstr>International migration: the impact of linguistic proximity on preferred destinations </vt:lpstr>
      <vt:lpstr>Introduction:</vt:lpstr>
      <vt:lpstr>Reason for migration</vt:lpstr>
      <vt:lpstr>The role of linguistic distance in migration</vt:lpstr>
      <vt:lpstr>Widely spoken languages as an additional pull factor in migration</vt:lpstr>
      <vt:lpstr>Linguistic enclaves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164</cp:revision>
  <dcterms:created xsi:type="dcterms:W3CDTF">2021-01-21T15:32:37Z</dcterms:created>
  <dcterms:modified xsi:type="dcterms:W3CDTF">2021-01-21T17:19:41Z</dcterms:modified>
</cp:coreProperties>
</file>