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3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7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9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3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8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4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4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3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1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7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935B49-256C-4205-B808-3C14510D07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357"/>
          <a:stretch/>
        </p:blipFill>
        <p:spPr>
          <a:xfrm>
            <a:off x="20" y="10"/>
            <a:ext cx="1219196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7E0C296-2B1B-4589-84EA-239D8784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175" y="2279176"/>
            <a:ext cx="5199894" cy="25856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CDEC714-2787-034D-9619-DFEE1C7F7D80}"/>
              </a:ext>
            </a:extLst>
          </p:cNvPr>
          <p:cNvSpPr txBox="1"/>
          <p:nvPr/>
        </p:nvSpPr>
        <p:spPr>
          <a:xfrm>
            <a:off x="3785812" y="2279175"/>
            <a:ext cx="4606621" cy="20499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INTERNATIONAL MIGRATION: THE IMPACT OF LINGUISTIC PROXIMITY ON PREFERRED DESTINATIONS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479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001FCE7-703B-7141-9F56-74337DE694B8}"/>
              </a:ext>
            </a:extLst>
          </p:cNvPr>
          <p:cNvSpPr txBox="1"/>
          <p:nvPr/>
        </p:nvSpPr>
        <p:spPr>
          <a:xfrm>
            <a:off x="1169581" y="584790"/>
            <a:ext cx="8389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HEADING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93FE001-383B-A248-B3BC-06493991C124}"/>
              </a:ext>
            </a:extLst>
          </p:cNvPr>
          <p:cNvSpPr txBox="1"/>
          <p:nvPr/>
        </p:nvSpPr>
        <p:spPr>
          <a:xfrm>
            <a:off x="871870" y="1310612"/>
            <a:ext cx="613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Impact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linguistic</a:t>
            </a:r>
            <a:r>
              <a:rPr lang="it-IT" dirty="0"/>
              <a:t> proximity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Preferred</a:t>
            </a:r>
            <a:r>
              <a:rPr lang="it-IT" dirty="0"/>
              <a:t> </a:t>
            </a:r>
            <a:r>
              <a:rPr lang="it-IT" dirty="0" err="1"/>
              <a:t>destinations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937747-79C0-0446-A37E-02ADC2D6411E}"/>
              </a:ext>
            </a:extLst>
          </p:cNvPr>
          <p:cNvSpPr txBox="1"/>
          <p:nvPr/>
        </p:nvSpPr>
        <p:spPr>
          <a:xfrm>
            <a:off x="4316819" y="2682765"/>
            <a:ext cx="299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SUBHEADING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32C567C-2901-934A-BE01-20BD874C70D7}"/>
              </a:ext>
            </a:extLst>
          </p:cNvPr>
          <p:cNvSpPr txBox="1"/>
          <p:nvPr/>
        </p:nvSpPr>
        <p:spPr>
          <a:xfrm>
            <a:off x="871870" y="3678865"/>
            <a:ext cx="98670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The </a:t>
            </a:r>
            <a:r>
              <a:rPr lang="it-IT" dirty="0" err="1"/>
              <a:t>subheading</a:t>
            </a:r>
            <a:r>
              <a:rPr lang="it-IT" dirty="0"/>
              <a:t> </a:t>
            </a:r>
            <a:r>
              <a:rPr lang="it-IT" dirty="0" err="1"/>
              <a:t>introduces</a:t>
            </a:r>
            <a:r>
              <a:rPr lang="it-IT" dirty="0"/>
              <a:t> the </a:t>
            </a:r>
            <a:r>
              <a:rPr lang="it-IT" dirty="0" err="1"/>
              <a:t>content</a:t>
            </a:r>
            <a:r>
              <a:rPr lang="it-IT" dirty="0"/>
              <a:t> of the </a:t>
            </a:r>
            <a:r>
              <a:rPr lang="it-IT" dirty="0" err="1"/>
              <a:t>following</a:t>
            </a:r>
            <a:r>
              <a:rPr lang="it-IT" dirty="0"/>
              <a:t> text. </a:t>
            </a:r>
            <a:r>
              <a:rPr lang="it-IT" dirty="0" err="1"/>
              <a:t>Migrants</a:t>
            </a:r>
            <a:r>
              <a:rPr lang="it-IT" dirty="0"/>
              <a:t> decide to migrate to a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host</a:t>
            </a:r>
            <a:r>
              <a:rPr lang="it-IT" dirty="0"/>
              <a:t> country for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reasons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err="1"/>
              <a:t>employment</a:t>
            </a:r>
            <a:r>
              <a:rPr lang="it-IT" i="1" dirty="0"/>
              <a:t> </a:t>
            </a:r>
            <a:r>
              <a:rPr lang="it-IT" i="1" dirty="0" err="1"/>
              <a:t>prospects</a:t>
            </a:r>
            <a:r>
              <a:rPr lang="it-IT" i="1" dirty="0"/>
              <a:t> and the </a:t>
            </a:r>
            <a:r>
              <a:rPr lang="it-IT" i="1" dirty="0" err="1"/>
              <a:t>safety</a:t>
            </a:r>
            <a:r>
              <a:rPr lang="it-IT" i="1" dirty="0"/>
              <a:t> and </a:t>
            </a:r>
            <a:r>
              <a:rPr lang="it-IT" i="1" dirty="0" err="1"/>
              <a:t>openness</a:t>
            </a:r>
            <a:r>
              <a:rPr lang="it-IT" i="1" dirty="0"/>
              <a:t> of the society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the </a:t>
            </a:r>
            <a:r>
              <a:rPr lang="it-IT" i="1" dirty="0" err="1"/>
              <a:t>degree</a:t>
            </a:r>
            <a:r>
              <a:rPr lang="it-IT" i="1" dirty="0"/>
              <a:t> of </a:t>
            </a:r>
            <a:r>
              <a:rPr lang="it-IT" i="1" dirty="0" err="1"/>
              <a:t>similarity</a:t>
            </a:r>
            <a:r>
              <a:rPr lang="it-IT" i="1" dirty="0"/>
              <a:t> </a:t>
            </a:r>
            <a:r>
              <a:rPr lang="it-IT" i="1" dirty="0" err="1"/>
              <a:t>between</a:t>
            </a:r>
            <a:r>
              <a:rPr lang="it-IT" i="1" dirty="0"/>
              <a:t> </a:t>
            </a:r>
            <a:r>
              <a:rPr lang="it-IT" i="1" dirty="0" err="1"/>
              <a:t>migrants</a:t>
            </a:r>
            <a:r>
              <a:rPr lang="it-IT" i="1" dirty="0"/>
              <a:t>’ </a:t>
            </a:r>
            <a:r>
              <a:rPr lang="it-IT" i="1" dirty="0" err="1"/>
              <a:t>mother</a:t>
            </a:r>
            <a:r>
              <a:rPr lang="it-IT" i="1" dirty="0"/>
              <a:t> </a:t>
            </a:r>
            <a:r>
              <a:rPr lang="it-IT" i="1" dirty="0" err="1"/>
              <a:t>tongues</a:t>
            </a:r>
            <a:r>
              <a:rPr lang="it-IT" i="1" dirty="0"/>
              <a:t> and the </a:t>
            </a:r>
            <a:r>
              <a:rPr lang="it-IT" i="1" dirty="0" err="1"/>
              <a:t>language</a:t>
            </a:r>
            <a:r>
              <a:rPr lang="it-IT" i="1" dirty="0"/>
              <a:t> </a:t>
            </a:r>
            <a:r>
              <a:rPr lang="it-IT" i="1" dirty="0" err="1"/>
              <a:t>spoken</a:t>
            </a:r>
            <a:r>
              <a:rPr lang="it-IT" i="1" dirty="0"/>
              <a:t> in </a:t>
            </a:r>
            <a:r>
              <a:rPr lang="it-IT" i="1" dirty="0" err="1"/>
              <a:t>destination</a:t>
            </a:r>
            <a:r>
              <a:rPr lang="it-IT" i="1" dirty="0"/>
              <a:t> </a:t>
            </a:r>
            <a:r>
              <a:rPr lang="it-IT" i="1" dirty="0" err="1"/>
              <a:t>countries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69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281AA7-9FBB-5C4A-9E19-328987DD8ABC}"/>
              </a:ext>
            </a:extLst>
          </p:cNvPr>
          <p:cNvSpPr txBox="1"/>
          <p:nvPr/>
        </p:nvSpPr>
        <p:spPr>
          <a:xfrm>
            <a:off x="1967023" y="701749"/>
            <a:ext cx="6273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 fontAlgn="base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The </a:t>
            </a:r>
            <a:r>
              <a:rPr lang="it-IT" dirty="0" err="1">
                <a:latin typeface="+mj-lt"/>
              </a:rPr>
              <a:t>role</a:t>
            </a:r>
            <a:r>
              <a:rPr lang="it-IT" dirty="0">
                <a:latin typeface="+mj-lt"/>
              </a:rPr>
              <a:t> of </a:t>
            </a:r>
            <a:r>
              <a:rPr lang="it-IT" dirty="0" err="1">
                <a:latin typeface="+mj-lt"/>
              </a:rPr>
              <a:t>linguistic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distance</a:t>
            </a:r>
            <a:r>
              <a:rPr lang="it-IT" dirty="0">
                <a:latin typeface="+mj-lt"/>
              </a:rPr>
              <a:t> in </a:t>
            </a:r>
            <a:r>
              <a:rPr lang="it-IT" dirty="0" err="1">
                <a:latin typeface="+mj-lt"/>
              </a:rPr>
              <a:t>migration</a:t>
            </a:r>
            <a:endParaRPr lang="it-IT" dirty="0">
              <a:latin typeface="+mj-lt"/>
            </a:endParaRPr>
          </a:p>
          <a:p>
            <a:br>
              <a:rPr lang="it-IT" dirty="0"/>
            </a:b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876109E-D091-F84A-924D-E3E5414B2113}"/>
              </a:ext>
            </a:extLst>
          </p:cNvPr>
          <p:cNvSpPr txBox="1"/>
          <p:nvPr/>
        </p:nvSpPr>
        <p:spPr>
          <a:xfrm>
            <a:off x="446568" y="1796903"/>
            <a:ext cx="101009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Text </a:t>
            </a:r>
            <a:r>
              <a:rPr lang="it-IT" dirty="0" err="1"/>
              <a:t>based</a:t>
            </a:r>
            <a:r>
              <a:rPr lang="it-IT" dirty="0"/>
              <a:t> on information </a:t>
            </a:r>
            <a:r>
              <a:rPr lang="it-IT" dirty="0" err="1"/>
              <a:t>taken</a:t>
            </a:r>
            <a:r>
              <a:rPr lang="it-IT" dirty="0"/>
              <a:t> from </a:t>
            </a:r>
            <a:r>
              <a:rPr lang="it-IT" dirty="0" err="1"/>
              <a:t>country’s</a:t>
            </a:r>
            <a:r>
              <a:rPr lang="it-IT" dirty="0"/>
              <a:t> </a:t>
            </a:r>
            <a:r>
              <a:rPr lang="it-IT" dirty="0" err="1"/>
              <a:t>official</a:t>
            </a:r>
            <a:r>
              <a:rPr lang="it-IT" dirty="0"/>
              <a:t> and major </a:t>
            </a:r>
            <a:r>
              <a:rPr lang="it-IT" dirty="0" err="1"/>
              <a:t>languages</a:t>
            </a:r>
            <a:r>
              <a:rPr lang="it-IT" dirty="0"/>
              <a:t> and </a:t>
            </a:r>
            <a:r>
              <a:rPr lang="it-IT" dirty="0" err="1"/>
              <a:t>their</a:t>
            </a:r>
            <a:r>
              <a:rPr lang="it-IT" dirty="0"/>
              <a:t> position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tree</a:t>
            </a:r>
            <a:r>
              <a:rPr lang="it-IT" dirty="0"/>
              <a:t> of a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encyclopaedia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linguistic</a:t>
            </a:r>
            <a:r>
              <a:rPr lang="it-IT" dirty="0"/>
              <a:t> proximity </a:t>
            </a:r>
            <a:r>
              <a:rPr lang="it-IT" dirty="0" err="1"/>
              <a:t>index</a:t>
            </a:r>
            <a:r>
              <a:rPr lang="it-IT" dirty="0"/>
              <a:t> </a:t>
            </a:r>
            <a:r>
              <a:rPr lang="it-IT" dirty="0" err="1"/>
              <a:t>ranges</a:t>
            </a:r>
            <a:r>
              <a:rPr lang="it-IT" dirty="0"/>
              <a:t> from 0 to 1 </a:t>
            </a:r>
            <a:r>
              <a:rPr lang="it-IT" dirty="0" err="1"/>
              <a:t>depending</a:t>
            </a:r>
            <a:r>
              <a:rPr lang="it-IT" dirty="0"/>
              <a:t> on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levels</a:t>
            </a:r>
            <a:r>
              <a:rPr lang="it-IT" dirty="0"/>
              <a:t> of the </a:t>
            </a:r>
            <a:r>
              <a:rPr lang="it-IT" dirty="0" err="1"/>
              <a:t>linguistic</a:t>
            </a:r>
            <a:r>
              <a:rPr lang="it-IT" dirty="0"/>
              <a:t> family </a:t>
            </a:r>
            <a:r>
              <a:rPr lang="it-IT" dirty="0" err="1"/>
              <a:t>tree</a:t>
            </a:r>
            <a:r>
              <a:rPr lang="it-IT" dirty="0"/>
              <a:t> the </a:t>
            </a:r>
            <a:r>
              <a:rPr lang="it-IT" dirty="0" err="1"/>
              <a:t>languages</a:t>
            </a:r>
            <a:r>
              <a:rPr lang="it-IT" dirty="0"/>
              <a:t> of </a:t>
            </a:r>
            <a:r>
              <a:rPr lang="it-IT" dirty="0" err="1"/>
              <a:t>both</a:t>
            </a:r>
            <a:r>
              <a:rPr lang="it-IT" dirty="0"/>
              <a:t> the </a:t>
            </a:r>
            <a:r>
              <a:rPr lang="it-IT" dirty="0" err="1"/>
              <a:t>destination</a:t>
            </a:r>
            <a:r>
              <a:rPr lang="it-IT" dirty="0"/>
              <a:t> and the source country share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14.6 </a:t>
            </a:r>
            <a:r>
              <a:rPr lang="it-IT" dirty="0" err="1"/>
              <a:t>million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</a:t>
            </a:r>
            <a:r>
              <a:rPr lang="it-IT" dirty="0" err="1"/>
              <a:t>migrated</a:t>
            </a:r>
            <a:r>
              <a:rPr lang="it-IT" dirty="0"/>
              <a:t> to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share the </a:t>
            </a:r>
            <a:r>
              <a:rPr lang="it-IT" dirty="0" err="1"/>
              <a:t>same</a:t>
            </a:r>
            <a:r>
              <a:rPr lang="it-IT" dirty="0"/>
              <a:t> first </a:t>
            </a:r>
            <a:r>
              <a:rPr lang="it-IT" dirty="0" err="1"/>
              <a:t>official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and </a:t>
            </a:r>
            <a:r>
              <a:rPr lang="it-IT" dirty="0" err="1"/>
              <a:t>about</a:t>
            </a:r>
            <a:r>
              <a:rPr lang="it-IT" dirty="0"/>
              <a:t> 40 </a:t>
            </a:r>
            <a:r>
              <a:rPr lang="it-IT" dirty="0" err="1"/>
              <a:t>million</a:t>
            </a:r>
            <a:r>
              <a:rPr lang="it-IT" dirty="0"/>
              <a:t> </a:t>
            </a:r>
            <a:r>
              <a:rPr lang="it-IT" dirty="0" err="1"/>
              <a:t>migrated</a:t>
            </a:r>
            <a:r>
              <a:rPr lang="it-IT" dirty="0"/>
              <a:t> to </a:t>
            </a:r>
            <a:r>
              <a:rPr lang="it-IT" dirty="0" err="1"/>
              <a:t>countries</a:t>
            </a:r>
            <a:r>
              <a:rPr lang="it-IT" dirty="0"/>
              <a:t> with a first </a:t>
            </a:r>
            <a:r>
              <a:rPr lang="it-IT" dirty="0" err="1"/>
              <a:t>official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the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tree</a:t>
            </a:r>
            <a:r>
              <a:rPr lang="it-IT" dirty="0"/>
              <a:t> in common with </a:t>
            </a:r>
            <a:r>
              <a:rPr lang="it-IT" dirty="0" err="1"/>
              <a:t>that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country of </a:t>
            </a:r>
            <a:r>
              <a:rPr lang="it-IT" dirty="0" err="1"/>
              <a:t>origin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flows</a:t>
            </a:r>
            <a:r>
              <a:rPr lang="it-IT" dirty="0"/>
              <a:t> are </a:t>
            </a:r>
            <a:r>
              <a:rPr lang="it-IT" dirty="0" err="1"/>
              <a:t>somewhat</a:t>
            </a:r>
            <a:r>
              <a:rPr lang="it-IT" dirty="0"/>
              <a:t> </a:t>
            </a:r>
            <a:r>
              <a:rPr lang="it-IT" dirty="0" err="1"/>
              <a:t>larger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high </a:t>
            </a:r>
            <a:r>
              <a:rPr lang="it-IT" dirty="0" err="1"/>
              <a:t>levels</a:t>
            </a:r>
            <a:r>
              <a:rPr lang="it-IT" dirty="0"/>
              <a:t> of </a:t>
            </a:r>
            <a:r>
              <a:rPr lang="it-IT" dirty="0" err="1"/>
              <a:t>linguistic</a:t>
            </a:r>
            <a:r>
              <a:rPr lang="it-IT" dirty="0"/>
              <a:t> proximity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use the minimum </a:t>
            </a:r>
            <a:r>
              <a:rPr lang="it-IT" dirty="0" err="1"/>
              <a:t>distance</a:t>
            </a:r>
            <a:r>
              <a:rPr lang="it-IT" dirty="0"/>
              <a:t>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multiple </a:t>
            </a:r>
            <a:r>
              <a:rPr lang="it-IT" dirty="0" err="1"/>
              <a:t>official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rates</a:t>
            </a:r>
            <a:r>
              <a:rPr lang="it-IT" dirty="0"/>
              <a:t> are 20%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languages</a:t>
            </a:r>
            <a:r>
              <a:rPr lang="it-IT" dirty="0"/>
              <a:t> are more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hose</a:t>
            </a:r>
            <a:r>
              <a:rPr lang="it-IT" dirty="0"/>
              <a:t> to a </a:t>
            </a:r>
            <a:r>
              <a:rPr lang="it-IT" dirty="0" err="1"/>
              <a:t>destination</a:t>
            </a:r>
            <a:r>
              <a:rPr lang="it-IT" dirty="0"/>
              <a:t> with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distant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267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20198A-035A-4643-A8BC-0536B8025CB3}"/>
              </a:ext>
            </a:extLst>
          </p:cNvPr>
          <p:cNvSpPr txBox="1"/>
          <p:nvPr/>
        </p:nvSpPr>
        <p:spPr>
          <a:xfrm>
            <a:off x="2402958" y="659219"/>
            <a:ext cx="562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The </a:t>
            </a:r>
            <a:r>
              <a:rPr lang="it-IT" dirty="0" err="1">
                <a:latin typeface="+mj-lt"/>
              </a:rPr>
              <a:t>role</a:t>
            </a:r>
            <a:r>
              <a:rPr lang="it-IT" dirty="0">
                <a:latin typeface="+mj-lt"/>
              </a:rPr>
              <a:t> of English in </a:t>
            </a:r>
            <a:r>
              <a:rPr lang="it-IT" dirty="0" err="1">
                <a:latin typeface="+mj-lt"/>
              </a:rPr>
              <a:t>migration</a:t>
            </a:r>
            <a:endParaRPr lang="it-IT" dirty="0">
              <a:latin typeface="+mj-lt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BD29E82-8EDB-8D4D-9AD4-065B3EF868B9}"/>
              </a:ext>
            </a:extLst>
          </p:cNvPr>
          <p:cNvSpPr txBox="1"/>
          <p:nvPr/>
        </p:nvSpPr>
        <p:spPr>
          <a:xfrm>
            <a:off x="1733107" y="1956391"/>
            <a:ext cx="72301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English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popular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spoken</a:t>
            </a:r>
            <a:r>
              <a:rPr lang="it-IT" dirty="0"/>
              <a:t> in the world. A </a:t>
            </a:r>
            <a:r>
              <a:rPr lang="it-IT" dirty="0" err="1"/>
              <a:t>widely</a:t>
            </a:r>
            <a:r>
              <a:rPr lang="it-IT" dirty="0"/>
              <a:t> </a:t>
            </a:r>
            <a:r>
              <a:rPr lang="it-IT" dirty="0" err="1"/>
              <a:t>spoken</a:t>
            </a:r>
            <a:r>
              <a:rPr lang="it-IT" dirty="0"/>
              <a:t> </a:t>
            </a:r>
            <a:r>
              <a:rPr lang="it-IT" dirty="0" err="1"/>
              <a:t>destination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can </a:t>
            </a:r>
            <a:r>
              <a:rPr lang="it-IT" dirty="0" err="1"/>
              <a:t>constitute</a:t>
            </a:r>
            <a:r>
              <a:rPr lang="it-IT" dirty="0"/>
              <a:t> an </a:t>
            </a:r>
            <a:r>
              <a:rPr lang="it-IT" dirty="0" err="1"/>
              <a:t>immigration</a:t>
            </a:r>
            <a:r>
              <a:rPr lang="it-IT" dirty="0"/>
              <a:t> pull </a:t>
            </a:r>
            <a:r>
              <a:rPr lang="it-IT" dirty="0" err="1"/>
              <a:t>factor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English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widely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transactions</a:t>
            </a:r>
            <a:r>
              <a:rPr lang="it-IT" dirty="0"/>
              <a:t> and media, 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taught</a:t>
            </a:r>
            <a:r>
              <a:rPr lang="it-IT" dirty="0"/>
              <a:t> in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second</a:t>
            </a:r>
            <a:r>
              <a:rPr lang="it-IT" dirty="0"/>
              <a:t> </a:t>
            </a:r>
            <a:r>
              <a:rPr lang="it-IT" dirty="0" err="1"/>
              <a:t>language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English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asset</a:t>
            </a:r>
            <a:r>
              <a:rPr lang="it-IT" dirty="0"/>
              <a:t> in the </a:t>
            </a:r>
            <a:r>
              <a:rPr lang="it-IT" dirty="0" err="1"/>
              <a:t>labour</a:t>
            </a:r>
            <a:r>
              <a:rPr lang="it-IT" dirty="0"/>
              <a:t> market </a:t>
            </a:r>
            <a:r>
              <a:rPr lang="it-IT" dirty="0" err="1"/>
              <a:t>across</a:t>
            </a:r>
            <a:r>
              <a:rPr lang="it-IT" dirty="0"/>
              <a:t> the world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But</a:t>
            </a:r>
            <a:r>
              <a:rPr lang="it-IT" dirty="0"/>
              <a:t> the </a:t>
            </a:r>
            <a:r>
              <a:rPr lang="it-IT" dirty="0" err="1"/>
              <a:t>linguistic</a:t>
            </a:r>
            <a:r>
              <a:rPr lang="it-IT" dirty="0"/>
              <a:t> proximity </a:t>
            </a:r>
            <a:r>
              <a:rPr lang="it-IT" dirty="0" err="1"/>
              <a:t>between</a:t>
            </a:r>
            <a:r>
              <a:rPr lang="it-IT" dirty="0"/>
              <a:t> a </a:t>
            </a:r>
            <a:r>
              <a:rPr lang="it-IT" dirty="0" err="1"/>
              <a:t>migrant’s</a:t>
            </a:r>
            <a:r>
              <a:rPr lang="it-IT" dirty="0"/>
              <a:t> </a:t>
            </a:r>
            <a:r>
              <a:rPr lang="it-IT" dirty="0" err="1"/>
              <a:t>mother</a:t>
            </a:r>
            <a:r>
              <a:rPr lang="it-IT" dirty="0"/>
              <a:t> </a:t>
            </a:r>
            <a:r>
              <a:rPr lang="it-IT" dirty="0" err="1"/>
              <a:t>tongue</a:t>
            </a:r>
            <a:r>
              <a:rPr lang="it-IT" dirty="0"/>
              <a:t> and </a:t>
            </a:r>
            <a:r>
              <a:rPr lang="it-IT" dirty="0" err="1"/>
              <a:t>that</a:t>
            </a:r>
            <a:r>
              <a:rPr lang="it-IT" dirty="0"/>
              <a:t> of the </a:t>
            </a:r>
            <a:r>
              <a:rPr lang="it-IT" dirty="0" err="1"/>
              <a:t>destination</a:t>
            </a:r>
            <a:r>
              <a:rPr lang="it-IT" dirty="0"/>
              <a:t> country </a:t>
            </a:r>
            <a:r>
              <a:rPr lang="it-IT" dirty="0" err="1"/>
              <a:t>matters</a:t>
            </a:r>
            <a:r>
              <a:rPr lang="it-IT" dirty="0"/>
              <a:t> </a:t>
            </a:r>
            <a:r>
              <a:rPr lang="it-IT" dirty="0" err="1"/>
              <a:t>less</a:t>
            </a:r>
            <a:r>
              <a:rPr lang="it-IT" dirty="0"/>
              <a:t> in the </a:t>
            </a:r>
            <a:r>
              <a:rPr lang="it-IT" dirty="0" err="1"/>
              <a:t>presence</a:t>
            </a:r>
            <a:r>
              <a:rPr lang="it-IT" dirty="0"/>
              <a:t> of a large share of </a:t>
            </a:r>
            <a:r>
              <a:rPr lang="it-IT" dirty="0" err="1"/>
              <a:t>individuals</a:t>
            </a:r>
            <a:r>
              <a:rPr lang="it-IT" dirty="0"/>
              <a:t> with a first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to </a:t>
            </a:r>
            <a:r>
              <a:rPr lang="it-IT" dirty="0" err="1"/>
              <a:t>that</a:t>
            </a:r>
            <a:r>
              <a:rPr lang="it-IT" dirty="0"/>
              <a:t> of the </a:t>
            </a:r>
            <a:r>
              <a:rPr lang="it-IT" dirty="0" err="1"/>
              <a:t>migrant</a:t>
            </a:r>
            <a:r>
              <a:rPr lang="it-IT" dirty="0"/>
              <a:t> in the </a:t>
            </a:r>
            <a:r>
              <a:rPr lang="it-IT" dirty="0" err="1"/>
              <a:t>destination</a:t>
            </a:r>
            <a:r>
              <a:rPr lang="it-IT" dirty="0"/>
              <a:t> country.</a:t>
            </a:r>
          </a:p>
          <a:p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03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8F8E3A-2EFE-9543-8F83-CC3E7CE60710}"/>
              </a:ext>
            </a:extLst>
          </p:cNvPr>
          <p:cNvSpPr txBox="1"/>
          <p:nvPr/>
        </p:nvSpPr>
        <p:spPr>
          <a:xfrm>
            <a:off x="1052624" y="2413591"/>
            <a:ext cx="90376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relevance</a:t>
            </a:r>
            <a:r>
              <a:rPr lang="it-IT" dirty="0"/>
              <a:t> of </a:t>
            </a:r>
            <a:r>
              <a:rPr lang="it-IT" dirty="0" err="1"/>
              <a:t>linguistic</a:t>
            </a:r>
            <a:r>
              <a:rPr lang="it-IT" dirty="0"/>
              <a:t> proximity in </a:t>
            </a:r>
            <a:r>
              <a:rPr lang="it-IT" dirty="0" err="1"/>
              <a:t>determining</a:t>
            </a:r>
            <a:r>
              <a:rPr lang="it-IT" dirty="0"/>
              <a:t> the </a:t>
            </a:r>
            <a:r>
              <a:rPr lang="it-IT" dirty="0" err="1"/>
              <a:t>direction</a:t>
            </a:r>
            <a:r>
              <a:rPr lang="it-IT" dirty="0"/>
              <a:t> and </a:t>
            </a:r>
            <a:r>
              <a:rPr lang="it-IT" dirty="0" err="1"/>
              <a:t>strength</a:t>
            </a:r>
            <a:r>
              <a:rPr lang="it-IT" dirty="0"/>
              <a:t> of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</a:t>
            </a:r>
            <a:r>
              <a:rPr lang="it-IT" dirty="0" err="1"/>
              <a:t>mediated</a:t>
            </a:r>
            <a:r>
              <a:rPr lang="it-IT" dirty="0"/>
              <a:t> by </a:t>
            </a:r>
            <a:r>
              <a:rPr lang="it-IT" dirty="0" err="1"/>
              <a:t>immigration</a:t>
            </a:r>
            <a:r>
              <a:rPr lang="it-IT" dirty="0"/>
              <a:t> </a:t>
            </a:r>
            <a:r>
              <a:rPr lang="it-IT" dirty="0" err="1"/>
              <a:t>policies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the </a:t>
            </a:r>
            <a:r>
              <a:rPr lang="it-IT" dirty="0" err="1"/>
              <a:t>selection</a:t>
            </a:r>
            <a:r>
              <a:rPr lang="it-IT" dirty="0"/>
              <a:t> of </a:t>
            </a:r>
            <a:r>
              <a:rPr lang="it-IT" dirty="0" err="1"/>
              <a:t>immigrants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destinations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To test </a:t>
            </a:r>
            <a:r>
              <a:rPr lang="it-IT" dirty="0" err="1"/>
              <a:t>whether</a:t>
            </a:r>
            <a:r>
              <a:rPr lang="it-IT" dirty="0"/>
              <a:t> </a:t>
            </a:r>
            <a:r>
              <a:rPr lang="it-IT" dirty="0" err="1"/>
              <a:t>immigration</a:t>
            </a:r>
            <a:r>
              <a:rPr lang="it-IT" dirty="0"/>
              <a:t> and </a:t>
            </a:r>
            <a:r>
              <a:rPr lang="it-IT" dirty="0" err="1"/>
              <a:t>naturalisation</a:t>
            </a:r>
            <a:r>
              <a:rPr lang="it-IT" dirty="0"/>
              <a:t> </a:t>
            </a:r>
            <a:r>
              <a:rPr lang="it-IT" dirty="0" err="1"/>
              <a:t>policies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, </a:t>
            </a:r>
            <a:r>
              <a:rPr lang="it-IT" dirty="0" err="1"/>
              <a:t>we</a:t>
            </a:r>
            <a:r>
              <a:rPr lang="it-IT" dirty="0"/>
              <a:t> code the </a:t>
            </a:r>
            <a:r>
              <a:rPr lang="it-IT" dirty="0" err="1"/>
              <a:t>existence</a:t>
            </a:r>
            <a:r>
              <a:rPr lang="it-IT" dirty="0"/>
              <a:t> of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formal</a:t>
            </a:r>
            <a:r>
              <a:rPr lang="it-IT" dirty="0"/>
              <a:t> </a:t>
            </a:r>
            <a:r>
              <a:rPr lang="it-IT" dirty="0" err="1"/>
              <a:t>tests</a:t>
            </a:r>
            <a:r>
              <a:rPr lang="it-IT" dirty="0"/>
              <a:t> and </a:t>
            </a:r>
            <a:r>
              <a:rPr lang="it-IT" dirty="0" err="1"/>
              <a:t>informal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r>
              <a:rPr lang="it-IT" dirty="0"/>
              <a:t> for </a:t>
            </a:r>
            <a:r>
              <a:rPr lang="it-IT" dirty="0" err="1"/>
              <a:t>naturalisation</a:t>
            </a:r>
            <a:r>
              <a:rPr lang="it-IT" dirty="0"/>
              <a:t> </a:t>
            </a:r>
            <a:r>
              <a:rPr lang="it-IT" dirty="0" err="1"/>
              <a:t>destinations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Results</a:t>
            </a:r>
            <a:r>
              <a:rPr lang="it-IT" dirty="0"/>
              <a:t> show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 to </a:t>
            </a:r>
            <a:r>
              <a:rPr lang="it-IT" dirty="0" err="1"/>
              <a:t>countries</a:t>
            </a:r>
            <a:r>
              <a:rPr lang="it-IT" dirty="0"/>
              <a:t> with </a:t>
            </a:r>
            <a:r>
              <a:rPr lang="it-IT" dirty="0" err="1"/>
              <a:t>stricter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r>
              <a:rPr lang="it-IT" dirty="0"/>
              <a:t> are </a:t>
            </a:r>
            <a:r>
              <a:rPr lang="it-IT" dirty="0" err="1"/>
              <a:t>smaller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CE6296D-9706-C042-AB1F-D3DF323AAB24}"/>
              </a:ext>
            </a:extLst>
          </p:cNvPr>
          <p:cNvSpPr txBox="1"/>
          <p:nvPr/>
        </p:nvSpPr>
        <p:spPr>
          <a:xfrm>
            <a:off x="1903228" y="871870"/>
            <a:ext cx="635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Migration </a:t>
            </a:r>
            <a:r>
              <a:rPr lang="it-IT" dirty="0" err="1">
                <a:latin typeface="+mj-lt"/>
              </a:rPr>
              <a:t>flows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based</a:t>
            </a:r>
            <a:r>
              <a:rPr lang="it-IT" dirty="0">
                <a:latin typeface="+mj-lt"/>
              </a:rPr>
              <a:t> on </a:t>
            </a:r>
            <a:r>
              <a:rPr lang="it-IT" dirty="0" err="1">
                <a:latin typeface="+mj-lt"/>
              </a:rPr>
              <a:t>olicy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requirements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601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7E423E6-7C06-9849-8007-50D39CC980D2}"/>
              </a:ext>
            </a:extLst>
          </p:cNvPr>
          <p:cNvSpPr txBox="1"/>
          <p:nvPr/>
        </p:nvSpPr>
        <p:spPr>
          <a:xfrm>
            <a:off x="499730" y="1988288"/>
            <a:ext cx="104199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the </a:t>
            </a:r>
            <a:r>
              <a:rPr lang="it-IT" dirty="0" err="1"/>
              <a:t>Levenshtein</a:t>
            </a:r>
            <a:r>
              <a:rPr lang="it-IT" dirty="0"/>
              <a:t> </a:t>
            </a:r>
            <a:r>
              <a:rPr lang="it-IT" dirty="0" err="1"/>
              <a:t>distance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the </a:t>
            </a:r>
            <a:r>
              <a:rPr lang="it-IT" dirty="0" err="1"/>
              <a:t>phonetic</a:t>
            </a:r>
            <a:r>
              <a:rPr lang="it-IT" dirty="0"/>
              <a:t> </a:t>
            </a:r>
            <a:r>
              <a:rPr lang="it-IT" dirty="0" err="1"/>
              <a:t>dissimilarity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languages</a:t>
            </a:r>
            <a:r>
              <a:rPr lang="it-IT" dirty="0"/>
              <a:t> of a core set of 40 common </a:t>
            </a:r>
            <a:r>
              <a:rPr lang="it-IT" dirty="0" err="1"/>
              <a:t>words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Dyen</a:t>
            </a:r>
            <a:r>
              <a:rPr lang="it-IT" dirty="0"/>
              <a:t> </a:t>
            </a:r>
            <a:r>
              <a:rPr lang="it-IT" dirty="0" err="1"/>
              <a:t>index</a:t>
            </a:r>
            <a:r>
              <a:rPr lang="it-IT" dirty="0"/>
              <a:t> </a:t>
            </a:r>
            <a:r>
              <a:rPr lang="it-IT" dirty="0" err="1"/>
              <a:t>among</a:t>
            </a:r>
            <a:r>
              <a:rPr lang="it-IT" dirty="0"/>
              <a:t> Indo-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languages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similarities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samples</a:t>
            </a:r>
            <a:r>
              <a:rPr lang="it-IT" dirty="0"/>
              <a:t> of </a:t>
            </a:r>
            <a:r>
              <a:rPr lang="it-IT" dirty="0" err="1"/>
              <a:t>words</a:t>
            </a:r>
            <a:r>
              <a:rPr lang="it-IT" dirty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Migration </a:t>
            </a:r>
            <a:r>
              <a:rPr lang="it-IT" dirty="0" err="1"/>
              <a:t>rates</a:t>
            </a:r>
            <a:r>
              <a:rPr lang="it-IT" dirty="0"/>
              <a:t> to </a:t>
            </a:r>
            <a:r>
              <a:rPr lang="it-IT" dirty="0" err="1"/>
              <a:t>countries</a:t>
            </a:r>
            <a:r>
              <a:rPr lang="it-IT" dirty="0"/>
              <a:t> with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languages</a:t>
            </a:r>
            <a:r>
              <a:rPr lang="it-IT" dirty="0"/>
              <a:t> are 19-35%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with no </a:t>
            </a:r>
            <a:r>
              <a:rPr lang="it-IT" dirty="0" err="1"/>
              <a:t>linguistic</a:t>
            </a:r>
            <a:r>
              <a:rPr lang="it-IT" dirty="0"/>
              <a:t> connection.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source </a:t>
            </a:r>
            <a:r>
              <a:rPr lang="it-IT" dirty="0" err="1"/>
              <a:t>countries</a:t>
            </a:r>
            <a:r>
              <a:rPr lang="it-IT" dirty="0"/>
              <a:t> with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tertiary</a:t>
            </a:r>
            <a:r>
              <a:rPr lang="it-IT" dirty="0"/>
              <a:t> </a:t>
            </a:r>
            <a:r>
              <a:rPr lang="it-IT" dirty="0" err="1"/>
              <a:t>enrolment</a:t>
            </a:r>
            <a:r>
              <a:rPr lang="it-IT" dirty="0"/>
              <a:t> </a:t>
            </a:r>
            <a:r>
              <a:rPr lang="it-IT" dirty="0" err="1"/>
              <a:t>rates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larger</a:t>
            </a:r>
            <a:r>
              <a:rPr lang="it-IT" dirty="0"/>
              <a:t>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outflow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relevance</a:t>
            </a:r>
            <a:r>
              <a:rPr lang="it-IT" dirty="0"/>
              <a:t> of </a:t>
            </a:r>
            <a:r>
              <a:rPr lang="it-IT" dirty="0" err="1"/>
              <a:t>linguistic</a:t>
            </a:r>
            <a:r>
              <a:rPr lang="it-IT" dirty="0"/>
              <a:t> proximity in </a:t>
            </a:r>
            <a:r>
              <a:rPr lang="it-IT" dirty="0" err="1"/>
              <a:t>explaining</a:t>
            </a:r>
            <a:r>
              <a:rPr lang="it-IT" dirty="0"/>
              <a:t> the </a:t>
            </a:r>
            <a:r>
              <a:rPr lang="it-IT" dirty="0" err="1"/>
              <a:t>direction</a:t>
            </a:r>
            <a:r>
              <a:rPr lang="it-IT" dirty="0"/>
              <a:t> of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flows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greater</a:t>
            </a:r>
            <a:r>
              <a:rPr lang="it-IT" dirty="0"/>
              <a:t> for </a:t>
            </a:r>
            <a:r>
              <a:rPr lang="it-IT" dirty="0" err="1"/>
              <a:t>origin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with more </a:t>
            </a:r>
            <a:r>
              <a:rPr lang="it-IT" dirty="0" err="1"/>
              <a:t>educated</a:t>
            </a:r>
            <a:r>
              <a:rPr lang="it-IT" dirty="0"/>
              <a:t> </a:t>
            </a:r>
            <a:r>
              <a:rPr lang="it-IT" dirty="0" err="1"/>
              <a:t>workers</a:t>
            </a:r>
            <a:endParaRPr lang="it-IT" dirty="0"/>
          </a:p>
          <a:p>
            <a:br>
              <a:rPr lang="it-IT" dirty="0"/>
            </a:b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022E83C-410A-7D4F-A611-33EDCDEE5EC7}"/>
              </a:ext>
            </a:extLst>
          </p:cNvPr>
          <p:cNvSpPr txBox="1"/>
          <p:nvPr/>
        </p:nvSpPr>
        <p:spPr>
          <a:xfrm>
            <a:off x="2860158" y="542261"/>
            <a:ext cx="5241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 err="1">
                <a:latin typeface="+mj-lt"/>
              </a:rPr>
              <a:t>analyses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0423202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RegularSeedRightStep">
      <a:dk1>
        <a:srgbClr val="000000"/>
      </a:dk1>
      <a:lt1>
        <a:srgbClr val="FFFFFF"/>
      </a:lt1>
      <a:dk2>
        <a:srgbClr val="413424"/>
      </a:dk2>
      <a:lt2>
        <a:srgbClr val="E2E7E8"/>
      </a:lt2>
      <a:accent1>
        <a:srgbClr val="C35D4D"/>
      </a:accent1>
      <a:accent2>
        <a:srgbClr val="B17D3B"/>
      </a:accent2>
      <a:accent3>
        <a:srgbClr val="A9A742"/>
      </a:accent3>
      <a:accent4>
        <a:srgbClr val="83B13B"/>
      </a:accent4>
      <a:accent5>
        <a:srgbClr val="5DB647"/>
      </a:accent5>
      <a:accent6>
        <a:srgbClr val="3BB155"/>
      </a:accent6>
      <a:hlink>
        <a:srgbClr val="348F9D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488</Words>
  <Application>Microsoft Macintosh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Modern Love</vt:lpstr>
      <vt:lpstr>BohemianVTI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matilde osso</dc:creator>
  <cp:lastModifiedBy>matilde osso</cp:lastModifiedBy>
  <cp:revision>5</cp:revision>
  <dcterms:created xsi:type="dcterms:W3CDTF">2021-01-09T15:28:11Z</dcterms:created>
  <dcterms:modified xsi:type="dcterms:W3CDTF">2021-01-11T08:19:55Z</dcterms:modified>
</cp:coreProperties>
</file>