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3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7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9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3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8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4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4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3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1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7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935B49-256C-4205-B808-3C14510D07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357"/>
          <a:stretch/>
        </p:blipFill>
        <p:spPr>
          <a:xfrm>
            <a:off x="20" y="10"/>
            <a:ext cx="1219196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7E0C296-2B1B-4589-84EA-239D8784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175" y="2279176"/>
            <a:ext cx="5199894" cy="2585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CDEC714-2787-034D-9619-DFEE1C7F7D80}"/>
              </a:ext>
            </a:extLst>
          </p:cNvPr>
          <p:cNvSpPr txBox="1"/>
          <p:nvPr/>
        </p:nvSpPr>
        <p:spPr>
          <a:xfrm>
            <a:off x="3785812" y="2279175"/>
            <a:ext cx="4606621" cy="20499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INTERNATIONAL MIGRATION: THE IMPACT OF LINGUISTIC PROXIMITY ON PREFERRED DESTINATIONS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DD339A-0D5C-435F-B70C-6498DB974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1D7864D-9CC0-4345-A8ED-01EEC9C57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3">
              <a:extLst>
                <a:ext uri="{FF2B5EF4-FFF2-40B4-BE49-F238E27FC236}">
                  <a16:creationId xmlns:a16="http://schemas.microsoft.com/office/drawing/2014/main" id="{F9F23CAB-0676-4AC7-8CA8-7B5BF73E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5">
              <a:extLst>
                <a:ext uri="{FF2B5EF4-FFF2-40B4-BE49-F238E27FC236}">
                  <a16:creationId xmlns:a16="http://schemas.microsoft.com/office/drawing/2014/main" id="{EB1A7EF0-FD1E-4431-AA12-061658B27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AAA8D351-4D5D-43CA-9EA3-3A209DBA7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7">
              <a:extLst>
                <a:ext uri="{FF2B5EF4-FFF2-40B4-BE49-F238E27FC236}">
                  <a16:creationId xmlns:a16="http://schemas.microsoft.com/office/drawing/2014/main" id="{AEB482CE-8502-400F-A587-CEA8BF668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9">
              <a:extLst>
                <a:ext uri="{FF2B5EF4-FFF2-40B4-BE49-F238E27FC236}">
                  <a16:creationId xmlns:a16="http://schemas.microsoft.com/office/drawing/2014/main" id="{B86FDE7E-057E-44EF-9209-38C5CD45C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0">
              <a:extLst>
                <a:ext uri="{FF2B5EF4-FFF2-40B4-BE49-F238E27FC236}">
                  <a16:creationId xmlns:a16="http://schemas.microsoft.com/office/drawing/2014/main" id="{9DAEC7B8-1258-418C-8918-40304A03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1">
              <a:extLst>
                <a:ext uri="{FF2B5EF4-FFF2-40B4-BE49-F238E27FC236}">
                  <a16:creationId xmlns:a16="http://schemas.microsoft.com/office/drawing/2014/main" id="{7B3E59D7-9F28-4FEB-8725-3474C434C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2">
              <a:extLst>
                <a:ext uri="{FF2B5EF4-FFF2-40B4-BE49-F238E27FC236}">
                  <a16:creationId xmlns:a16="http://schemas.microsoft.com/office/drawing/2014/main" id="{FB6EF793-0487-49E6-ACD6-A61029C0A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3">
              <a:extLst>
                <a:ext uri="{FF2B5EF4-FFF2-40B4-BE49-F238E27FC236}">
                  <a16:creationId xmlns:a16="http://schemas.microsoft.com/office/drawing/2014/main" id="{98ABF759-8FA6-48D5-B872-D9CEECD3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4">
              <a:extLst>
                <a:ext uri="{FF2B5EF4-FFF2-40B4-BE49-F238E27FC236}">
                  <a16:creationId xmlns:a16="http://schemas.microsoft.com/office/drawing/2014/main" id="{DDB8BBFA-C9D7-4F60-A252-7ED1743E4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5">
              <a:extLst>
                <a:ext uri="{FF2B5EF4-FFF2-40B4-BE49-F238E27FC236}">
                  <a16:creationId xmlns:a16="http://schemas.microsoft.com/office/drawing/2014/main" id="{A0FF6E41-0C56-4070-B2E2-2B584C578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7">
              <a:extLst>
                <a:ext uri="{FF2B5EF4-FFF2-40B4-BE49-F238E27FC236}">
                  <a16:creationId xmlns:a16="http://schemas.microsoft.com/office/drawing/2014/main" id="{BF2AC548-3795-4AF1-B887-1983F7F8A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8">
              <a:extLst>
                <a:ext uri="{FF2B5EF4-FFF2-40B4-BE49-F238E27FC236}">
                  <a16:creationId xmlns:a16="http://schemas.microsoft.com/office/drawing/2014/main" id="{2BDFC7FA-5D85-4F31-B712-6E0C0D7B0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4">
              <a:extLst>
                <a:ext uri="{FF2B5EF4-FFF2-40B4-BE49-F238E27FC236}">
                  <a16:creationId xmlns:a16="http://schemas.microsoft.com/office/drawing/2014/main" id="{DD1464FA-ADAE-4DB6-A9A6-A809763A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>
              <a:extLst>
                <a:ext uri="{FF2B5EF4-FFF2-40B4-BE49-F238E27FC236}">
                  <a16:creationId xmlns:a16="http://schemas.microsoft.com/office/drawing/2014/main" id="{A247191C-2FEA-4AA3-9B1B-4F1602D26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>
              <a:extLst>
                <a:ext uri="{FF2B5EF4-FFF2-40B4-BE49-F238E27FC236}">
                  <a16:creationId xmlns:a16="http://schemas.microsoft.com/office/drawing/2014/main" id="{92676367-B42C-46BC-BF52-A543723C2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9">
              <a:extLst>
                <a:ext uri="{FF2B5EF4-FFF2-40B4-BE49-F238E27FC236}">
                  <a16:creationId xmlns:a16="http://schemas.microsoft.com/office/drawing/2014/main" id="{F96083BD-2E2F-43C1-B5B8-90A19ECB2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0">
              <a:extLst>
                <a:ext uri="{FF2B5EF4-FFF2-40B4-BE49-F238E27FC236}">
                  <a16:creationId xmlns:a16="http://schemas.microsoft.com/office/drawing/2014/main" id="{36D49EC8-F959-4206-9496-81C1FCE95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1">
              <a:extLst>
                <a:ext uri="{FF2B5EF4-FFF2-40B4-BE49-F238E27FC236}">
                  <a16:creationId xmlns:a16="http://schemas.microsoft.com/office/drawing/2014/main" id="{0D1F9B54-5650-4ADE-8769-818D5AD3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2">
              <a:extLst>
                <a:ext uri="{FF2B5EF4-FFF2-40B4-BE49-F238E27FC236}">
                  <a16:creationId xmlns:a16="http://schemas.microsoft.com/office/drawing/2014/main" id="{1208F64B-D1E2-4308-A921-2791E4D90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3">
              <a:extLst>
                <a:ext uri="{FF2B5EF4-FFF2-40B4-BE49-F238E27FC236}">
                  <a16:creationId xmlns:a16="http://schemas.microsoft.com/office/drawing/2014/main" id="{DD5592E3-A816-49FE-824E-AF5845C5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3">
              <a:extLst>
                <a:ext uri="{FF2B5EF4-FFF2-40B4-BE49-F238E27FC236}">
                  <a16:creationId xmlns:a16="http://schemas.microsoft.com/office/drawing/2014/main" id="{048AF30C-3E40-4065-A7E2-A78D26B0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5">
              <a:extLst>
                <a:ext uri="{FF2B5EF4-FFF2-40B4-BE49-F238E27FC236}">
                  <a16:creationId xmlns:a16="http://schemas.microsoft.com/office/drawing/2014/main" id="{F6E9CB87-8280-47D0-88C8-BAC285D5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7">
              <a:extLst>
                <a:ext uri="{FF2B5EF4-FFF2-40B4-BE49-F238E27FC236}">
                  <a16:creationId xmlns:a16="http://schemas.microsoft.com/office/drawing/2014/main" id="{C126D247-0C11-4EAB-BE52-A4D807955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8">
              <a:extLst>
                <a:ext uri="{FF2B5EF4-FFF2-40B4-BE49-F238E27FC236}">
                  <a16:creationId xmlns:a16="http://schemas.microsoft.com/office/drawing/2014/main" id="{A15D480B-DA3E-4F00-BDEA-52E018D2C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9">
              <a:extLst>
                <a:ext uri="{FF2B5EF4-FFF2-40B4-BE49-F238E27FC236}">
                  <a16:creationId xmlns:a16="http://schemas.microsoft.com/office/drawing/2014/main" id="{171F133F-A692-4513-A861-47BDCCC8F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20">
              <a:extLst>
                <a:ext uri="{FF2B5EF4-FFF2-40B4-BE49-F238E27FC236}">
                  <a16:creationId xmlns:a16="http://schemas.microsoft.com/office/drawing/2014/main" id="{38207A8D-8E7E-463D-9992-9844A7808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7">
              <a:extLst>
                <a:ext uri="{FF2B5EF4-FFF2-40B4-BE49-F238E27FC236}">
                  <a16:creationId xmlns:a16="http://schemas.microsoft.com/office/drawing/2014/main" id="{7BA77B91-9626-4DFA-A5D2-86BE3EAC8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9">
              <a:extLst>
                <a:ext uri="{FF2B5EF4-FFF2-40B4-BE49-F238E27FC236}">
                  <a16:creationId xmlns:a16="http://schemas.microsoft.com/office/drawing/2014/main" id="{E160D945-C924-441B-827A-C27206D1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3">
              <a:extLst>
                <a:ext uri="{FF2B5EF4-FFF2-40B4-BE49-F238E27FC236}">
                  <a16:creationId xmlns:a16="http://schemas.microsoft.com/office/drawing/2014/main" id="{034D50E5-CC96-47EA-909D-9CC6ABA24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6">
              <a:extLst>
                <a:ext uri="{FF2B5EF4-FFF2-40B4-BE49-F238E27FC236}">
                  <a16:creationId xmlns:a16="http://schemas.microsoft.com/office/drawing/2014/main" id="{CE529D6B-DA12-4C21-8816-B7C0655DC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7">
              <a:extLst>
                <a:ext uri="{FF2B5EF4-FFF2-40B4-BE49-F238E27FC236}">
                  <a16:creationId xmlns:a16="http://schemas.microsoft.com/office/drawing/2014/main" id="{8BD20D1C-AFD2-46C5-B874-E1E6575A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8">
              <a:extLst>
                <a:ext uri="{FF2B5EF4-FFF2-40B4-BE49-F238E27FC236}">
                  <a16:creationId xmlns:a16="http://schemas.microsoft.com/office/drawing/2014/main" id="{1553F3A5-DAE1-4BE4-A62C-DC0B2B076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9">
              <a:extLst>
                <a:ext uri="{FF2B5EF4-FFF2-40B4-BE49-F238E27FC236}">
                  <a16:creationId xmlns:a16="http://schemas.microsoft.com/office/drawing/2014/main" id="{7248432C-E709-4AB9-B196-B17BABF54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2">
              <a:extLst>
                <a:ext uri="{FF2B5EF4-FFF2-40B4-BE49-F238E27FC236}">
                  <a16:creationId xmlns:a16="http://schemas.microsoft.com/office/drawing/2014/main" id="{87579DF1-0CD1-48D7-9B6C-2B437C7B0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51C5165A-A8BD-4E8A-BB51-96ADB4E0C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4">
              <a:extLst>
                <a:ext uri="{FF2B5EF4-FFF2-40B4-BE49-F238E27FC236}">
                  <a16:creationId xmlns:a16="http://schemas.microsoft.com/office/drawing/2014/main" id="{3318A639-15FE-47E4-883D-24F0DAF6B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5">
              <a:extLst>
                <a:ext uri="{FF2B5EF4-FFF2-40B4-BE49-F238E27FC236}">
                  <a16:creationId xmlns:a16="http://schemas.microsoft.com/office/drawing/2014/main" id="{B03EC112-0D5C-48DA-93EE-940B74A62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982DB46C-F13E-4ED7-90F3-47B25A085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FF698AC9-5CD1-4A7F-8D25-5787F7E8E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580965AB-01A6-476C-8F50-ED2350820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E3C0DF2F-3170-4A79-ADAA-4BC015B2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69010010-E67A-4065-8312-BE392BB1C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631A2BD3-8DA4-49DA-961C-2A84252DD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B3462A74-8748-4CC2-A7DC-0F765B73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6">
              <a:extLst>
                <a:ext uri="{FF2B5EF4-FFF2-40B4-BE49-F238E27FC236}">
                  <a16:creationId xmlns:a16="http://schemas.microsoft.com/office/drawing/2014/main" id="{3FD72CB2-5280-4C42-ABD9-AC2202E75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7BB6BA01-F7D6-431B-97F7-2DAD44DF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6CBFA44B-13FA-4E01-8EC8-3C2E03DC7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0B5F8AEE-90EF-4529-B573-77F764D89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3">
              <a:extLst>
                <a:ext uri="{FF2B5EF4-FFF2-40B4-BE49-F238E27FC236}">
                  <a16:creationId xmlns:a16="http://schemas.microsoft.com/office/drawing/2014/main" id="{56BAE621-EB8E-4E88-9B1A-F840BFE65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1">
              <a:extLst>
                <a:ext uri="{FF2B5EF4-FFF2-40B4-BE49-F238E27FC236}">
                  <a16:creationId xmlns:a16="http://schemas.microsoft.com/office/drawing/2014/main" id="{14B4DED6-A4BF-4F3B-B1FC-82825676B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2">
              <a:extLst>
                <a:ext uri="{FF2B5EF4-FFF2-40B4-BE49-F238E27FC236}">
                  <a16:creationId xmlns:a16="http://schemas.microsoft.com/office/drawing/2014/main" id="{E93A246E-C93F-4DCB-8EB4-8AE46BC81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3">
              <a:extLst>
                <a:ext uri="{FF2B5EF4-FFF2-40B4-BE49-F238E27FC236}">
                  <a16:creationId xmlns:a16="http://schemas.microsoft.com/office/drawing/2014/main" id="{2D8ABAA9-E978-42EE-9895-4A97F33EA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1BDBC350-8F9F-44B7-8860-EE05E4556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5">
              <a:extLst>
                <a:ext uri="{FF2B5EF4-FFF2-40B4-BE49-F238E27FC236}">
                  <a16:creationId xmlns:a16="http://schemas.microsoft.com/office/drawing/2014/main" id="{8CC1825B-07E8-4D9A-99FC-AF22F9D70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6">
              <a:extLst>
                <a:ext uri="{FF2B5EF4-FFF2-40B4-BE49-F238E27FC236}">
                  <a16:creationId xmlns:a16="http://schemas.microsoft.com/office/drawing/2014/main" id="{E208343E-229A-4E39-AF3B-DAE8625D5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">
              <a:extLst>
                <a:ext uri="{FF2B5EF4-FFF2-40B4-BE49-F238E27FC236}">
                  <a16:creationId xmlns:a16="http://schemas.microsoft.com/office/drawing/2014/main" id="{C48670A5-7175-4E13-BCF9-70B92BFB7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9">
              <a:extLst>
                <a:ext uri="{FF2B5EF4-FFF2-40B4-BE49-F238E27FC236}">
                  <a16:creationId xmlns:a16="http://schemas.microsoft.com/office/drawing/2014/main" id="{F4203D1F-0C38-4CC7-9667-06D9169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0">
              <a:extLst>
                <a:ext uri="{FF2B5EF4-FFF2-40B4-BE49-F238E27FC236}">
                  <a16:creationId xmlns:a16="http://schemas.microsoft.com/office/drawing/2014/main" id="{7C6039CA-A1B7-4086-B035-CF1A0B1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1">
              <a:extLst>
                <a:ext uri="{FF2B5EF4-FFF2-40B4-BE49-F238E27FC236}">
                  <a16:creationId xmlns:a16="http://schemas.microsoft.com/office/drawing/2014/main" id="{BCF25F37-4F50-4174-88D1-A3A43F614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8">
              <a:extLst>
                <a:ext uri="{FF2B5EF4-FFF2-40B4-BE49-F238E27FC236}">
                  <a16:creationId xmlns:a16="http://schemas.microsoft.com/office/drawing/2014/main" id="{F076F369-289A-4E93-BF39-B4C99E16B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>
              <a:extLst>
                <a:ext uri="{FF2B5EF4-FFF2-40B4-BE49-F238E27FC236}">
                  <a16:creationId xmlns:a16="http://schemas.microsoft.com/office/drawing/2014/main" id="{F014AE29-4A4C-418D-8D72-233AECCE7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>
              <a:extLst>
                <a:ext uri="{FF2B5EF4-FFF2-40B4-BE49-F238E27FC236}">
                  <a16:creationId xmlns:a16="http://schemas.microsoft.com/office/drawing/2014/main" id="{169B666F-51A1-4D47-851D-BF226C536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1D47E7BB-91A2-4C01-848C-7528FB8DC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E8C443E6-6590-4FA5-9143-C734D59DC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>
              <a:extLst>
                <a:ext uri="{FF2B5EF4-FFF2-40B4-BE49-F238E27FC236}">
                  <a16:creationId xmlns:a16="http://schemas.microsoft.com/office/drawing/2014/main" id="{8AE369CB-90BC-49E0-84E4-E46339759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DC1D6E23-7CDE-45A3-B8E0-2C5D1BDE7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id="{AF542CA1-45D2-4197-B34E-0A63A758B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9">
              <a:extLst>
                <a:ext uri="{FF2B5EF4-FFF2-40B4-BE49-F238E27FC236}">
                  <a16:creationId xmlns:a16="http://schemas.microsoft.com/office/drawing/2014/main" id="{5ED5642D-E343-41C8-8FF3-3368A8660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0">
              <a:extLst>
                <a:ext uri="{FF2B5EF4-FFF2-40B4-BE49-F238E27FC236}">
                  <a16:creationId xmlns:a16="http://schemas.microsoft.com/office/drawing/2014/main" id="{BDD03E24-B855-4A54-9C06-9665F8E96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92A5ABF9-C9AB-440A-9046-57769BAA7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20CCFA26-8B22-4B64-A21B-01B13BE5B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0">
              <a:extLst>
                <a:ext uri="{FF2B5EF4-FFF2-40B4-BE49-F238E27FC236}">
                  <a16:creationId xmlns:a16="http://schemas.microsoft.com/office/drawing/2014/main" id="{7034E999-C5DC-41C3-93CF-5AA428892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6">
              <a:extLst>
                <a:ext uri="{FF2B5EF4-FFF2-40B4-BE49-F238E27FC236}">
                  <a16:creationId xmlns:a16="http://schemas.microsoft.com/office/drawing/2014/main" id="{1A197C36-622D-4B69-91BB-4C6D3D209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4">
              <a:extLst>
                <a:ext uri="{FF2B5EF4-FFF2-40B4-BE49-F238E27FC236}">
                  <a16:creationId xmlns:a16="http://schemas.microsoft.com/office/drawing/2014/main" id="{2B41BCF4-897C-4C73-A9C9-92A909F18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5">
              <a:extLst>
                <a:ext uri="{FF2B5EF4-FFF2-40B4-BE49-F238E27FC236}">
                  <a16:creationId xmlns:a16="http://schemas.microsoft.com/office/drawing/2014/main" id="{406FB574-90F0-417D-ABCD-95DDE91A2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4B98C702-29E3-4C5E-AA82-64BAC1F2A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6">
              <a:extLst>
                <a:ext uri="{FF2B5EF4-FFF2-40B4-BE49-F238E27FC236}">
                  <a16:creationId xmlns:a16="http://schemas.microsoft.com/office/drawing/2014/main" id="{943DBA82-CBF2-40C6-A535-C02BA2F1E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>
              <a:extLst>
                <a:ext uri="{FF2B5EF4-FFF2-40B4-BE49-F238E27FC236}">
                  <a16:creationId xmlns:a16="http://schemas.microsoft.com/office/drawing/2014/main" id="{5A1CC399-638B-44DB-80A7-401D797A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479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01FCE7-703B-7141-9F56-74337DE694B8}"/>
              </a:ext>
            </a:extLst>
          </p:cNvPr>
          <p:cNvSpPr txBox="1"/>
          <p:nvPr/>
        </p:nvSpPr>
        <p:spPr>
          <a:xfrm>
            <a:off x="1169581" y="584790"/>
            <a:ext cx="8389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HEADING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93FE001-383B-A248-B3BC-06493991C124}"/>
              </a:ext>
            </a:extLst>
          </p:cNvPr>
          <p:cNvSpPr txBox="1"/>
          <p:nvPr/>
        </p:nvSpPr>
        <p:spPr>
          <a:xfrm>
            <a:off x="871870" y="1310612"/>
            <a:ext cx="6134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Impact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linguistic</a:t>
            </a:r>
            <a:r>
              <a:rPr lang="it-IT" dirty="0"/>
              <a:t> proximity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Preferred</a:t>
            </a:r>
            <a:r>
              <a:rPr lang="it-IT" dirty="0"/>
              <a:t> </a:t>
            </a:r>
            <a:r>
              <a:rPr lang="it-IT" dirty="0" err="1"/>
              <a:t>destinations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937747-79C0-0446-A37E-02ADC2D6411E}"/>
              </a:ext>
            </a:extLst>
          </p:cNvPr>
          <p:cNvSpPr txBox="1"/>
          <p:nvPr/>
        </p:nvSpPr>
        <p:spPr>
          <a:xfrm>
            <a:off x="4316819" y="2682765"/>
            <a:ext cx="299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SUBHEADING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32C567C-2901-934A-BE01-20BD874C70D7}"/>
              </a:ext>
            </a:extLst>
          </p:cNvPr>
          <p:cNvSpPr txBox="1"/>
          <p:nvPr/>
        </p:nvSpPr>
        <p:spPr>
          <a:xfrm>
            <a:off x="871870" y="3678865"/>
            <a:ext cx="98670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The </a:t>
            </a:r>
            <a:r>
              <a:rPr lang="it-IT" dirty="0" err="1"/>
              <a:t>subheading</a:t>
            </a:r>
            <a:r>
              <a:rPr lang="it-IT" dirty="0"/>
              <a:t> </a:t>
            </a:r>
            <a:r>
              <a:rPr lang="it-IT" dirty="0" err="1"/>
              <a:t>introduces</a:t>
            </a:r>
            <a:r>
              <a:rPr lang="it-IT" dirty="0"/>
              <a:t> the </a:t>
            </a:r>
            <a:r>
              <a:rPr lang="it-IT" dirty="0" err="1"/>
              <a:t>content</a:t>
            </a:r>
            <a:r>
              <a:rPr lang="it-IT" dirty="0"/>
              <a:t> of the </a:t>
            </a:r>
            <a:r>
              <a:rPr lang="it-IT" dirty="0" err="1"/>
              <a:t>following</a:t>
            </a:r>
            <a:r>
              <a:rPr lang="it-IT" dirty="0"/>
              <a:t> text. </a:t>
            </a:r>
            <a:r>
              <a:rPr lang="it-IT" dirty="0" err="1"/>
              <a:t>Migrants</a:t>
            </a:r>
            <a:r>
              <a:rPr lang="it-IT" dirty="0"/>
              <a:t> decide to migrate to a </a:t>
            </a:r>
            <a:r>
              <a:rPr lang="it-IT" dirty="0" err="1"/>
              <a:t>particular</a:t>
            </a:r>
            <a:r>
              <a:rPr lang="it-IT" dirty="0"/>
              <a:t> </a:t>
            </a:r>
            <a:r>
              <a:rPr lang="it-IT" dirty="0" err="1"/>
              <a:t>host</a:t>
            </a:r>
            <a:r>
              <a:rPr lang="it-IT" dirty="0"/>
              <a:t> country for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reasons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 err="1"/>
              <a:t>employment</a:t>
            </a:r>
            <a:r>
              <a:rPr lang="it-IT" i="1" dirty="0"/>
              <a:t> </a:t>
            </a:r>
            <a:r>
              <a:rPr lang="it-IT" i="1" dirty="0" err="1"/>
              <a:t>prospects</a:t>
            </a:r>
            <a:r>
              <a:rPr lang="it-IT" i="1" dirty="0"/>
              <a:t> and the </a:t>
            </a:r>
            <a:r>
              <a:rPr lang="it-IT" i="1" dirty="0" err="1"/>
              <a:t>safety</a:t>
            </a:r>
            <a:r>
              <a:rPr lang="it-IT" i="1" dirty="0"/>
              <a:t> and </a:t>
            </a:r>
            <a:r>
              <a:rPr lang="it-IT" i="1" dirty="0" err="1"/>
              <a:t>openness</a:t>
            </a:r>
            <a:r>
              <a:rPr lang="it-IT" i="1" dirty="0"/>
              <a:t> of the society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the </a:t>
            </a:r>
            <a:r>
              <a:rPr lang="it-IT" i="1" dirty="0" err="1"/>
              <a:t>degree</a:t>
            </a:r>
            <a:r>
              <a:rPr lang="it-IT" i="1" dirty="0"/>
              <a:t> of </a:t>
            </a:r>
            <a:r>
              <a:rPr lang="it-IT" i="1" dirty="0" err="1"/>
              <a:t>similarity</a:t>
            </a:r>
            <a:r>
              <a:rPr lang="it-IT" i="1" dirty="0"/>
              <a:t> </a:t>
            </a:r>
            <a:r>
              <a:rPr lang="it-IT" i="1" dirty="0" err="1"/>
              <a:t>between</a:t>
            </a:r>
            <a:r>
              <a:rPr lang="it-IT" i="1" dirty="0"/>
              <a:t> </a:t>
            </a:r>
            <a:r>
              <a:rPr lang="it-IT" i="1" dirty="0" err="1"/>
              <a:t>migrants</a:t>
            </a:r>
            <a:r>
              <a:rPr lang="it-IT" i="1" dirty="0"/>
              <a:t>’ </a:t>
            </a:r>
            <a:r>
              <a:rPr lang="it-IT" i="1" dirty="0" err="1"/>
              <a:t>mother</a:t>
            </a:r>
            <a:r>
              <a:rPr lang="it-IT" i="1" dirty="0"/>
              <a:t> </a:t>
            </a:r>
            <a:r>
              <a:rPr lang="it-IT" i="1" dirty="0" err="1"/>
              <a:t>tongues</a:t>
            </a:r>
            <a:r>
              <a:rPr lang="it-IT" i="1" dirty="0"/>
              <a:t> and the </a:t>
            </a:r>
            <a:r>
              <a:rPr lang="it-IT" i="1" dirty="0" err="1"/>
              <a:t>language</a:t>
            </a:r>
            <a:r>
              <a:rPr lang="it-IT" i="1" dirty="0"/>
              <a:t> </a:t>
            </a:r>
            <a:r>
              <a:rPr lang="it-IT" i="1" dirty="0" err="1"/>
              <a:t>spoken</a:t>
            </a:r>
            <a:r>
              <a:rPr lang="it-IT" i="1" dirty="0"/>
              <a:t> in </a:t>
            </a:r>
            <a:r>
              <a:rPr lang="it-IT" i="1" dirty="0" err="1"/>
              <a:t>destination</a:t>
            </a:r>
            <a:r>
              <a:rPr lang="it-IT" i="1" dirty="0"/>
              <a:t> </a:t>
            </a:r>
            <a:r>
              <a:rPr lang="it-IT" i="1" dirty="0" err="1"/>
              <a:t>countries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069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E281AA7-9FBB-5C4A-9E19-328987DD8ABC}"/>
              </a:ext>
            </a:extLst>
          </p:cNvPr>
          <p:cNvSpPr txBox="1"/>
          <p:nvPr/>
        </p:nvSpPr>
        <p:spPr>
          <a:xfrm>
            <a:off x="1967023" y="701749"/>
            <a:ext cx="6273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 fontAlgn="base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The </a:t>
            </a:r>
            <a:r>
              <a:rPr lang="it-IT" dirty="0" err="1">
                <a:latin typeface="+mj-lt"/>
              </a:rPr>
              <a:t>role</a:t>
            </a:r>
            <a:r>
              <a:rPr lang="it-IT" dirty="0">
                <a:latin typeface="+mj-lt"/>
              </a:rPr>
              <a:t> of </a:t>
            </a:r>
            <a:r>
              <a:rPr lang="it-IT" dirty="0" err="1">
                <a:latin typeface="+mj-lt"/>
              </a:rPr>
              <a:t>linguistic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distance</a:t>
            </a:r>
            <a:r>
              <a:rPr lang="it-IT" dirty="0">
                <a:latin typeface="+mj-lt"/>
              </a:rPr>
              <a:t> in </a:t>
            </a:r>
            <a:r>
              <a:rPr lang="it-IT" dirty="0" err="1">
                <a:latin typeface="+mj-lt"/>
              </a:rPr>
              <a:t>migration</a:t>
            </a:r>
            <a:endParaRPr lang="it-IT" dirty="0">
              <a:latin typeface="+mj-lt"/>
            </a:endParaRPr>
          </a:p>
          <a:p>
            <a:br>
              <a:rPr lang="it-IT" dirty="0"/>
            </a:b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876109E-D091-F84A-924D-E3E5414B2113}"/>
              </a:ext>
            </a:extLst>
          </p:cNvPr>
          <p:cNvSpPr txBox="1"/>
          <p:nvPr/>
        </p:nvSpPr>
        <p:spPr>
          <a:xfrm>
            <a:off x="446568" y="1796903"/>
            <a:ext cx="10100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Text </a:t>
            </a:r>
            <a:r>
              <a:rPr lang="it-IT" dirty="0" err="1"/>
              <a:t>based</a:t>
            </a:r>
            <a:r>
              <a:rPr lang="it-IT" dirty="0"/>
              <a:t> on information </a:t>
            </a:r>
            <a:r>
              <a:rPr lang="it-IT" dirty="0" err="1"/>
              <a:t>taken</a:t>
            </a:r>
            <a:r>
              <a:rPr lang="it-IT" dirty="0"/>
              <a:t> from </a:t>
            </a:r>
            <a:r>
              <a:rPr lang="it-IT" dirty="0" err="1"/>
              <a:t>country’s</a:t>
            </a:r>
            <a:r>
              <a:rPr lang="it-IT" dirty="0"/>
              <a:t> </a:t>
            </a:r>
            <a:r>
              <a:rPr lang="it-IT" dirty="0" err="1"/>
              <a:t>official</a:t>
            </a:r>
            <a:r>
              <a:rPr lang="it-IT" dirty="0"/>
              <a:t> and major </a:t>
            </a:r>
            <a:r>
              <a:rPr lang="it-IT" dirty="0" err="1"/>
              <a:t>languages</a:t>
            </a:r>
            <a:r>
              <a:rPr lang="it-IT" dirty="0"/>
              <a:t> and </a:t>
            </a:r>
            <a:r>
              <a:rPr lang="it-IT" dirty="0" err="1"/>
              <a:t>their</a:t>
            </a:r>
            <a:r>
              <a:rPr lang="it-IT" dirty="0"/>
              <a:t> position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linguistic</a:t>
            </a:r>
            <a:r>
              <a:rPr lang="it-IT" dirty="0"/>
              <a:t> </a:t>
            </a:r>
            <a:r>
              <a:rPr lang="it-IT" dirty="0" err="1"/>
              <a:t>tree</a:t>
            </a:r>
            <a:r>
              <a:rPr lang="it-IT" dirty="0"/>
              <a:t> of a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encyclopaedia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linguistic</a:t>
            </a:r>
            <a:r>
              <a:rPr lang="it-IT" dirty="0"/>
              <a:t> proximity </a:t>
            </a:r>
            <a:r>
              <a:rPr lang="it-IT" dirty="0" err="1"/>
              <a:t>index</a:t>
            </a:r>
            <a:r>
              <a:rPr lang="it-IT" dirty="0"/>
              <a:t> </a:t>
            </a:r>
            <a:r>
              <a:rPr lang="it-IT" dirty="0" err="1"/>
              <a:t>ranges</a:t>
            </a:r>
            <a:r>
              <a:rPr lang="it-IT" dirty="0"/>
              <a:t> from 0 to 1 </a:t>
            </a:r>
            <a:r>
              <a:rPr lang="it-IT" dirty="0" err="1"/>
              <a:t>depending</a:t>
            </a:r>
            <a:r>
              <a:rPr lang="it-IT" dirty="0"/>
              <a:t> on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levels</a:t>
            </a:r>
            <a:r>
              <a:rPr lang="it-IT" dirty="0"/>
              <a:t> of the </a:t>
            </a:r>
            <a:r>
              <a:rPr lang="it-IT" dirty="0" err="1"/>
              <a:t>linguistic</a:t>
            </a:r>
            <a:r>
              <a:rPr lang="it-IT" dirty="0"/>
              <a:t> family </a:t>
            </a:r>
            <a:r>
              <a:rPr lang="it-IT" dirty="0" err="1"/>
              <a:t>tree</a:t>
            </a:r>
            <a:r>
              <a:rPr lang="it-IT" dirty="0"/>
              <a:t> the </a:t>
            </a:r>
            <a:r>
              <a:rPr lang="it-IT" dirty="0" err="1"/>
              <a:t>languages</a:t>
            </a:r>
            <a:r>
              <a:rPr lang="it-IT" dirty="0"/>
              <a:t> of </a:t>
            </a:r>
            <a:r>
              <a:rPr lang="it-IT" dirty="0" err="1"/>
              <a:t>both</a:t>
            </a:r>
            <a:r>
              <a:rPr lang="it-IT" dirty="0"/>
              <a:t> the </a:t>
            </a:r>
            <a:r>
              <a:rPr lang="it-IT" dirty="0" err="1"/>
              <a:t>destination</a:t>
            </a:r>
            <a:r>
              <a:rPr lang="it-IT" dirty="0"/>
              <a:t> and the source country share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14.6 </a:t>
            </a:r>
            <a:r>
              <a:rPr lang="it-IT" dirty="0" err="1"/>
              <a:t>million</a:t>
            </a:r>
            <a:r>
              <a:rPr lang="it-IT" dirty="0"/>
              <a:t>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migrated</a:t>
            </a:r>
            <a:r>
              <a:rPr lang="it-IT" dirty="0"/>
              <a:t> to </a:t>
            </a:r>
            <a:r>
              <a:rPr lang="it-IT" dirty="0" err="1"/>
              <a:t>countries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share the </a:t>
            </a:r>
            <a:r>
              <a:rPr lang="it-IT" dirty="0" err="1"/>
              <a:t>same</a:t>
            </a:r>
            <a:r>
              <a:rPr lang="it-IT" dirty="0"/>
              <a:t> first </a:t>
            </a:r>
            <a:r>
              <a:rPr lang="it-IT" dirty="0" err="1"/>
              <a:t>official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and </a:t>
            </a:r>
            <a:r>
              <a:rPr lang="it-IT" dirty="0" err="1"/>
              <a:t>about</a:t>
            </a:r>
            <a:r>
              <a:rPr lang="it-IT" dirty="0"/>
              <a:t> 40 </a:t>
            </a:r>
            <a:r>
              <a:rPr lang="it-IT" dirty="0" err="1"/>
              <a:t>million</a:t>
            </a:r>
            <a:r>
              <a:rPr lang="it-IT" dirty="0"/>
              <a:t> </a:t>
            </a:r>
            <a:r>
              <a:rPr lang="it-IT" dirty="0" err="1"/>
              <a:t>migrated</a:t>
            </a:r>
            <a:r>
              <a:rPr lang="it-IT" dirty="0"/>
              <a:t> to </a:t>
            </a:r>
            <a:r>
              <a:rPr lang="it-IT" dirty="0" err="1"/>
              <a:t>countries</a:t>
            </a:r>
            <a:r>
              <a:rPr lang="it-IT" dirty="0"/>
              <a:t> with a first </a:t>
            </a:r>
            <a:r>
              <a:rPr lang="it-IT" dirty="0" err="1"/>
              <a:t>official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of the </a:t>
            </a:r>
            <a:r>
              <a:rPr lang="it-IT" dirty="0" err="1"/>
              <a:t>linguistic</a:t>
            </a:r>
            <a:r>
              <a:rPr lang="it-IT" dirty="0"/>
              <a:t> </a:t>
            </a:r>
            <a:r>
              <a:rPr lang="it-IT" dirty="0" err="1"/>
              <a:t>tree</a:t>
            </a:r>
            <a:r>
              <a:rPr lang="it-IT" dirty="0"/>
              <a:t> in common with </a:t>
            </a:r>
            <a:r>
              <a:rPr lang="it-IT" dirty="0" err="1"/>
              <a:t>that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country of </a:t>
            </a:r>
            <a:r>
              <a:rPr lang="it-IT" dirty="0" err="1"/>
              <a:t>origin</a:t>
            </a:r>
            <a:r>
              <a:rPr lang="it-IT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flows</a:t>
            </a:r>
            <a:r>
              <a:rPr lang="it-IT" dirty="0"/>
              <a:t> are </a:t>
            </a:r>
            <a:r>
              <a:rPr lang="it-IT" dirty="0" err="1"/>
              <a:t>somewhat</a:t>
            </a:r>
            <a:r>
              <a:rPr lang="it-IT" dirty="0"/>
              <a:t> </a:t>
            </a:r>
            <a:r>
              <a:rPr lang="it-IT" dirty="0" err="1"/>
              <a:t>larger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high </a:t>
            </a:r>
            <a:r>
              <a:rPr lang="it-IT" dirty="0" err="1"/>
              <a:t>levels</a:t>
            </a:r>
            <a:r>
              <a:rPr lang="it-IT" dirty="0"/>
              <a:t> of </a:t>
            </a:r>
            <a:r>
              <a:rPr lang="it-IT" dirty="0" err="1"/>
              <a:t>linguistic</a:t>
            </a:r>
            <a:r>
              <a:rPr lang="it-IT" dirty="0"/>
              <a:t> proximity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use the minimum </a:t>
            </a:r>
            <a:r>
              <a:rPr lang="it-IT" dirty="0" err="1"/>
              <a:t>distance</a:t>
            </a:r>
            <a:r>
              <a:rPr lang="it-IT" dirty="0"/>
              <a:t> </a:t>
            </a:r>
            <a:r>
              <a:rPr lang="it-IT" dirty="0" err="1"/>
              <a:t>among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multiple </a:t>
            </a:r>
            <a:r>
              <a:rPr lang="it-IT" dirty="0" err="1"/>
              <a:t>official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rates</a:t>
            </a:r>
            <a:r>
              <a:rPr lang="it-IT" dirty="0"/>
              <a:t> are 20%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 </a:t>
            </a:r>
            <a:r>
              <a:rPr lang="it-IT" dirty="0" err="1"/>
              <a:t>whose</a:t>
            </a:r>
            <a:r>
              <a:rPr lang="it-IT" dirty="0"/>
              <a:t> </a:t>
            </a:r>
            <a:r>
              <a:rPr lang="it-IT" dirty="0" err="1"/>
              <a:t>languages</a:t>
            </a:r>
            <a:r>
              <a:rPr lang="it-IT" dirty="0"/>
              <a:t> are more </a:t>
            </a:r>
            <a:r>
              <a:rPr lang="it-IT" dirty="0" err="1"/>
              <a:t>similar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hose</a:t>
            </a:r>
            <a:r>
              <a:rPr lang="it-IT" dirty="0"/>
              <a:t> to a </a:t>
            </a:r>
            <a:r>
              <a:rPr lang="it-IT" dirty="0" err="1"/>
              <a:t>destination</a:t>
            </a:r>
            <a:r>
              <a:rPr lang="it-IT" dirty="0"/>
              <a:t> with 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distant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267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20198A-035A-4643-A8BC-0536B8025CB3}"/>
              </a:ext>
            </a:extLst>
          </p:cNvPr>
          <p:cNvSpPr txBox="1"/>
          <p:nvPr/>
        </p:nvSpPr>
        <p:spPr>
          <a:xfrm>
            <a:off x="2402958" y="659219"/>
            <a:ext cx="562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The </a:t>
            </a:r>
            <a:r>
              <a:rPr lang="it-IT" dirty="0" err="1">
                <a:latin typeface="+mj-lt"/>
              </a:rPr>
              <a:t>role</a:t>
            </a:r>
            <a:r>
              <a:rPr lang="it-IT" dirty="0">
                <a:latin typeface="+mj-lt"/>
              </a:rPr>
              <a:t> of English in </a:t>
            </a:r>
            <a:r>
              <a:rPr lang="it-IT" dirty="0" err="1">
                <a:latin typeface="+mj-lt"/>
              </a:rPr>
              <a:t>migration</a:t>
            </a:r>
            <a:endParaRPr lang="it-IT" dirty="0">
              <a:latin typeface="+mj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BD29E82-8EDB-8D4D-9AD4-065B3EF868B9}"/>
              </a:ext>
            </a:extLst>
          </p:cNvPr>
          <p:cNvSpPr txBox="1"/>
          <p:nvPr/>
        </p:nvSpPr>
        <p:spPr>
          <a:xfrm>
            <a:off x="1733107" y="1956391"/>
            <a:ext cx="72301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English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popular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spoken</a:t>
            </a:r>
            <a:r>
              <a:rPr lang="it-IT" dirty="0"/>
              <a:t> in the world. A </a:t>
            </a:r>
            <a:r>
              <a:rPr lang="it-IT" dirty="0" err="1"/>
              <a:t>widely</a:t>
            </a:r>
            <a:r>
              <a:rPr lang="it-IT" dirty="0"/>
              <a:t> </a:t>
            </a:r>
            <a:r>
              <a:rPr lang="it-IT" dirty="0" err="1"/>
              <a:t>spoken</a:t>
            </a:r>
            <a:r>
              <a:rPr lang="it-IT" dirty="0"/>
              <a:t> </a:t>
            </a:r>
            <a:r>
              <a:rPr lang="it-IT" dirty="0" err="1"/>
              <a:t>destination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can </a:t>
            </a:r>
            <a:r>
              <a:rPr lang="it-IT" dirty="0" err="1"/>
              <a:t>constitute</a:t>
            </a:r>
            <a:r>
              <a:rPr lang="it-IT" dirty="0"/>
              <a:t> an </a:t>
            </a:r>
            <a:r>
              <a:rPr lang="it-IT" dirty="0" err="1"/>
              <a:t>immigration</a:t>
            </a:r>
            <a:r>
              <a:rPr lang="it-IT" dirty="0"/>
              <a:t> pull </a:t>
            </a:r>
            <a:r>
              <a:rPr lang="it-IT" dirty="0" err="1"/>
              <a:t>factor</a:t>
            </a:r>
            <a:r>
              <a:rPr lang="it-IT" dirty="0"/>
              <a:t> on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English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widely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in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transactions</a:t>
            </a:r>
            <a:r>
              <a:rPr lang="it-IT" dirty="0"/>
              <a:t> and media, and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taught</a:t>
            </a:r>
            <a:r>
              <a:rPr lang="it-IT" dirty="0"/>
              <a:t> in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second</a:t>
            </a:r>
            <a:r>
              <a:rPr lang="it-IT" dirty="0"/>
              <a:t> </a:t>
            </a:r>
            <a:r>
              <a:rPr lang="it-IT" dirty="0" err="1"/>
              <a:t>language</a:t>
            </a: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English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asset</a:t>
            </a:r>
            <a:r>
              <a:rPr lang="it-IT" dirty="0"/>
              <a:t> in the </a:t>
            </a:r>
            <a:r>
              <a:rPr lang="it-IT" dirty="0" err="1"/>
              <a:t>labour</a:t>
            </a:r>
            <a:r>
              <a:rPr lang="it-IT" dirty="0"/>
              <a:t> market </a:t>
            </a:r>
            <a:r>
              <a:rPr lang="it-IT" dirty="0" err="1"/>
              <a:t>across</a:t>
            </a:r>
            <a:r>
              <a:rPr lang="it-IT" dirty="0"/>
              <a:t> the world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 err="1"/>
              <a:t>But</a:t>
            </a:r>
            <a:r>
              <a:rPr lang="it-IT" dirty="0"/>
              <a:t> the </a:t>
            </a:r>
            <a:r>
              <a:rPr lang="it-IT" dirty="0" err="1"/>
              <a:t>linguistic</a:t>
            </a:r>
            <a:r>
              <a:rPr lang="it-IT" dirty="0"/>
              <a:t> proximity </a:t>
            </a:r>
            <a:r>
              <a:rPr lang="it-IT" dirty="0" err="1"/>
              <a:t>between</a:t>
            </a:r>
            <a:r>
              <a:rPr lang="it-IT" dirty="0"/>
              <a:t> a </a:t>
            </a:r>
            <a:r>
              <a:rPr lang="it-IT" dirty="0" err="1"/>
              <a:t>migrant’s</a:t>
            </a:r>
            <a:r>
              <a:rPr lang="it-IT" dirty="0"/>
              <a:t> </a:t>
            </a:r>
            <a:r>
              <a:rPr lang="it-IT" dirty="0" err="1"/>
              <a:t>mother</a:t>
            </a:r>
            <a:r>
              <a:rPr lang="it-IT" dirty="0"/>
              <a:t> </a:t>
            </a:r>
            <a:r>
              <a:rPr lang="it-IT" dirty="0" err="1"/>
              <a:t>tongue</a:t>
            </a:r>
            <a:r>
              <a:rPr lang="it-IT" dirty="0"/>
              <a:t> and </a:t>
            </a:r>
            <a:r>
              <a:rPr lang="it-IT" dirty="0" err="1"/>
              <a:t>that</a:t>
            </a:r>
            <a:r>
              <a:rPr lang="it-IT" dirty="0"/>
              <a:t> of the </a:t>
            </a:r>
            <a:r>
              <a:rPr lang="it-IT" dirty="0" err="1"/>
              <a:t>destination</a:t>
            </a:r>
            <a:r>
              <a:rPr lang="it-IT" dirty="0"/>
              <a:t> country </a:t>
            </a:r>
            <a:r>
              <a:rPr lang="it-IT" dirty="0" err="1"/>
              <a:t>matters</a:t>
            </a:r>
            <a:r>
              <a:rPr lang="it-IT" dirty="0"/>
              <a:t> </a:t>
            </a:r>
            <a:r>
              <a:rPr lang="it-IT" dirty="0" err="1"/>
              <a:t>less</a:t>
            </a:r>
            <a:r>
              <a:rPr lang="it-IT" dirty="0"/>
              <a:t> in the </a:t>
            </a:r>
            <a:r>
              <a:rPr lang="it-IT" dirty="0" err="1"/>
              <a:t>presence</a:t>
            </a:r>
            <a:r>
              <a:rPr lang="it-IT" dirty="0"/>
              <a:t> of a large share of </a:t>
            </a:r>
            <a:r>
              <a:rPr lang="it-IT" dirty="0" err="1"/>
              <a:t>individuals</a:t>
            </a:r>
            <a:r>
              <a:rPr lang="it-IT" dirty="0"/>
              <a:t> with a first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similar</a:t>
            </a:r>
            <a:r>
              <a:rPr lang="it-IT" dirty="0"/>
              <a:t> to </a:t>
            </a:r>
            <a:r>
              <a:rPr lang="it-IT" dirty="0" err="1"/>
              <a:t>that</a:t>
            </a:r>
            <a:r>
              <a:rPr lang="it-IT" dirty="0"/>
              <a:t> of the </a:t>
            </a:r>
            <a:r>
              <a:rPr lang="it-IT" dirty="0" err="1"/>
              <a:t>migrant</a:t>
            </a:r>
            <a:r>
              <a:rPr lang="it-IT" dirty="0"/>
              <a:t> in the </a:t>
            </a:r>
            <a:r>
              <a:rPr lang="it-IT" dirty="0" err="1"/>
              <a:t>destination</a:t>
            </a:r>
            <a:r>
              <a:rPr lang="it-IT" dirty="0"/>
              <a:t> country.</a:t>
            </a:r>
          </a:p>
          <a:p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703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38F8E3A-2EFE-9543-8F83-CC3E7CE60710}"/>
              </a:ext>
            </a:extLst>
          </p:cNvPr>
          <p:cNvSpPr txBox="1"/>
          <p:nvPr/>
        </p:nvSpPr>
        <p:spPr>
          <a:xfrm>
            <a:off x="1052624" y="2413591"/>
            <a:ext cx="90376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The </a:t>
            </a:r>
            <a:r>
              <a:rPr lang="it-IT" dirty="0" err="1"/>
              <a:t>relevance</a:t>
            </a:r>
            <a:r>
              <a:rPr lang="it-IT" dirty="0"/>
              <a:t> of </a:t>
            </a:r>
            <a:r>
              <a:rPr lang="it-IT" dirty="0" err="1"/>
              <a:t>linguistic</a:t>
            </a:r>
            <a:r>
              <a:rPr lang="it-IT" dirty="0"/>
              <a:t> proximity in </a:t>
            </a:r>
            <a:r>
              <a:rPr lang="it-IT" dirty="0" err="1"/>
              <a:t>determining</a:t>
            </a:r>
            <a:r>
              <a:rPr lang="it-IT" dirty="0"/>
              <a:t> the </a:t>
            </a:r>
            <a:r>
              <a:rPr lang="it-IT" dirty="0" err="1"/>
              <a:t>direction</a:t>
            </a:r>
            <a:r>
              <a:rPr lang="it-IT" dirty="0"/>
              <a:t> and </a:t>
            </a:r>
            <a:r>
              <a:rPr lang="it-IT" dirty="0" err="1"/>
              <a:t>strength</a:t>
            </a:r>
            <a:r>
              <a:rPr lang="it-IT" dirty="0"/>
              <a:t> of </a:t>
            </a: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flows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likely</a:t>
            </a:r>
            <a:r>
              <a:rPr lang="it-IT" dirty="0"/>
              <a:t> </a:t>
            </a:r>
            <a:r>
              <a:rPr lang="it-IT" dirty="0" err="1"/>
              <a:t>mediated</a:t>
            </a:r>
            <a:r>
              <a:rPr lang="it-IT" dirty="0"/>
              <a:t> by </a:t>
            </a:r>
            <a:r>
              <a:rPr lang="it-IT" dirty="0" err="1"/>
              <a:t>immigration</a:t>
            </a:r>
            <a:r>
              <a:rPr lang="it-IT" dirty="0"/>
              <a:t> </a:t>
            </a:r>
            <a:r>
              <a:rPr lang="it-IT" dirty="0" err="1"/>
              <a:t>policies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affect</a:t>
            </a:r>
            <a:r>
              <a:rPr lang="it-IT" dirty="0"/>
              <a:t> the </a:t>
            </a:r>
            <a:r>
              <a:rPr lang="it-IT" dirty="0" err="1"/>
              <a:t>selection</a:t>
            </a:r>
            <a:r>
              <a:rPr lang="it-IT" dirty="0"/>
              <a:t> of </a:t>
            </a:r>
            <a:r>
              <a:rPr lang="it-IT" dirty="0" err="1"/>
              <a:t>immigrants</a:t>
            </a:r>
            <a:r>
              <a:rPr lang="it-IT" dirty="0"/>
              <a:t> </a:t>
            </a:r>
            <a:r>
              <a:rPr lang="it-IT" dirty="0" err="1"/>
              <a:t>across</a:t>
            </a:r>
            <a:r>
              <a:rPr lang="it-IT" dirty="0"/>
              <a:t> </a:t>
            </a:r>
            <a:r>
              <a:rPr lang="it-IT" dirty="0" err="1"/>
              <a:t>destinations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To test </a:t>
            </a:r>
            <a:r>
              <a:rPr lang="it-IT" dirty="0" err="1"/>
              <a:t>whether</a:t>
            </a:r>
            <a:r>
              <a:rPr lang="it-IT" dirty="0"/>
              <a:t> </a:t>
            </a:r>
            <a:r>
              <a:rPr lang="it-IT" dirty="0" err="1"/>
              <a:t>immigration</a:t>
            </a:r>
            <a:r>
              <a:rPr lang="it-IT" dirty="0"/>
              <a:t> and </a:t>
            </a:r>
            <a:r>
              <a:rPr lang="it-IT" dirty="0" err="1"/>
              <a:t>naturalisation</a:t>
            </a:r>
            <a:r>
              <a:rPr lang="it-IT" dirty="0"/>
              <a:t> </a:t>
            </a:r>
            <a:r>
              <a:rPr lang="it-IT" dirty="0" err="1"/>
              <a:t>policies</a:t>
            </a:r>
            <a:r>
              <a:rPr lang="it-IT" dirty="0"/>
              <a:t> </a:t>
            </a:r>
            <a:r>
              <a:rPr lang="it-IT" dirty="0" err="1"/>
              <a:t>affect</a:t>
            </a:r>
            <a:r>
              <a:rPr lang="it-IT" dirty="0"/>
              <a:t> </a:t>
            </a: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flows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code the </a:t>
            </a:r>
            <a:r>
              <a:rPr lang="it-IT" dirty="0" err="1"/>
              <a:t>existence</a:t>
            </a:r>
            <a:r>
              <a:rPr lang="it-IT" dirty="0"/>
              <a:t> of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formal</a:t>
            </a:r>
            <a:r>
              <a:rPr lang="it-IT" dirty="0"/>
              <a:t> </a:t>
            </a:r>
            <a:r>
              <a:rPr lang="it-IT" dirty="0" err="1"/>
              <a:t>tests</a:t>
            </a:r>
            <a:r>
              <a:rPr lang="it-IT" dirty="0"/>
              <a:t> and </a:t>
            </a:r>
            <a:r>
              <a:rPr lang="it-IT" dirty="0" err="1"/>
              <a:t>informal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requirements</a:t>
            </a:r>
            <a:r>
              <a:rPr lang="it-IT" dirty="0"/>
              <a:t> for </a:t>
            </a:r>
            <a:r>
              <a:rPr lang="it-IT" dirty="0" err="1"/>
              <a:t>naturalisation</a:t>
            </a:r>
            <a:r>
              <a:rPr lang="it-IT" dirty="0"/>
              <a:t> </a:t>
            </a:r>
            <a:r>
              <a:rPr lang="it-IT" dirty="0" err="1"/>
              <a:t>destinations</a:t>
            </a: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Results</a:t>
            </a:r>
            <a:r>
              <a:rPr lang="it-IT" dirty="0"/>
              <a:t> show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flows</a:t>
            </a:r>
            <a:r>
              <a:rPr lang="it-IT" dirty="0"/>
              <a:t> to </a:t>
            </a:r>
            <a:r>
              <a:rPr lang="it-IT" dirty="0" err="1"/>
              <a:t>countries</a:t>
            </a:r>
            <a:r>
              <a:rPr lang="it-IT" dirty="0"/>
              <a:t> with </a:t>
            </a:r>
            <a:r>
              <a:rPr lang="it-IT" dirty="0" err="1"/>
              <a:t>stricter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requirements</a:t>
            </a:r>
            <a:r>
              <a:rPr lang="it-IT" dirty="0"/>
              <a:t> are </a:t>
            </a:r>
            <a:r>
              <a:rPr lang="it-IT" dirty="0" err="1"/>
              <a:t>smaller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CE6296D-9706-C042-AB1F-D3DF323AAB24}"/>
              </a:ext>
            </a:extLst>
          </p:cNvPr>
          <p:cNvSpPr txBox="1"/>
          <p:nvPr/>
        </p:nvSpPr>
        <p:spPr>
          <a:xfrm>
            <a:off x="1903228" y="871870"/>
            <a:ext cx="635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Migration </a:t>
            </a:r>
            <a:r>
              <a:rPr lang="it-IT" dirty="0" err="1">
                <a:latin typeface="+mj-lt"/>
              </a:rPr>
              <a:t>flows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based</a:t>
            </a:r>
            <a:r>
              <a:rPr lang="it-IT" dirty="0">
                <a:latin typeface="+mj-lt"/>
              </a:rPr>
              <a:t> on </a:t>
            </a:r>
            <a:r>
              <a:rPr lang="it-IT" dirty="0" err="1">
                <a:latin typeface="+mj-lt"/>
              </a:rPr>
              <a:t>olicy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requirements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601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7E423E6-7C06-9849-8007-50D39CC980D2}"/>
              </a:ext>
            </a:extLst>
          </p:cNvPr>
          <p:cNvSpPr txBox="1"/>
          <p:nvPr/>
        </p:nvSpPr>
        <p:spPr>
          <a:xfrm>
            <a:off x="499730" y="1988288"/>
            <a:ext cx="1041990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the </a:t>
            </a:r>
            <a:r>
              <a:rPr lang="it-IT" dirty="0" err="1"/>
              <a:t>Levenshtein</a:t>
            </a:r>
            <a:r>
              <a:rPr lang="it-IT" dirty="0"/>
              <a:t> </a:t>
            </a:r>
            <a:r>
              <a:rPr lang="it-IT" dirty="0" err="1"/>
              <a:t>distance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the </a:t>
            </a:r>
            <a:r>
              <a:rPr lang="it-IT" dirty="0" err="1"/>
              <a:t>phonetic</a:t>
            </a:r>
            <a:r>
              <a:rPr lang="it-IT" dirty="0"/>
              <a:t> </a:t>
            </a:r>
            <a:r>
              <a:rPr lang="it-IT" dirty="0" err="1"/>
              <a:t>dissimilarity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languages</a:t>
            </a:r>
            <a:r>
              <a:rPr lang="it-IT" dirty="0"/>
              <a:t> of a core set of 40 common </a:t>
            </a:r>
            <a:r>
              <a:rPr lang="it-IT" dirty="0" err="1"/>
              <a:t>words</a:t>
            </a: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 err="1"/>
              <a:t>Dyen</a:t>
            </a:r>
            <a:r>
              <a:rPr lang="it-IT" dirty="0"/>
              <a:t> </a:t>
            </a:r>
            <a:r>
              <a:rPr lang="it-IT" dirty="0" err="1"/>
              <a:t>index</a:t>
            </a:r>
            <a:r>
              <a:rPr lang="it-IT" dirty="0"/>
              <a:t> </a:t>
            </a:r>
            <a:r>
              <a:rPr lang="it-IT" dirty="0" err="1"/>
              <a:t>among</a:t>
            </a:r>
            <a:r>
              <a:rPr lang="it-IT" dirty="0"/>
              <a:t> Indo-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languages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similarities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samples</a:t>
            </a:r>
            <a:r>
              <a:rPr lang="it-IT" dirty="0"/>
              <a:t> of </a:t>
            </a:r>
            <a:r>
              <a:rPr lang="it-IT" dirty="0" err="1"/>
              <a:t>words</a:t>
            </a:r>
            <a:r>
              <a:rPr lang="it-IT" dirty="0"/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Migration </a:t>
            </a:r>
            <a:r>
              <a:rPr lang="it-IT" dirty="0" err="1"/>
              <a:t>rates</a:t>
            </a:r>
            <a:r>
              <a:rPr lang="it-IT" dirty="0"/>
              <a:t> to </a:t>
            </a:r>
            <a:r>
              <a:rPr lang="it-IT" dirty="0" err="1"/>
              <a:t>countries</a:t>
            </a:r>
            <a:r>
              <a:rPr lang="it-IT" dirty="0"/>
              <a:t> with </a:t>
            </a:r>
            <a:r>
              <a:rPr lang="it-IT" dirty="0" err="1"/>
              <a:t>similar</a:t>
            </a:r>
            <a:r>
              <a:rPr lang="it-IT" dirty="0"/>
              <a:t> </a:t>
            </a:r>
            <a:r>
              <a:rPr lang="it-IT" dirty="0" err="1"/>
              <a:t>languages</a:t>
            </a:r>
            <a:r>
              <a:rPr lang="it-IT" dirty="0"/>
              <a:t> are 19-35%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with no </a:t>
            </a:r>
            <a:r>
              <a:rPr lang="it-IT" dirty="0" err="1"/>
              <a:t>linguistic</a:t>
            </a:r>
            <a:r>
              <a:rPr lang="it-IT" dirty="0"/>
              <a:t> connection.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find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source </a:t>
            </a:r>
            <a:r>
              <a:rPr lang="it-IT" dirty="0" err="1"/>
              <a:t>countries</a:t>
            </a:r>
            <a:r>
              <a:rPr lang="it-IT" dirty="0"/>
              <a:t> with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tertiary</a:t>
            </a:r>
            <a:r>
              <a:rPr lang="it-IT" dirty="0"/>
              <a:t> </a:t>
            </a:r>
            <a:r>
              <a:rPr lang="it-IT" dirty="0" err="1"/>
              <a:t>enrolment</a:t>
            </a:r>
            <a:r>
              <a:rPr lang="it-IT" dirty="0"/>
              <a:t> </a:t>
            </a:r>
            <a:r>
              <a:rPr lang="it-IT" dirty="0" err="1"/>
              <a:t>rates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larger</a:t>
            </a:r>
            <a:r>
              <a:rPr lang="it-IT" dirty="0"/>
              <a:t> </a:t>
            </a: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outflow</a:t>
            </a: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the </a:t>
            </a:r>
            <a:r>
              <a:rPr lang="it-IT" dirty="0" err="1"/>
              <a:t>relevance</a:t>
            </a:r>
            <a:r>
              <a:rPr lang="it-IT" dirty="0"/>
              <a:t> of </a:t>
            </a:r>
            <a:r>
              <a:rPr lang="it-IT" dirty="0" err="1"/>
              <a:t>linguistic</a:t>
            </a:r>
            <a:r>
              <a:rPr lang="it-IT" dirty="0"/>
              <a:t> proximity in </a:t>
            </a:r>
            <a:r>
              <a:rPr lang="it-IT" dirty="0" err="1"/>
              <a:t>explaining</a:t>
            </a:r>
            <a:r>
              <a:rPr lang="it-IT" dirty="0"/>
              <a:t> the </a:t>
            </a:r>
            <a:r>
              <a:rPr lang="it-IT" dirty="0" err="1"/>
              <a:t>direction</a:t>
            </a:r>
            <a:r>
              <a:rPr lang="it-IT" dirty="0"/>
              <a:t> of </a:t>
            </a:r>
            <a:r>
              <a:rPr lang="it-IT" dirty="0" err="1"/>
              <a:t>migration</a:t>
            </a:r>
            <a:r>
              <a:rPr lang="it-IT" dirty="0"/>
              <a:t> </a:t>
            </a:r>
            <a:r>
              <a:rPr lang="it-IT" dirty="0" err="1"/>
              <a:t>flows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greater</a:t>
            </a:r>
            <a:r>
              <a:rPr lang="it-IT" dirty="0"/>
              <a:t> for </a:t>
            </a:r>
            <a:r>
              <a:rPr lang="it-IT" dirty="0" err="1"/>
              <a:t>origin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 with more </a:t>
            </a:r>
            <a:r>
              <a:rPr lang="it-IT" dirty="0" err="1"/>
              <a:t>educated</a:t>
            </a:r>
            <a:r>
              <a:rPr lang="it-IT" dirty="0"/>
              <a:t> </a:t>
            </a:r>
            <a:r>
              <a:rPr lang="it-IT" dirty="0" err="1"/>
              <a:t>workers</a:t>
            </a:r>
            <a:endParaRPr lang="it-IT" dirty="0"/>
          </a:p>
          <a:p>
            <a:br>
              <a:rPr lang="it-IT" dirty="0"/>
            </a:b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022E83C-410A-7D4F-A611-33EDCDEE5EC7}"/>
              </a:ext>
            </a:extLst>
          </p:cNvPr>
          <p:cNvSpPr txBox="1"/>
          <p:nvPr/>
        </p:nvSpPr>
        <p:spPr>
          <a:xfrm>
            <a:off x="2860158" y="542261"/>
            <a:ext cx="5241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 err="1">
                <a:latin typeface="+mj-lt"/>
              </a:rPr>
              <a:t>analyses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0423202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RegularSeedRightStep">
      <a:dk1>
        <a:srgbClr val="000000"/>
      </a:dk1>
      <a:lt1>
        <a:srgbClr val="FFFFFF"/>
      </a:lt1>
      <a:dk2>
        <a:srgbClr val="413424"/>
      </a:dk2>
      <a:lt2>
        <a:srgbClr val="E2E7E8"/>
      </a:lt2>
      <a:accent1>
        <a:srgbClr val="C35D4D"/>
      </a:accent1>
      <a:accent2>
        <a:srgbClr val="B17D3B"/>
      </a:accent2>
      <a:accent3>
        <a:srgbClr val="A9A742"/>
      </a:accent3>
      <a:accent4>
        <a:srgbClr val="83B13B"/>
      </a:accent4>
      <a:accent5>
        <a:srgbClr val="5DB647"/>
      </a:accent5>
      <a:accent6>
        <a:srgbClr val="3BB155"/>
      </a:accent6>
      <a:hlink>
        <a:srgbClr val="348F9D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488</Words>
  <Application>Microsoft Macintosh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Modern Love</vt:lpstr>
      <vt:lpstr>BohemianVTI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matilde osso</dc:creator>
  <cp:lastModifiedBy>matilde osso</cp:lastModifiedBy>
  <cp:revision>5</cp:revision>
  <dcterms:created xsi:type="dcterms:W3CDTF">2021-01-09T15:28:11Z</dcterms:created>
  <dcterms:modified xsi:type="dcterms:W3CDTF">2021-01-11T08:19:55Z</dcterms:modified>
</cp:coreProperties>
</file>