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133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arrotondato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ttangolo arrotondato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olo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0" name="Sottotitolo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19" name="Segnaposto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37C9BF-03C3-4C7E-B03A-D00EED13974E}" type="datetimeFigureOut">
              <a:rPr lang="it-IT" smtClean="0"/>
              <a:pPr/>
              <a:t>11/01/2021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11" name="Segnaposto numero diapositiva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D07DC6-0D5D-4025-9F67-7CC546F1ECC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37C9BF-03C3-4C7E-B03A-D00EED13974E}" type="datetimeFigureOut">
              <a:rPr lang="it-IT" smtClean="0"/>
              <a:pPr/>
              <a:t>11/01/2021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D07DC6-0D5D-4025-9F67-7CC546F1ECC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37C9BF-03C3-4C7E-B03A-D00EED13974E}" type="datetimeFigureOut">
              <a:rPr lang="it-IT" smtClean="0"/>
              <a:pPr/>
              <a:t>11/01/2021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D07DC6-0D5D-4025-9F67-7CC546F1ECC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37C9BF-03C3-4C7E-B03A-D00EED13974E}" type="datetimeFigureOut">
              <a:rPr lang="it-IT" smtClean="0"/>
              <a:pPr/>
              <a:t>11/01/2021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D07DC6-0D5D-4025-9F67-7CC546F1ECC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tangolo arrotondato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tangolo arrotondato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37C9BF-03C3-4C7E-B03A-D00EED13974E}" type="datetimeFigureOut">
              <a:rPr lang="it-IT" smtClean="0"/>
              <a:pPr/>
              <a:t>11/01/2021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D07DC6-0D5D-4025-9F67-7CC546F1ECC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37C9BF-03C3-4C7E-B03A-D00EED13974E}" type="datetimeFigureOut">
              <a:rPr lang="it-IT" smtClean="0"/>
              <a:pPr/>
              <a:t>11/01/2021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D07DC6-0D5D-4025-9F67-7CC546F1ECC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37C9BF-03C3-4C7E-B03A-D00EED13974E}" type="datetimeFigureOut">
              <a:rPr lang="it-IT" smtClean="0"/>
              <a:pPr/>
              <a:t>11/01/2021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D07DC6-0D5D-4025-9F67-7CC546F1ECC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37C9BF-03C3-4C7E-B03A-D00EED13974E}" type="datetimeFigureOut">
              <a:rPr lang="it-IT" smtClean="0"/>
              <a:pPr/>
              <a:t>11/01/2021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D07DC6-0D5D-4025-9F67-7CC546F1ECC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arrotondato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37C9BF-03C3-4C7E-B03A-D00EED13974E}" type="datetimeFigureOut">
              <a:rPr lang="it-IT" smtClean="0"/>
              <a:pPr/>
              <a:t>11/01/2021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D07DC6-0D5D-4025-9F67-7CC546F1ECC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37C9BF-03C3-4C7E-B03A-D00EED13974E}" type="datetimeFigureOut">
              <a:rPr lang="it-IT" smtClean="0"/>
              <a:pPr/>
              <a:t>11/01/2021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D07DC6-0D5D-4025-9F67-7CC546F1ECC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arrotondato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Arrotonda singolo angolo rettangolo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37C9BF-03C3-4C7E-B03A-D00EED13974E}" type="datetimeFigureOut">
              <a:rPr lang="it-IT" smtClean="0"/>
              <a:pPr/>
              <a:t>11/01/2021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D07DC6-0D5D-4025-9F67-7CC546F1ECC1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 smtClean="0"/>
              <a:t>Fare clic sull'icona per inserire un'immagine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arrotondato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tangolo arrotondato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Segnaposto titolo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5" name="Segnaposto data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437C9BF-03C3-4C7E-B03A-D00EED13974E}" type="datetimeFigureOut">
              <a:rPr lang="it-IT" smtClean="0"/>
              <a:pPr/>
              <a:t>11/01/2021</a:t>
            </a:fld>
            <a:endParaRPr lang="it-IT"/>
          </a:p>
        </p:txBody>
      </p:sp>
      <p:sp>
        <p:nvSpPr>
          <p:cNvPr id="18" name="Segnaposto piè di pagina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ED07DC6-0D5D-4025-9F67-7CC546F1ECC1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57158" y="500042"/>
            <a:ext cx="8429684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latin typeface="Arial Black" pitchFamily="34" charset="0"/>
              </a:rPr>
              <a:t>International </a:t>
            </a:r>
            <a:r>
              <a:rPr lang="it-IT" dirty="0" err="1" smtClean="0">
                <a:latin typeface="Arial Black" pitchFamily="34" charset="0"/>
              </a:rPr>
              <a:t>migration</a:t>
            </a:r>
            <a:r>
              <a:rPr lang="it-IT" dirty="0" smtClean="0">
                <a:latin typeface="Arial Black" pitchFamily="34" charset="0"/>
              </a:rPr>
              <a:t>: The impact </a:t>
            </a:r>
            <a:r>
              <a:rPr lang="it-IT" dirty="0" err="1" smtClean="0">
                <a:latin typeface="Arial Black" pitchFamily="34" charset="0"/>
              </a:rPr>
              <a:t>of</a:t>
            </a:r>
            <a:r>
              <a:rPr lang="it-IT" dirty="0" smtClean="0">
                <a:latin typeface="Arial Black" pitchFamily="34" charset="0"/>
              </a:rPr>
              <a:t> </a:t>
            </a:r>
            <a:r>
              <a:rPr lang="it-IT" dirty="0" err="1" smtClean="0">
                <a:latin typeface="Arial Black" pitchFamily="34" charset="0"/>
              </a:rPr>
              <a:t>linguistic</a:t>
            </a:r>
            <a:r>
              <a:rPr lang="it-IT" dirty="0" smtClean="0">
                <a:latin typeface="Arial Black" pitchFamily="34" charset="0"/>
              </a:rPr>
              <a:t> </a:t>
            </a:r>
            <a:r>
              <a:rPr lang="it-IT" dirty="0" err="1" smtClean="0">
                <a:latin typeface="Arial Black" pitchFamily="34" charset="0"/>
              </a:rPr>
              <a:t>proximity</a:t>
            </a:r>
            <a:r>
              <a:rPr lang="it-IT" dirty="0" smtClean="0">
                <a:latin typeface="Arial Black" pitchFamily="34" charset="0"/>
              </a:rPr>
              <a:t> on </a:t>
            </a:r>
            <a:r>
              <a:rPr lang="it-IT" dirty="0" err="1" smtClean="0">
                <a:latin typeface="Arial Black" pitchFamily="34" charset="0"/>
              </a:rPr>
              <a:t>preferred</a:t>
            </a:r>
            <a:r>
              <a:rPr lang="it-IT" dirty="0" smtClean="0">
                <a:latin typeface="Arial Black" pitchFamily="34" charset="0"/>
              </a:rPr>
              <a:t> </a:t>
            </a:r>
            <a:r>
              <a:rPr lang="it-IT" dirty="0" err="1" smtClean="0">
                <a:latin typeface="Arial Black" pitchFamily="34" charset="0"/>
              </a:rPr>
              <a:t>destinations</a:t>
            </a:r>
            <a:r>
              <a:rPr lang="it-IT" dirty="0" smtClean="0">
                <a:latin typeface="Arial Black" pitchFamily="34" charset="0"/>
              </a:rPr>
              <a:t>.</a:t>
            </a:r>
          </a:p>
          <a:p>
            <a:endParaRPr lang="it-IT" sz="1600" dirty="0" smtClean="0">
              <a:latin typeface="Arial Black" pitchFamily="34" charset="0"/>
              <a:cs typeface="Arial" pitchFamily="34" charset="0"/>
            </a:endParaRPr>
          </a:p>
          <a:p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Every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time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smtClean="0"/>
              <a:t>you analyze a text you have to consider the title to understand what to expect from the text.</a:t>
            </a:r>
          </a:p>
          <a:p>
            <a:endParaRPr lang="en-US" sz="1600" dirty="0" smtClean="0"/>
          </a:p>
          <a:p>
            <a:r>
              <a:rPr lang="en-US" sz="1600" dirty="0" smtClean="0"/>
              <a:t>Key words: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/>
              <a:t>International migration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/>
              <a:t>Linguistic proximity( and it’s impact)</a:t>
            </a:r>
          </a:p>
          <a:p>
            <a:pPr>
              <a:buFont typeface="Arial" pitchFamily="34" charset="0"/>
              <a:buChar char="•"/>
            </a:pPr>
            <a:endParaRPr lang="en-US" sz="1600" dirty="0"/>
          </a:p>
          <a:p>
            <a:r>
              <a:rPr lang="en-US" sz="1600" dirty="0" smtClean="0">
                <a:latin typeface="Arial Black" pitchFamily="34" charset="0"/>
              </a:rPr>
              <a:t>Subheading</a:t>
            </a:r>
          </a:p>
          <a:p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endParaRPr lang="it-IT" sz="1600" dirty="0" smtClean="0">
              <a:latin typeface="Arial" pitchFamily="34" charset="0"/>
              <a:cs typeface="Arial" pitchFamily="34" charset="0"/>
            </a:endParaRPr>
          </a:p>
          <a:p>
            <a:endParaRPr lang="it-IT" dirty="0"/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357158" y="3286124"/>
            <a:ext cx="8501058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The </a:t>
            </a:r>
            <a:r>
              <a:rPr kumimoji="0" lang="it-IT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subtitles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it-IT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must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it-IT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also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it-IT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be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it-IT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considered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it-IT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because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it-IT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they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are a </a:t>
            </a:r>
            <a:r>
              <a:rPr kumimoji="0" lang="it-IT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small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it-IT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summary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it-IT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of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the text </a:t>
            </a:r>
            <a:r>
              <a:rPr kumimoji="0" lang="it-IT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we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are </a:t>
            </a:r>
            <a:r>
              <a:rPr kumimoji="0" lang="it-IT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about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it-IT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to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it-IT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read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.</a:t>
            </a:r>
            <a:endParaRPr lang="it-IT" sz="1600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sz="1600" dirty="0" smtClean="0">
              <a:latin typeface="Arial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z="1600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refugee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crisis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Europe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has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reopened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smtClean="0"/>
              <a:t>and people who migrate choose their destination based on: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600" dirty="0"/>
              <a:t> </a:t>
            </a:r>
            <a:r>
              <a:rPr lang="en-US" sz="1600" dirty="0" smtClean="0"/>
              <a:t>job prospects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600" dirty="0"/>
              <a:t>t</a:t>
            </a:r>
            <a:r>
              <a:rPr lang="en-US" sz="1600" dirty="0" smtClean="0"/>
              <a:t>he security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600" dirty="0"/>
              <a:t>o</a:t>
            </a:r>
            <a:r>
              <a:rPr lang="en-US" sz="1600" dirty="0" smtClean="0"/>
              <a:t>penness of society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dirty="0" smtClean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/>
              <a:t>b</a:t>
            </a:r>
            <a:r>
              <a:rPr lang="en-US" sz="1600" dirty="0" smtClean="0"/>
              <a:t>ut also based on 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600" dirty="0" smtClean="0"/>
              <a:t>Similarity between the native languages, of the migrants, and the language of the new </a:t>
            </a:r>
            <a:r>
              <a:rPr lang="en-US" sz="1600" dirty="0" err="1" smtClean="0"/>
              <a:t>coutry</a:t>
            </a:r>
            <a:endParaRPr lang="en-US" sz="1600" dirty="0" smtClean="0"/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US" sz="1600" dirty="0" smtClean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lang="it-IT" sz="16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57158" y="428604"/>
            <a:ext cx="8429684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>
                <a:latin typeface="Arial Black" pitchFamily="34" charset="0"/>
              </a:rPr>
              <a:t>Introduction</a:t>
            </a:r>
            <a:endParaRPr lang="it-IT" dirty="0" smtClean="0">
              <a:latin typeface="Arial Black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it-IT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it-IT" dirty="0" err="1" smtClean="0">
                <a:latin typeface="Arial" pitchFamily="34" charset="0"/>
                <a:cs typeface="Arial" pitchFamily="34" charset="0"/>
              </a:rPr>
              <a:t>diversity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latin typeface="Arial" pitchFamily="34" charset="0"/>
                <a:cs typeface="Arial" pitchFamily="34" charset="0"/>
              </a:rPr>
              <a:t>of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latin typeface="Arial" pitchFamily="34" charset="0"/>
                <a:cs typeface="Arial" pitchFamily="34" charset="0"/>
              </a:rPr>
              <a:t>origins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latin typeface="Arial" pitchFamily="34" charset="0"/>
                <a:cs typeface="Arial" pitchFamily="34" charset="0"/>
              </a:rPr>
              <a:t>of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latin typeface="Arial" pitchFamily="34" charset="0"/>
                <a:cs typeface="Arial" pitchFamily="34" charset="0"/>
              </a:rPr>
              <a:t>new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latin typeface="Arial" pitchFamily="34" charset="0"/>
                <a:cs typeface="Arial" pitchFamily="34" charset="0"/>
              </a:rPr>
              <a:t>migrants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latin typeface="Arial" pitchFamily="34" charset="0"/>
                <a:cs typeface="Arial" pitchFamily="34" charset="0"/>
              </a:rPr>
              <a:t>has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latin typeface="Arial" pitchFamily="34" charset="0"/>
                <a:cs typeface="Arial" pitchFamily="34" charset="0"/>
              </a:rPr>
              <a:t>increased</a:t>
            </a:r>
            <a:endParaRPr lang="it-IT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it-IT" dirty="0" err="1" smtClean="0">
                <a:latin typeface="Arial" pitchFamily="34" charset="0"/>
                <a:cs typeface="Arial" pitchFamily="34" charset="0"/>
              </a:rPr>
              <a:t>Language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latin typeface="Arial" pitchFamily="34" charset="0"/>
                <a:cs typeface="Arial" pitchFamily="34" charset="0"/>
              </a:rPr>
              <a:t>differences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 can create </a:t>
            </a:r>
            <a:r>
              <a:rPr lang="it-IT" dirty="0" err="1" smtClean="0">
                <a:latin typeface="Arial" pitchFamily="34" charset="0"/>
                <a:cs typeface="Arial" pitchFamily="34" charset="0"/>
              </a:rPr>
              <a:t>barriers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dirty="0" smtClean="0"/>
              <a:t>and the </a:t>
            </a:r>
            <a:r>
              <a:rPr lang="it-IT" dirty="0" err="1" smtClean="0"/>
              <a:t>consequences</a:t>
            </a:r>
            <a:r>
              <a:rPr lang="it-IT" dirty="0" smtClean="0"/>
              <a:t> are:</a:t>
            </a:r>
          </a:p>
          <a:p>
            <a:r>
              <a:rPr lang="it-IT" dirty="0" err="1">
                <a:latin typeface="Arial" pitchFamily="34" charset="0"/>
                <a:cs typeface="Arial" pitchFamily="34" charset="0"/>
              </a:rPr>
              <a:t>-</a:t>
            </a:r>
            <a:r>
              <a:rPr lang="it-IT" dirty="0" err="1" smtClean="0">
                <a:latin typeface="Arial" pitchFamily="34" charset="0"/>
                <a:cs typeface="Arial" pitchFamily="34" charset="0"/>
              </a:rPr>
              <a:t>Prevent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 the full </a:t>
            </a:r>
            <a:r>
              <a:rPr lang="it-IT" dirty="0" err="1" smtClean="0">
                <a:latin typeface="Arial" pitchFamily="34" charset="0"/>
                <a:cs typeface="Arial" pitchFamily="34" charset="0"/>
              </a:rPr>
              <a:t>development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latin typeface="Arial" pitchFamily="34" charset="0"/>
                <a:cs typeface="Arial" pitchFamily="34" charset="0"/>
              </a:rPr>
              <a:t>of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 the </a:t>
            </a:r>
            <a:r>
              <a:rPr lang="it-IT" dirty="0" err="1" smtClean="0">
                <a:latin typeface="Arial" pitchFamily="34" charset="0"/>
                <a:cs typeface="Arial" pitchFamily="34" charset="0"/>
              </a:rPr>
              <a:t>potential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latin typeface="Arial" pitchFamily="34" charset="0"/>
                <a:cs typeface="Arial" pitchFamily="34" charset="0"/>
              </a:rPr>
              <a:t>economic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latin typeface="Arial" pitchFamily="34" charset="0"/>
                <a:cs typeface="Arial" pitchFamily="34" charset="0"/>
              </a:rPr>
              <a:t>benefits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latin typeface="Arial" pitchFamily="34" charset="0"/>
                <a:cs typeface="Arial" pitchFamily="34" charset="0"/>
              </a:rPr>
              <a:t>of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latin typeface="Arial" pitchFamily="34" charset="0"/>
                <a:cs typeface="Arial" pitchFamily="34" charset="0"/>
              </a:rPr>
              <a:t>international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latin typeface="Arial" pitchFamily="34" charset="0"/>
                <a:cs typeface="Arial" pitchFamily="34" charset="0"/>
              </a:rPr>
              <a:t>mobility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it-IT" dirty="0">
              <a:latin typeface="Arial" pitchFamily="34" charset="0"/>
              <a:cs typeface="Arial" pitchFamily="34" charset="0"/>
            </a:endParaRPr>
          </a:p>
          <a:p>
            <a:r>
              <a:rPr lang="it-IT" dirty="0" smtClean="0">
                <a:latin typeface="Arial" pitchFamily="34" charset="0"/>
                <a:cs typeface="Arial" pitchFamily="34" charset="0"/>
              </a:rPr>
              <a:t>Key </a:t>
            </a:r>
            <a:r>
              <a:rPr lang="it-IT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latin typeface="Arial" pitchFamily="34" charset="0"/>
                <a:cs typeface="Arial" pitchFamily="34" charset="0"/>
              </a:rPr>
              <a:t>succesful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 transfer:</a:t>
            </a:r>
          </a:p>
          <a:p>
            <a:pPr>
              <a:buFont typeface="Arial" pitchFamily="34" charset="0"/>
              <a:buChar char="•"/>
            </a:pPr>
            <a:r>
              <a:rPr lang="it-IT" dirty="0" err="1" smtClean="0">
                <a:latin typeface="Arial" pitchFamily="34" charset="0"/>
                <a:cs typeface="Arial" pitchFamily="34" charset="0"/>
              </a:rPr>
              <a:t>Ability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latin typeface="Arial" pitchFamily="34" charset="0"/>
                <a:cs typeface="Arial" pitchFamily="34" charset="0"/>
              </a:rPr>
              <a:t>learn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 the </a:t>
            </a:r>
            <a:r>
              <a:rPr lang="it-IT" dirty="0" err="1" smtClean="0">
                <a:latin typeface="Arial" pitchFamily="34" charset="0"/>
                <a:cs typeface="Arial" pitchFamily="34" charset="0"/>
              </a:rPr>
              <a:t>language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latin typeface="Arial" pitchFamily="34" charset="0"/>
                <a:cs typeface="Arial" pitchFamily="34" charset="0"/>
              </a:rPr>
              <a:t>quickly</a:t>
            </a:r>
            <a:endParaRPr lang="it-IT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it-IT" dirty="0" err="1" smtClean="0">
                <a:latin typeface="Arial" pitchFamily="34" charset="0"/>
                <a:cs typeface="Arial" pitchFamily="34" charset="0"/>
              </a:rPr>
              <a:t>Fluency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it-IT" dirty="0" err="1" smtClean="0">
                <a:latin typeface="Arial" pitchFamily="34" charset="0"/>
                <a:cs typeface="Arial" pitchFamily="34" charset="0"/>
              </a:rPr>
              <a:t>destination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latin typeface="Arial" pitchFamily="34" charset="0"/>
                <a:cs typeface="Arial" pitchFamily="34" charset="0"/>
              </a:rPr>
              <a:t>language</a:t>
            </a:r>
            <a:endParaRPr lang="it-IT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it-IT" dirty="0">
              <a:latin typeface="Arial" pitchFamily="34" charset="0"/>
              <a:cs typeface="Arial" pitchFamily="34" charset="0"/>
            </a:endParaRPr>
          </a:p>
          <a:p>
            <a:r>
              <a:rPr lang="it-IT" dirty="0" smtClean="0">
                <a:latin typeface="Arial Black" pitchFamily="34" charset="0"/>
                <a:cs typeface="Arial" pitchFamily="34" charset="0"/>
              </a:rPr>
              <a:t>The </a:t>
            </a:r>
            <a:r>
              <a:rPr lang="it-IT" dirty="0" err="1" smtClean="0">
                <a:latin typeface="Arial Black" pitchFamily="34" charset="0"/>
                <a:cs typeface="Arial" pitchFamily="34" charset="0"/>
              </a:rPr>
              <a:t>role</a:t>
            </a:r>
            <a:r>
              <a:rPr lang="it-IT" dirty="0" smtClean="0">
                <a:latin typeface="Arial Black" pitchFamily="34" charset="0"/>
                <a:cs typeface="Arial" pitchFamily="34" charset="0"/>
              </a:rPr>
              <a:t> </a:t>
            </a:r>
            <a:r>
              <a:rPr lang="it-IT" dirty="0" err="1" smtClean="0">
                <a:latin typeface="Arial Black" pitchFamily="34" charset="0"/>
                <a:cs typeface="Arial" pitchFamily="34" charset="0"/>
              </a:rPr>
              <a:t>of</a:t>
            </a:r>
            <a:r>
              <a:rPr lang="it-IT" dirty="0" smtClean="0">
                <a:latin typeface="Arial Black" pitchFamily="34" charset="0"/>
                <a:cs typeface="Arial" pitchFamily="34" charset="0"/>
              </a:rPr>
              <a:t> </a:t>
            </a:r>
            <a:r>
              <a:rPr lang="it-IT" dirty="0" err="1" smtClean="0">
                <a:latin typeface="Arial Black" pitchFamily="34" charset="0"/>
                <a:cs typeface="Arial" pitchFamily="34" charset="0"/>
              </a:rPr>
              <a:t>linguistic</a:t>
            </a:r>
            <a:r>
              <a:rPr lang="it-IT" dirty="0" smtClean="0">
                <a:latin typeface="Arial Black" pitchFamily="34" charset="0"/>
                <a:cs typeface="Arial" pitchFamily="34" charset="0"/>
              </a:rPr>
              <a:t> </a:t>
            </a:r>
            <a:r>
              <a:rPr lang="it-IT" dirty="0" err="1" smtClean="0">
                <a:latin typeface="Arial Black" pitchFamily="34" charset="0"/>
                <a:cs typeface="Arial" pitchFamily="34" charset="0"/>
              </a:rPr>
              <a:t>distance</a:t>
            </a:r>
            <a:r>
              <a:rPr lang="it-IT" dirty="0" smtClean="0">
                <a:latin typeface="Arial Black" pitchFamily="34" charset="0"/>
                <a:cs typeface="Arial" pitchFamily="34" charset="0"/>
              </a:rPr>
              <a:t> in </a:t>
            </a:r>
            <a:r>
              <a:rPr lang="it-IT" dirty="0" err="1" smtClean="0">
                <a:latin typeface="Arial Black" pitchFamily="34" charset="0"/>
                <a:cs typeface="Arial" pitchFamily="34" charset="0"/>
              </a:rPr>
              <a:t>migration</a:t>
            </a:r>
            <a:endParaRPr lang="it-IT" dirty="0" smtClean="0">
              <a:latin typeface="Arial Black" pitchFamily="34" charset="0"/>
              <a:cs typeface="Arial" pitchFamily="34" charset="0"/>
            </a:endParaRPr>
          </a:p>
          <a:p>
            <a:r>
              <a:rPr lang="en-US" sz="1600" dirty="0"/>
              <a:t>T</a:t>
            </a:r>
            <a:r>
              <a:rPr lang="en-US" sz="1600" dirty="0" smtClean="0"/>
              <a:t>his paragraph tells us what the role of language is in international migratory flows.</a:t>
            </a:r>
          </a:p>
          <a:p>
            <a:pPr>
              <a:buFont typeface="Arial" pitchFamily="34" charset="0"/>
              <a:buChar char="•"/>
            </a:pP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it-IT" sz="1600" dirty="0" err="1" smtClean="0"/>
              <a:t>according</a:t>
            </a:r>
            <a:r>
              <a:rPr lang="it-IT" sz="1600" dirty="0" smtClean="0"/>
              <a:t> </a:t>
            </a:r>
            <a:r>
              <a:rPr lang="it-IT" sz="1600" dirty="0" err="1" smtClean="0"/>
              <a:t>to</a:t>
            </a:r>
            <a:r>
              <a:rPr lang="it-IT" sz="1600" dirty="0" smtClean="0"/>
              <a:t> </a:t>
            </a:r>
            <a:r>
              <a:rPr lang="it-IT" sz="1600" dirty="0" err="1" smtClean="0"/>
              <a:t>studies</a:t>
            </a:r>
            <a:r>
              <a:rPr lang="it-IT" sz="1600" dirty="0" smtClean="0"/>
              <a:t> </a:t>
            </a:r>
            <a:r>
              <a:rPr lang="it-IT" sz="1600" dirty="0" err="1" smtClean="0"/>
              <a:t>migrations</a:t>
            </a:r>
            <a:r>
              <a:rPr lang="it-IT" sz="1600" dirty="0" smtClean="0"/>
              <a:t> are 20% </a:t>
            </a:r>
            <a:r>
              <a:rPr lang="it-IT" sz="1600" dirty="0" err="1" smtClean="0"/>
              <a:t>higher</a:t>
            </a:r>
            <a:r>
              <a:rPr lang="it-IT" sz="1600" dirty="0" smtClean="0"/>
              <a:t> in </a:t>
            </a:r>
            <a:r>
              <a:rPr lang="it-IT" sz="1600" dirty="0" err="1" smtClean="0"/>
              <a:t>countries</a:t>
            </a:r>
            <a:r>
              <a:rPr lang="it-IT" sz="1600" dirty="0" smtClean="0"/>
              <a:t> </a:t>
            </a:r>
            <a:r>
              <a:rPr lang="it-IT" sz="1600" dirty="0" err="1" smtClean="0"/>
              <a:t>whit</a:t>
            </a:r>
            <a:r>
              <a:rPr lang="it-IT" sz="1600" dirty="0" smtClean="0"/>
              <a:t> </a:t>
            </a:r>
            <a:r>
              <a:rPr lang="it-IT" sz="1600" dirty="0" err="1" smtClean="0"/>
              <a:t>similar</a:t>
            </a:r>
            <a:r>
              <a:rPr lang="it-IT" sz="1600" dirty="0" smtClean="0"/>
              <a:t> </a:t>
            </a:r>
            <a:r>
              <a:rPr lang="it-IT" sz="1600" dirty="0" err="1" smtClean="0"/>
              <a:t>languages</a:t>
            </a:r>
            <a:r>
              <a:rPr lang="it-IT" sz="1600" dirty="0" smtClean="0"/>
              <a:t> and the </a:t>
            </a:r>
            <a:r>
              <a:rPr lang="it-IT" sz="1600" dirty="0" err="1" smtClean="0"/>
              <a:t>same</a:t>
            </a:r>
            <a:r>
              <a:rPr lang="it-IT" sz="1600" dirty="0" smtClean="0"/>
              <a:t> </a:t>
            </a:r>
            <a:r>
              <a:rPr lang="it-IT" sz="1600" dirty="0" err="1" smtClean="0"/>
              <a:t>mother</a:t>
            </a:r>
            <a:r>
              <a:rPr lang="it-IT" sz="1600" dirty="0" smtClean="0"/>
              <a:t> </a:t>
            </a:r>
            <a:r>
              <a:rPr lang="it-IT" sz="1600" dirty="0" err="1" smtClean="0"/>
              <a:t>tounge</a:t>
            </a:r>
            <a:endParaRPr lang="it-IT" sz="1600" dirty="0" smtClean="0"/>
          </a:p>
          <a:p>
            <a:pPr>
              <a:buFont typeface="Arial" pitchFamily="34" charset="0"/>
              <a:buChar char="•"/>
            </a:pPr>
            <a:endParaRPr lang="it-IT" dirty="0">
              <a:latin typeface="Arial" pitchFamily="34" charset="0"/>
              <a:cs typeface="Arial" pitchFamily="34" charset="0"/>
            </a:endParaRPr>
          </a:p>
          <a:p>
            <a:r>
              <a:rPr lang="it-IT" dirty="0" smtClean="0">
                <a:latin typeface="Arial" pitchFamily="34" charset="0"/>
                <a:cs typeface="Arial" pitchFamily="34" charset="0"/>
              </a:rPr>
              <a:t>Impact </a:t>
            </a:r>
            <a:r>
              <a:rPr lang="it-IT" dirty="0" err="1" smtClean="0">
                <a:latin typeface="Arial" pitchFamily="34" charset="0"/>
                <a:cs typeface="Arial" pitchFamily="34" charset="0"/>
              </a:rPr>
              <a:t>of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latin typeface="Arial" pitchFamily="34" charset="0"/>
                <a:cs typeface="Arial" pitchFamily="34" charset="0"/>
              </a:rPr>
              <a:t>linguistic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latin typeface="Arial" pitchFamily="34" charset="0"/>
                <a:cs typeface="Arial" pitchFamily="34" charset="0"/>
              </a:rPr>
              <a:t>proximity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latin typeface="Arial" pitchFamily="34" charset="0"/>
                <a:cs typeface="Arial" pitchFamily="34" charset="0"/>
              </a:rPr>
              <a:t>was</a:t>
            </a:r>
            <a:r>
              <a:rPr lang="it-IT" dirty="0" smtClean="0">
                <a:latin typeface="Arial Black" pitchFamily="34" charset="0"/>
                <a:cs typeface="Arial" pitchFamily="34" charset="0"/>
              </a:rPr>
              <a:t>:</a:t>
            </a:r>
          </a:p>
          <a:p>
            <a:pPr>
              <a:buFont typeface="Arial" pitchFamily="34" charset="0"/>
              <a:buChar char="•"/>
            </a:pP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Lower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than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the impact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of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ethnic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networks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or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income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pro capite</a:t>
            </a:r>
          </a:p>
          <a:p>
            <a:pPr>
              <a:buFont typeface="Arial" pitchFamily="34" charset="0"/>
              <a:buChar char="•"/>
            </a:pP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Stronger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than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impact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of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differences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unemployment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rates</a:t>
            </a:r>
            <a:endParaRPr lang="it-IT" sz="16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it-IT" dirty="0">
              <a:latin typeface="Arial Black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57158" y="357166"/>
            <a:ext cx="8429684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>
                <a:latin typeface="Arial Black" pitchFamily="34" charset="0"/>
              </a:rPr>
              <a:t>Robustness</a:t>
            </a:r>
            <a:r>
              <a:rPr lang="it-IT" dirty="0" smtClean="0">
                <a:latin typeface="Arial Black" pitchFamily="34" charset="0"/>
              </a:rPr>
              <a:t> </a:t>
            </a:r>
            <a:r>
              <a:rPr lang="it-IT" dirty="0" err="1" smtClean="0">
                <a:latin typeface="Arial Black" pitchFamily="34" charset="0"/>
              </a:rPr>
              <a:t>analysis</a:t>
            </a:r>
            <a:endParaRPr lang="it-IT" dirty="0" smtClean="0">
              <a:latin typeface="Arial Black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Migrants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rates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countries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whit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similar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language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are 19-35%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higter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than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those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with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non-similar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language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endParaRPr lang="it-IT" sz="1600" dirty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Whit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the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studies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we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know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that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coutries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of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origin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whit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more people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working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in the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tertiary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sector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have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larger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migration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flows</a:t>
            </a:r>
            <a:endParaRPr lang="it-IT" sz="16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it-IT" sz="1600" dirty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Migration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flows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is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greater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for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countries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of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origin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whit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more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educated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workers</a:t>
            </a:r>
            <a:endParaRPr lang="it-IT" sz="16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it-IT" sz="1600" dirty="0">
              <a:latin typeface="Arial" pitchFamily="34" charset="0"/>
              <a:cs typeface="Arial" pitchFamily="34" charset="0"/>
            </a:endParaRPr>
          </a:p>
          <a:p>
            <a:r>
              <a:rPr lang="it-IT" dirty="0" err="1" smtClean="0">
                <a:latin typeface="Arial Black" pitchFamily="34" charset="0"/>
                <a:cs typeface="Arial" pitchFamily="34" charset="0"/>
              </a:rPr>
              <a:t>Widely</a:t>
            </a:r>
            <a:r>
              <a:rPr lang="it-IT" dirty="0" smtClean="0">
                <a:latin typeface="Arial Black" pitchFamily="34" charset="0"/>
                <a:cs typeface="Arial" pitchFamily="34" charset="0"/>
              </a:rPr>
              <a:t> </a:t>
            </a:r>
            <a:r>
              <a:rPr lang="it-IT" dirty="0" err="1" smtClean="0">
                <a:latin typeface="Arial Black" pitchFamily="34" charset="0"/>
                <a:cs typeface="Arial" pitchFamily="34" charset="0"/>
              </a:rPr>
              <a:t>spoken</a:t>
            </a:r>
            <a:r>
              <a:rPr lang="it-IT" dirty="0" smtClean="0">
                <a:latin typeface="Arial Black" pitchFamily="34" charset="0"/>
                <a:cs typeface="Arial" pitchFamily="34" charset="0"/>
              </a:rPr>
              <a:t> </a:t>
            </a:r>
            <a:r>
              <a:rPr lang="it-IT" dirty="0" err="1" smtClean="0">
                <a:latin typeface="Arial Black" pitchFamily="34" charset="0"/>
                <a:cs typeface="Arial" pitchFamily="34" charset="0"/>
              </a:rPr>
              <a:t>languages</a:t>
            </a:r>
            <a:r>
              <a:rPr lang="it-IT" dirty="0" smtClean="0">
                <a:latin typeface="Arial Black" pitchFamily="34" charset="0"/>
                <a:cs typeface="Arial" pitchFamily="34" charset="0"/>
              </a:rPr>
              <a:t> </a:t>
            </a:r>
            <a:r>
              <a:rPr lang="it-IT" dirty="0" err="1" smtClean="0">
                <a:latin typeface="Arial Black" pitchFamily="34" charset="0"/>
                <a:cs typeface="Arial" pitchFamily="34" charset="0"/>
              </a:rPr>
              <a:t>as</a:t>
            </a:r>
            <a:r>
              <a:rPr lang="it-IT" dirty="0" smtClean="0">
                <a:latin typeface="Arial Black" pitchFamily="34" charset="0"/>
                <a:cs typeface="Arial" pitchFamily="34" charset="0"/>
              </a:rPr>
              <a:t> </a:t>
            </a:r>
            <a:r>
              <a:rPr lang="it-IT" dirty="0" err="1" smtClean="0">
                <a:latin typeface="Arial Black" pitchFamily="34" charset="0"/>
                <a:cs typeface="Arial" pitchFamily="34" charset="0"/>
              </a:rPr>
              <a:t>an</a:t>
            </a:r>
            <a:r>
              <a:rPr lang="it-IT" dirty="0" smtClean="0">
                <a:latin typeface="Arial Black" pitchFamily="34" charset="0"/>
                <a:cs typeface="Arial" pitchFamily="34" charset="0"/>
              </a:rPr>
              <a:t> </a:t>
            </a:r>
            <a:r>
              <a:rPr lang="it-IT" dirty="0" err="1" smtClean="0">
                <a:latin typeface="Arial Black" pitchFamily="34" charset="0"/>
                <a:cs typeface="Arial" pitchFamily="34" charset="0"/>
              </a:rPr>
              <a:t>additional</a:t>
            </a:r>
            <a:r>
              <a:rPr lang="it-IT" dirty="0" smtClean="0">
                <a:latin typeface="Arial Black" pitchFamily="34" charset="0"/>
                <a:cs typeface="Arial" pitchFamily="34" charset="0"/>
              </a:rPr>
              <a:t> pull </a:t>
            </a:r>
            <a:r>
              <a:rPr lang="it-IT" dirty="0" err="1" smtClean="0">
                <a:latin typeface="Arial Black" pitchFamily="34" charset="0"/>
                <a:cs typeface="Arial" pitchFamily="34" charset="0"/>
              </a:rPr>
              <a:t>factor</a:t>
            </a:r>
            <a:r>
              <a:rPr lang="it-IT" dirty="0" smtClean="0">
                <a:latin typeface="Arial Black" pitchFamily="34" charset="0"/>
                <a:cs typeface="Arial" pitchFamily="34" charset="0"/>
              </a:rPr>
              <a:t> in </a:t>
            </a:r>
            <a:r>
              <a:rPr lang="it-IT" dirty="0" err="1" smtClean="0">
                <a:latin typeface="Arial Black" pitchFamily="34" charset="0"/>
                <a:cs typeface="Arial" pitchFamily="34" charset="0"/>
              </a:rPr>
              <a:t>migration</a:t>
            </a:r>
            <a:endParaRPr lang="it-IT" dirty="0" smtClean="0">
              <a:latin typeface="Arial Black" pitchFamily="34" charset="0"/>
              <a:cs typeface="Arial" pitchFamily="34" charset="0"/>
            </a:endParaRPr>
          </a:p>
          <a:p>
            <a:endParaRPr lang="it-IT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285720" y="2928934"/>
            <a:ext cx="8501122" cy="2831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it-IT" sz="1600" dirty="0">
                <a:latin typeface="Arial" pitchFamily="34" charset="0"/>
                <a:cs typeface="Arial" pitchFamily="34" charset="0"/>
              </a:rPr>
              <a:t>T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he </a:t>
            </a:r>
            <a:r>
              <a:rPr kumimoji="0" lang="it-IT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most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it-IT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widely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it-IT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spoken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it-IT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languages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​​in the world (</a:t>
            </a:r>
            <a:r>
              <a:rPr kumimoji="0" lang="it-IT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like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English) </a:t>
            </a:r>
            <a:r>
              <a:rPr kumimoji="0" lang="it-IT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determine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it-IT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another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positive </a:t>
            </a:r>
            <a:r>
              <a:rPr kumimoji="0" lang="it-IT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factor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it-IT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for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it-IT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migration</a:t>
            </a:r>
            <a:endParaRPr kumimoji="0" lang="it-IT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lang="it-IT" sz="1600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it-IT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For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it-IT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migrants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it-IT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English </a:t>
            </a:r>
            <a:r>
              <a:rPr kumimoji="0" lang="it-IT" sz="16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appears</a:t>
            </a:r>
            <a:r>
              <a:rPr kumimoji="0" lang="it-IT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it-IT" sz="16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to</a:t>
            </a:r>
            <a:r>
              <a:rPr kumimoji="0" lang="it-IT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it-IT" sz="16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be</a:t>
            </a:r>
            <a:r>
              <a:rPr kumimoji="0" lang="it-IT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a </a:t>
            </a:r>
            <a:r>
              <a:rPr kumimoji="0" lang="it-IT" sz="16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lsser</a:t>
            </a:r>
            <a:r>
              <a:rPr kumimoji="0" lang="it-IT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it-IT" sz="16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obstacle</a:t>
            </a:r>
            <a:r>
              <a:rPr kumimoji="0" lang="it-IT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it-IT" sz="16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than</a:t>
            </a:r>
            <a:r>
              <a:rPr kumimoji="0" lang="it-IT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it-IT" sz="16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other</a:t>
            </a:r>
            <a:r>
              <a:rPr kumimoji="0" lang="it-IT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it-IT" sz="16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languages</a:t>
            </a:r>
            <a:r>
              <a:rPr kumimoji="0" lang="it-IT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it-IT" sz="16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because</a:t>
            </a:r>
            <a:r>
              <a:rPr kumimoji="0" lang="it-IT" sz="1600" b="0" i="0" u="none" strike="noStrike" cap="none" normalizeH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it-IT" sz="16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it-IT" sz="16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is</a:t>
            </a:r>
            <a:r>
              <a:rPr kumimoji="0" lang="it-IT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it-IT" sz="16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widely</a:t>
            </a:r>
            <a:r>
              <a:rPr kumimoji="0" lang="it-IT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it-IT" sz="16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used</a:t>
            </a:r>
            <a:r>
              <a:rPr kumimoji="0" lang="it-IT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in </a:t>
            </a:r>
            <a:r>
              <a:rPr kumimoji="0" lang="it-IT" sz="16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international</a:t>
            </a:r>
            <a:r>
              <a:rPr kumimoji="0" lang="it-IT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it-IT" sz="16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transactions</a:t>
            </a:r>
            <a:r>
              <a:rPr kumimoji="0" lang="it-IT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and media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it-IT" sz="16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it-IT" sz="1600" baseline="0" dirty="0" err="1" smtClean="0">
                <a:latin typeface="Arial" pitchFamily="34" charset="0"/>
                <a:cs typeface="Arial" pitchFamily="34" charset="0"/>
              </a:rPr>
              <a:t>Is</a:t>
            </a:r>
            <a:r>
              <a:rPr lang="it-IT" sz="1600" baseline="0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it-IT" sz="1600" baseline="0" dirty="0" err="1" smtClean="0">
                <a:latin typeface="Arial" pitchFamily="34" charset="0"/>
                <a:cs typeface="Arial" pitchFamily="34" charset="0"/>
              </a:rPr>
              <a:t>second</a:t>
            </a:r>
            <a:r>
              <a:rPr lang="it-IT" sz="1600" baseline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baseline="0" dirty="0" err="1" smtClean="0">
                <a:latin typeface="Arial" pitchFamily="34" charset="0"/>
                <a:cs typeface="Arial" pitchFamily="34" charset="0"/>
              </a:rPr>
              <a:t>language</a:t>
            </a:r>
            <a:r>
              <a:rPr lang="it-IT" sz="1600" baseline="0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many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baseline="0" dirty="0" err="1" smtClean="0">
                <a:latin typeface="Arial" pitchFamily="34" charset="0"/>
                <a:cs typeface="Arial" pitchFamily="34" charset="0"/>
              </a:rPr>
              <a:t>countries</a:t>
            </a:r>
            <a:endParaRPr lang="it-IT" sz="1600" baseline="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it-IT" sz="1600" baseline="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it-IT" sz="16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it-IT" sz="16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is</a:t>
            </a:r>
            <a:r>
              <a:rPr kumimoji="0" lang="it-IT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it-IT" sz="16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an</a:t>
            </a:r>
            <a:r>
              <a:rPr kumimoji="0" lang="it-IT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it-IT" sz="16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asset</a:t>
            </a:r>
            <a:r>
              <a:rPr kumimoji="0" lang="it-IT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in the job market </a:t>
            </a:r>
            <a:r>
              <a:rPr kumimoji="0" lang="it-IT" sz="16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around</a:t>
            </a:r>
            <a:r>
              <a:rPr kumimoji="0" lang="it-IT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the world</a:t>
            </a:r>
            <a:endParaRPr kumimoji="0" lang="it-IT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85720" y="357166"/>
            <a:ext cx="8501122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>
                <a:latin typeface="Arial Black" pitchFamily="34" charset="0"/>
              </a:rPr>
              <a:t>Linguistic</a:t>
            </a:r>
            <a:r>
              <a:rPr lang="it-IT" dirty="0" smtClean="0">
                <a:latin typeface="Arial Black" pitchFamily="34" charset="0"/>
              </a:rPr>
              <a:t> enclave</a:t>
            </a:r>
          </a:p>
          <a:p>
            <a:pPr>
              <a:buFont typeface="Arial" pitchFamily="34" charset="0"/>
              <a:buChar char="•"/>
            </a:pP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migrants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are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attracted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destinations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that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already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host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large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communities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that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speak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their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language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because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it-IT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-pressure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learn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the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local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language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soon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after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is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lower</a:t>
            </a:r>
            <a:endParaRPr lang="it-IT" sz="1600" dirty="0" smtClean="0">
              <a:latin typeface="Arial" pitchFamily="34" charset="0"/>
              <a:cs typeface="Arial" pitchFamily="34" charset="0"/>
            </a:endParaRPr>
          </a:p>
          <a:p>
            <a:endParaRPr lang="it-IT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-they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can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findpsychological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support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pratical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information</a:t>
            </a:r>
          </a:p>
          <a:p>
            <a:endParaRPr lang="it-IT" sz="16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This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cultural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enclaves-like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Chinatown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or Little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Italy-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could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be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an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advantage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for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migrants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slow down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socio-economic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adaptation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in the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new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country</a:t>
            </a:r>
            <a:endParaRPr lang="it-IT" sz="16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it-IT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it-IT" dirty="0" err="1" smtClean="0">
                <a:latin typeface="Arial Black" pitchFamily="34" charset="0"/>
                <a:cs typeface="Arial" pitchFamily="34" charset="0"/>
              </a:rPr>
              <a:t>Language-based</a:t>
            </a:r>
            <a:r>
              <a:rPr lang="it-IT" dirty="0" smtClean="0">
                <a:latin typeface="Arial Black" pitchFamily="34" charset="0"/>
                <a:cs typeface="Arial" pitchFamily="34" charset="0"/>
              </a:rPr>
              <a:t> </a:t>
            </a:r>
            <a:r>
              <a:rPr lang="it-IT" dirty="0" err="1" smtClean="0">
                <a:latin typeface="Arial Black" pitchFamily="34" charset="0"/>
                <a:cs typeface="Arial" pitchFamily="34" charset="0"/>
              </a:rPr>
              <a:t>immigration</a:t>
            </a:r>
            <a:r>
              <a:rPr lang="it-IT" dirty="0" smtClean="0">
                <a:latin typeface="Arial Black" pitchFamily="34" charset="0"/>
                <a:cs typeface="Arial" pitchFamily="34" charset="0"/>
              </a:rPr>
              <a:t> policy </a:t>
            </a:r>
            <a:r>
              <a:rPr lang="it-IT" dirty="0" err="1" smtClean="0">
                <a:latin typeface="Arial Black" pitchFamily="34" charset="0"/>
                <a:cs typeface="Arial" pitchFamily="34" charset="0"/>
              </a:rPr>
              <a:t>requirements</a:t>
            </a:r>
            <a:endParaRPr lang="it-IT" dirty="0" smtClean="0">
              <a:latin typeface="Arial Black" pitchFamily="34" charset="0"/>
              <a:cs typeface="Arial" pitchFamily="34" charset="0"/>
            </a:endParaRPr>
          </a:p>
          <a:p>
            <a:endParaRPr lang="it-IT" sz="16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it-IT" sz="1600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linguistic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proximity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is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important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especially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in the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presence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of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immigration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policies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destination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’s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country</a:t>
            </a:r>
            <a:endParaRPr lang="it-IT" sz="16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it-IT" sz="16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it-IT" sz="1600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results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of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studies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show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that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migration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flows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countries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with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stricter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language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requirements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are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smaller</a:t>
            </a:r>
            <a:endParaRPr lang="it-IT" sz="16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tro">
  <a:themeElements>
    <a:clrScheme name="Astr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tr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tr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81</TotalTime>
  <Words>446</Words>
  <Application>Microsoft Office PowerPoint</Application>
  <PresentationFormat>Presentazione su schermo (4:3)</PresentationFormat>
  <Paragraphs>67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Astro</vt:lpstr>
      <vt:lpstr>Diapositiva 1</vt:lpstr>
      <vt:lpstr>Diapositiva 2</vt:lpstr>
      <vt:lpstr>Diapositiva 3</vt:lpstr>
      <vt:lpstr>Diapositiva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Squarzolo</dc:creator>
  <cp:lastModifiedBy>Squarzolo</cp:lastModifiedBy>
  <cp:revision>10</cp:revision>
  <dcterms:created xsi:type="dcterms:W3CDTF">2021-01-11T11:21:22Z</dcterms:created>
  <dcterms:modified xsi:type="dcterms:W3CDTF">2021-01-11T14:21:31Z</dcterms:modified>
</cp:coreProperties>
</file>