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37C9BF-03C3-4C7E-B03A-D00EED13974E}" type="datetimeFigureOut">
              <a:rPr lang="it-IT" smtClean="0"/>
              <a:pPr/>
              <a:t>11/01/2021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D07DC6-0D5D-4025-9F67-7CC546F1ECC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7158" y="500042"/>
            <a:ext cx="842968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Black" pitchFamily="34" charset="0"/>
              </a:rPr>
              <a:t>International </a:t>
            </a:r>
            <a:r>
              <a:rPr lang="it-IT" dirty="0" err="1" smtClean="0">
                <a:latin typeface="Arial Black" pitchFamily="34" charset="0"/>
              </a:rPr>
              <a:t>migration</a:t>
            </a:r>
            <a:r>
              <a:rPr lang="it-IT" dirty="0" smtClean="0">
                <a:latin typeface="Arial Black" pitchFamily="34" charset="0"/>
              </a:rPr>
              <a:t>: The impact </a:t>
            </a:r>
            <a:r>
              <a:rPr lang="it-IT" dirty="0" err="1" smtClean="0">
                <a:latin typeface="Arial Black" pitchFamily="34" charset="0"/>
              </a:rPr>
              <a:t>of</a:t>
            </a:r>
            <a:r>
              <a:rPr lang="it-IT" dirty="0" smtClean="0">
                <a:latin typeface="Arial Black" pitchFamily="34" charset="0"/>
              </a:rPr>
              <a:t> </a:t>
            </a:r>
            <a:r>
              <a:rPr lang="it-IT" dirty="0" err="1" smtClean="0">
                <a:latin typeface="Arial Black" pitchFamily="34" charset="0"/>
              </a:rPr>
              <a:t>linguistic</a:t>
            </a:r>
            <a:r>
              <a:rPr lang="it-IT" dirty="0" smtClean="0">
                <a:latin typeface="Arial Black" pitchFamily="34" charset="0"/>
              </a:rPr>
              <a:t> </a:t>
            </a:r>
            <a:r>
              <a:rPr lang="it-IT" dirty="0" err="1" smtClean="0">
                <a:latin typeface="Arial Black" pitchFamily="34" charset="0"/>
              </a:rPr>
              <a:t>proximity</a:t>
            </a:r>
            <a:r>
              <a:rPr lang="it-IT" dirty="0" smtClean="0">
                <a:latin typeface="Arial Black" pitchFamily="34" charset="0"/>
              </a:rPr>
              <a:t> on </a:t>
            </a:r>
            <a:r>
              <a:rPr lang="it-IT" dirty="0" err="1" smtClean="0">
                <a:latin typeface="Arial Black" pitchFamily="34" charset="0"/>
              </a:rPr>
              <a:t>preferred</a:t>
            </a:r>
            <a:r>
              <a:rPr lang="it-IT" dirty="0" smtClean="0">
                <a:latin typeface="Arial Black" pitchFamily="34" charset="0"/>
              </a:rPr>
              <a:t> </a:t>
            </a:r>
            <a:r>
              <a:rPr lang="it-IT" dirty="0" err="1" smtClean="0">
                <a:latin typeface="Arial Black" pitchFamily="34" charset="0"/>
              </a:rPr>
              <a:t>destinations</a:t>
            </a:r>
            <a:r>
              <a:rPr lang="it-IT" dirty="0" smtClean="0">
                <a:latin typeface="Arial Black" pitchFamily="34" charset="0"/>
              </a:rPr>
              <a:t>.</a:t>
            </a:r>
          </a:p>
          <a:p>
            <a:endParaRPr lang="it-IT" sz="1600" dirty="0" smtClean="0">
              <a:latin typeface="Arial Black" pitchFamily="34" charset="0"/>
              <a:cs typeface="Arial" pitchFamily="34" charset="0"/>
            </a:endParaRPr>
          </a:p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Every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time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/>
              <a:t>you analyze a text you have to consider the title to understand what to expect from the text.</a:t>
            </a:r>
          </a:p>
          <a:p>
            <a:endParaRPr lang="en-US" sz="1600" dirty="0" smtClean="0"/>
          </a:p>
          <a:p>
            <a:r>
              <a:rPr lang="en-US" sz="1600" dirty="0" smtClean="0"/>
              <a:t>Key words: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International migration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Linguistic proximity( and it’s impact)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r>
              <a:rPr lang="en-US" sz="1600" dirty="0" smtClean="0">
                <a:latin typeface="Arial Black" pitchFamily="34" charset="0"/>
              </a:rPr>
              <a:t>Subheading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58" y="3286124"/>
            <a:ext cx="850105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subtitles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must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also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considered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because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are 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small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summary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text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are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about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refugee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crisis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Europe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reopened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/>
              <a:t>and people who migrate choose their destination based 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job prospects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 security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/>
              <a:t>o</a:t>
            </a:r>
            <a:r>
              <a:rPr lang="en-US" sz="1600" dirty="0" smtClean="0"/>
              <a:t>penness of society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b</a:t>
            </a:r>
            <a:r>
              <a:rPr lang="en-US" sz="1600" dirty="0" smtClean="0"/>
              <a:t>ut also based on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Similarity between the native languages, of the migrants, and the language of the new </a:t>
            </a:r>
            <a:r>
              <a:rPr lang="en-US" sz="1600" dirty="0" err="1" smtClean="0"/>
              <a:t>coutry</a:t>
            </a:r>
            <a:endParaRPr lang="en-US" sz="16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6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428604"/>
            <a:ext cx="842968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 Black" pitchFamily="34" charset="0"/>
              </a:rPr>
              <a:t>Introduction</a:t>
            </a:r>
            <a:endParaRPr lang="it-IT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diversity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origins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migrants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increased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differences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can create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barriers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/>
              <a:t>and the </a:t>
            </a:r>
            <a:r>
              <a:rPr lang="it-IT" dirty="0" err="1" smtClean="0"/>
              <a:t>consequences</a:t>
            </a:r>
            <a:r>
              <a:rPr lang="it-IT" dirty="0" smtClean="0"/>
              <a:t> are:</a:t>
            </a:r>
          </a:p>
          <a:p>
            <a:r>
              <a:rPr lang="it-IT" dirty="0" err="1">
                <a:latin typeface="Arial" pitchFamily="34" charset="0"/>
                <a:cs typeface="Arial" pitchFamily="34" charset="0"/>
              </a:rPr>
              <a:t>-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Prevent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the full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development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potential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economic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benefits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mobility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Key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succesful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transfer:</a:t>
            </a:r>
          </a:p>
          <a:p>
            <a:pPr>
              <a:buFont typeface="Arial" pitchFamily="34" charset="0"/>
              <a:buChar char="•"/>
            </a:pPr>
            <a:r>
              <a:rPr lang="it-IT" dirty="0" err="1" smtClean="0">
                <a:latin typeface="Arial" pitchFamily="34" charset="0"/>
                <a:cs typeface="Arial" pitchFamily="34" charset="0"/>
              </a:rPr>
              <a:t>Ability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learn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quickly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err="1" smtClean="0">
                <a:latin typeface="Arial" pitchFamily="34" charset="0"/>
                <a:cs typeface="Arial" pitchFamily="34" charset="0"/>
              </a:rPr>
              <a:t>Fluency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destination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language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latin typeface="Arial Black" pitchFamily="34" charset="0"/>
                <a:cs typeface="Arial" pitchFamily="34" charset="0"/>
              </a:rPr>
              <a:t>The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role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linguistic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distance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in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migration</a:t>
            </a:r>
            <a:endParaRPr lang="it-IT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1600" dirty="0"/>
              <a:t>T</a:t>
            </a:r>
            <a:r>
              <a:rPr lang="en-US" sz="1600" dirty="0" smtClean="0"/>
              <a:t>his paragraph tells us what the role of language is in international migratory flows.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err="1" smtClean="0"/>
              <a:t>according</a:t>
            </a:r>
            <a:r>
              <a:rPr lang="it-IT" sz="1600" dirty="0" smtClean="0"/>
              <a:t> </a:t>
            </a:r>
            <a:r>
              <a:rPr lang="it-IT" sz="1600" dirty="0" err="1" smtClean="0"/>
              <a:t>to</a:t>
            </a:r>
            <a:r>
              <a:rPr lang="it-IT" sz="1600" dirty="0" smtClean="0"/>
              <a:t> </a:t>
            </a:r>
            <a:r>
              <a:rPr lang="it-IT" sz="1600" dirty="0" err="1" smtClean="0"/>
              <a:t>studies</a:t>
            </a:r>
            <a:r>
              <a:rPr lang="it-IT" sz="1600" dirty="0" smtClean="0"/>
              <a:t> </a:t>
            </a:r>
            <a:r>
              <a:rPr lang="it-IT" sz="1600" dirty="0" err="1" smtClean="0"/>
              <a:t>migrations</a:t>
            </a:r>
            <a:r>
              <a:rPr lang="it-IT" sz="1600" dirty="0" smtClean="0"/>
              <a:t> are 20% </a:t>
            </a:r>
            <a:r>
              <a:rPr lang="it-IT" sz="1600" dirty="0" err="1" smtClean="0"/>
              <a:t>higher</a:t>
            </a:r>
            <a:r>
              <a:rPr lang="it-IT" sz="1600" dirty="0" smtClean="0"/>
              <a:t> in </a:t>
            </a:r>
            <a:r>
              <a:rPr lang="it-IT" sz="1600" dirty="0" err="1" smtClean="0"/>
              <a:t>countries</a:t>
            </a:r>
            <a:r>
              <a:rPr lang="it-IT" sz="1600" dirty="0" smtClean="0"/>
              <a:t> </a:t>
            </a:r>
            <a:r>
              <a:rPr lang="it-IT" sz="1600" dirty="0" err="1" smtClean="0"/>
              <a:t>whit</a:t>
            </a:r>
            <a:r>
              <a:rPr lang="it-IT" sz="1600" dirty="0" smtClean="0"/>
              <a:t> </a:t>
            </a:r>
            <a:r>
              <a:rPr lang="it-IT" sz="1600" dirty="0" err="1" smtClean="0"/>
              <a:t>similar</a:t>
            </a:r>
            <a:r>
              <a:rPr lang="it-IT" sz="1600" dirty="0" smtClean="0"/>
              <a:t> </a:t>
            </a:r>
            <a:r>
              <a:rPr lang="it-IT" sz="1600" dirty="0" err="1" smtClean="0"/>
              <a:t>languages</a:t>
            </a:r>
            <a:r>
              <a:rPr lang="it-IT" sz="1600" dirty="0" smtClean="0"/>
              <a:t> and the </a:t>
            </a:r>
            <a:r>
              <a:rPr lang="it-IT" sz="1600" dirty="0" err="1" smtClean="0"/>
              <a:t>same</a:t>
            </a:r>
            <a:r>
              <a:rPr lang="it-IT" sz="1600" dirty="0" smtClean="0"/>
              <a:t> </a:t>
            </a:r>
            <a:r>
              <a:rPr lang="it-IT" sz="1600" dirty="0" err="1" smtClean="0"/>
              <a:t>mother</a:t>
            </a:r>
            <a:r>
              <a:rPr lang="it-IT" sz="1600" dirty="0" smtClean="0"/>
              <a:t> </a:t>
            </a:r>
            <a:r>
              <a:rPr lang="it-IT" sz="1600" dirty="0" err="1" smtClean="0"/>
              <a:t>tounge</a:t>
            </a:r>
            <a:endParaRPr lang="it-IT" sz="1600" dirty="0" smtClean="0"/>
          </a:p>
          <a:p>
            <a:pPr>
              <a:buFont typeface="Arial" pitchFamily="34" charset="0"/>
              <a:buChar char="•"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Impact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linguistic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impact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ethnic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networks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income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pro capite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Stronger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impact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differences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unemployment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rates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357166"/>
            <a:ext cx="84296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 Black" pitchFamily="34" charset="0"/>
              </a:rPr>
              <a:t>Robustness</a:t>
            </a:r>
            <a:r>
              <a:rPr lang="it-IT" dirty="0" smtClean="0">
                <a:latin typeface="Arial Black" pitchFamily="34" charset="0"/>
              </a:rPr>
              <a:t> </a:t>
            </a:r>
            <a:r>
              <a:rPr lang="it-IT" dirty="0" err="1" smtClean="0">
                <a:latin typeface="Arial Black" pitchFamily="34" charset="0"/>
              </a:rPr>
              <a:t>analysis</a:t>
            </a:r>
            <a:endParaRPr lang="it-IT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Migrants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rates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countries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are 19-35%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higter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those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non-similar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coutries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origin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more people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working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tertiary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sector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larger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migration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flows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Migration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flows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countries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origin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whit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educated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workers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latin typeface="Arial Black" pitchFamily="34" charset="0"/>
                <a:cs typeface="Arial" pitchFamily="34" charset="0"/>
              </a:rPr>
              <a:t>Widely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spoken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languages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as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an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additional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pull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factor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in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migration</a:t>
            </a:r>
            <a:endParaRPr lang="it-IT" dirty="0" smtClean="0">
              <a:latin typeface="Arial Black" pitchFamily="34" charset="0"/>
              <a:cs typeface="Arial" pitchFamily="34" charset="0"/>
            </a:endParaRPr>
          </a:p>
          <a:p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2928934"/>
            <a:ext cx="850112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sz="1600" dirty="0">
                <a:latin typeface="Arial" pitchFamily="34" charset="0"/>
                <a:cs typeface="Arial" pitchFamily="34" charset="0"/>
              </a:rPr>
              <a:t>T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most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widely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spoken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languages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​​in the world (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like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English)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determine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another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positive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factor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migration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migrants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English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appears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lsser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obstacle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than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languages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because</a:t>
            </a:r>
            <a:r>
              <a:rPr kumimoji="0" lang="it-IT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widely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used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international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transactions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and media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1600" baseline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1600" baseline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1600" baseline="0" dirty="0" err="1" smtClean="0">
                <a:latin typeface="Arial" pitchFamily="34" charset="0"/>
                <a:cs typeface="Arial" pitchFamily="34" charset="0"/>
              </a:rPr>
              <a:t>second</a:t>
            </a:r>
            <a:r>
              <a:rPr lang="it-IT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aseline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baseline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baseline="0" dirty="0" err="1" smtClean="0">
                <a:latin typeface="Arial" pitchFamily="34" charset="0"/>
                <a:cs typeface="Arial" pitchFamily="34" charset="0"/>
              </a:rPr>
              <a:t>countries</a:t>
            </a:r>
            <a:endParaRPr lang="it-IT" sz="1600" baseline="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1600" baseline="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it-IT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asset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the job market </a:t>
            </a:r>
            <a:r>
              <a:rPr kumimoji="0" lang="it-I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around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world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720" y="357166"/>
            <a:ext cx="850112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Arial Black" pitchFamily="34" charset="0"/>
              </a:rPr>
              <a:t>Linguistic</a:t>
            </a:r>
            <a:r>
              <a:rPr lang="it-IT" dirty="0" smtClean="0">
                <a:latin typeface="Arial Black" pitchFamily="34" charset="0"/>
              </a:rPr>
              <a:t> enclave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migrants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attracted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destinations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already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host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large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communities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speak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because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-pressure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learn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local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soon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lower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-they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findpsychological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support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pratical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information</a:t>
            </a: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cultural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enclaves-like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Chinatown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or Little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Italy-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could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advantage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migrants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slow down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socio-economic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adaptation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country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latin typeface="Arial Black" pitchFamily="34" charset="0"/>
                <a:cs typeface="Arial" pitchFamily="34" charset="0"/>
              </a:rPr>
              <a:t>Language-based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immigration</a:t>
            </a:r>
            <a:r>
              <a:rPr lang="it-IT" dirty="0" smtClean="0">
                <a:latin typeface="Arial Black" pitchFamily="34" charset="0"/>
                <a:cs typeface="Arial" pitchFamily="34" charset="0"/>
              </a:rPr>
              <a:t> policy </a:t>
            </a:r>
            <a:r>
              <a:rPr lang="it-IT" dirty="0" err="1" smtClean="0">
                <a:latin typeface="Arial Black" pitchFamily="34" charset="0"/>
                <a:cs typeface="Arial" pitchFamily="34" charset="0"/>
              </a:rPr>
              <a:t>requirements</a:t>
            </a:r>
            <a:endParaRPr lang="it-IT" dirty="0" smtClean="0">
              <a:latin typeface="Arial Black" pitchFamily="34" charset="0"/>
              <a:cs typeface="Arial" pitchFamily="34" charset="0"/>
            </a:endParaRPr>
          </a:p>
          <a:p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linguistic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especially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presence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immigration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policies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destination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’s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country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show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migration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flows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countries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stricter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it-IT" sz="1600" dirty="0" err="1" smtClean="0">
                <a:latin typeface="Arial" pitchFamily="34" charset="0"/>
                <a:cs typeface="Arial" pitchFamily="34" charset="0"/>
              </a:rPr>
              <a:t>smaller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446</Words>
  <Application>Microsoft Office PowerPoint</Application>
  <PresentationFormat>Presentazione su schermo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Astro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Squarzolo</dc:creator>
  <cp:lastModifiedBy>Squarzolo</cp:lastModifiedBy>
  <cp:revision>10</cp:revision>
  <dcterms:created xsi:type="dcterms:W3CDTF">2021-01-11T11:21:22Z</dcterms:created>
  <dcterms:modified xsi:type="dcterms:W3CDTF">2021-01-11T14:21:31Z</dcterms:modified>
</cp:coreProperties>
</file>