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1100"/>
    <a:srgbClr val="0096FF"/>
    <a:srgbClr val="FFFD78"/>
    <a:srgbClr val="96FCC8"/>
    <a:srgbClr val="61B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21" d="100"/>
          <a:sy n="121" d="100"/>
        </p:scale>
        <p:origin x="2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6FA29E2-9DFC-2949-83F9-1FC7B8425BCD}" type="datetimeFigureOut">
              <a:rPr lang="it-IT" smtClean="0"/>
              <a:t>11/01/21</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3204492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6FA29E2-9DFC-2949-83F9-1FC7B8425BCD}" type="datetimeFigureOut">
              <a:rPr lang="it-IT" smtClean="0"/>
              <a:t>11/01/21</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2201786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6FA29E2-9DFC-2949-83F9-1FC7B8425BCD}" type="datetimeFigureOut">
              <a:rPr lang="it-IT" smtClean="0"/>
              <a:t>11/01/21</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0B9045-80C0-7043-81E0-8E4F71BCBA17}"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02789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A6FA29E2-9DFC-2949-83F9-1FC7B8425BCD}" type="datetimeFigureOut">
              <a:rPr lang="it-IT" smtClean="0"/>
              <a:t>11/01/21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1458186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A6FA29E2-9DFC-2949-83F9-1FC7B8425BCD}" type="datetimeFigureOut">
              <a:rPr lang="it-IT" smtClean="0"/>
              <a:t>11/01/21</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0B9045-80C0-7043-81E0-8E4F71BCBA17}"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0707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A6FA29E2-9DFC-2949-83F9-1FC7B8425BCD}" type="datetimeFigureOut">
              <a:rPr lang="it-IT" smtClean="0"/>
              <a:t>11/01/21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5179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6FA29E2-9DFC-2949-83F9-1FC7B8425BCD}" type="datetimeFigureOut">
              <a:rPr lang="it-IT" smtClean="0"/>
              <a:t>11/01/21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3529446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6FA29E2-9DFC-2949-83F9-1FC7B8425BCD}" type="datetimeFigureOut">
              <a:rPr lang="it-IT" smtClean="0"/>
              <a:t>11/01/21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122745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6FA29E2-9DFC-2949-83F9-1FC7B8425BCD}" type="datetimeFigureOut">
              <a:rPr lang="it-IT" smtClean="0"/>
              <a:t>11/01/21</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643007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6FA29E2-9DFC-2949-83F9-1FC7B8425BCD}" type="datetimeFigureOut">
              <a:rPr lang="it-IT" smtClean="0"/>
              <a:t>11/01/21</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2592286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6FA29E2-9DFC-2949-83F9-1FC7B8425BCD}" type="datetimeFigureOut">
              <a:rPr lang="it-IT" smtClean="0"/>
              <a:t>11/01/21</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78594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6FA29E2-9DFC-2949-83F9-1FC7B8425BCD}" type="datetimeFigureOut">
              <a:rPr lang="it-IT" smtClean="0"/>
              <a:t>11/01/21</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360058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6FA29E2-9DFC-2949-83F9-1FC7B8425BCD}" type="datetimeFigureOut">
              <a:rPr lang="it-IT" smtClean="0"/>
              <a:t>11/01/21</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80086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A29E2-9DFC-2949-83F9-1FC7B8425BCD}" type="datetimeFigureOut">
              <a:rPr lang="it-IT" smtClean="0"/>
              <a:t>11/01/21</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2177682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6FA29E2-9DFC-2949-83F9-1FC7B8425BCD}" type="datetimeFigureOut">
              <a:rPr lang="it-IT" smtClean="0"/>
              <a:t>11/01/21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80839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6FA29E2-9DFC-2949-83F9-1FC7B8425BCD}" type="datetimeFigureOut">
              <a:rPr lang="it-IT" smtClean="0"/>
              <a:t>11/01/21</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0B9045-80C0-7043-81E0-8E4F71BCBA17}" type="slidenum">
              <a:rPr lang="it-IT" smtClean="0"/>
              <a:t>‹N›</a:t>
            </a:fld>
            <a:endParaRPr lang="it-IT"/>
          </a:p>
        </p:txBody>
      </p:sp>
    </p:spTree>
    <p:extLst>
      <p:ext uri="{BB962C8B-B14F-4D97-AF65-F5344CB8AC3E}">
        <p14:creationId xmlns:p14="http://schemas.microsoft.com/office/powerpoint/2010/main" val="268327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6FA29E2-9DFC-2949-83F9-1FC7B8425BCD}" type="datetimeFigureOut">
              <a:rPr lang="it-IT" smtClean="0"/>
              <a:t>11/01/21</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D0B9045-80C0-7043-81E0-8E4F71BCBA17}" type="slidenum">
              <a:rPr lang="it-IT" smtClean="0"/>
              <a:t>‹N›</a:t>
            </a:fld>
            <a:endParaRPr lang="it-IT"/>
          </a:p>
        </p:txBody>
      </p:sp>
    </p:spTree>
    <p:extLst>
      <p:ext uri="{BB962C8B-B14F-4D97-AF65-F5344CB8AC3E}">
        <p14:creationId xmlns:p14="http://schemas.microsoft.com/office/powerpoint/2010/main" val="2186583643"/>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FAE4DC60-EACD-FE4E-BA4B-B23BFD612E6C}"/>
              </a:ext>
            </a:extLst>
          </p:cNvPr>
          <p:cNvSpPr/>
          <p:nvPr/>
        </p:nvSpPr>
        <p:spPr>
          <a:xfrm>
            <a:off x="1543050" y="1514115"/>
            <a:ext cx="9401175" cy="3416320"/>
          </a:xfrm>
          <a:prstGeom prst="rect">
            <a:avLst/>
          </a:prstGeom>
          <a:noFill/>
        </p:spPr>
        <p:txBody>
          <a:bodyPr wrap="square" lIns="91440" tIns="45720" rIns="91440" bIns="45720">
            <a:spAutoFit/>
            <a:scene3d>
              <a:camera prst="orthographicFront"/>
              <a:lightRig rig="threePt" dir="t"/>
            </a:scene3d>
            <a:sp3d extrusionH="57150">
              <a:bevelT w="38100" h="38100" prst="convex"/>
            </a:sp3d>
          </a:bodyPr>
          <a:lstStyle/>
          <a:p>
            <a:pPr algn="ctr"/>
            <a:r>
              <a:rPr lang="en-US" sz="5400" b="1" cap="none" spc="0" dirty="0">
                <a:ln w="9525">
                  <a:solidFill>
                    <a:schemeClr val="tx1"/>
                  </a:solidFill>
                  <a:prstDash val="solid"/>
                </a:ln>
                <a:solidFill>
                  <a:srgbClr val="941100"/>
                </a:solidFill>
                <a:effectLst>
                  <a:outerShdw blurRad="50800" dist="38100" dir="2700000" algn="tl" rotWithShape="0">
                    <a:prstClr val="black">
                      <a:alpha val="40000"/>
                    </a:prstClr>
                  </a:outerShdw>
                </a:effectLst>
              </a:rPr>
              <a:t>International migratio</a:t>
            </a:r>
            <a:r>
              <a:rPr lang="en-US" sz="5400" b="1" dirty="0">
                <a:ln w="9525">
                  <a:solidFill>
                    <a:schemeClr val="tx1"/>
                  </a:solidFill>
                  <a:prstDash val="solid"/>
                </a:ln>
                <a:solidFill>
                  <a:srgbClr val="941100"/>
                </a:solidFill>
                <a:effectLst>
                  <a:outerShdw blurRad="50800" dist="38100" dir="2700000" algn="tl" rotWithShape="0">
                    <a:prstClr val="black">
                      <a:alpha val="40000"/>
                    </a:prstClr>
                  </a:outerShdw>
                </a:effectLst>
              </a:rPr>
              <a:t>n: The impact of</a:t>
            </a:r>
          </a:p>
          <a:p>
            <a:pPr algn="ctr"/>
            <a:r>
              <a:rPr lang="en-US" sz="5400" b="1" dirty="0">
                <a:ln w="9525">
                  <a:solidFill>
                    <a:schemeClr val="tx1"/>
                  </a:solidFill>
                  <a:prstDash val="solid"/>
                </a:ln>
                <a:solidFill>
                  <a:srgbClr val="941100"/>
                </a:solidFill>
                <a:effectLst>
                  <a:outerShdw blurRad="50800" dist="38100" dir="2700000" algn="tl" rotWithShape="0">
                    <a:prstClr val="black">
                      <a:alpha val="40000"/>
                    </a:prstClr>
                  </a:outerShdw>
                </a:effectLst>
              </a:rPr>
              <a:t>l</a:t>
            </a:r>
            <a:r>
              <a:rPr lang="en-US" sz="5400" b="1" cap="none" spc="0" dirty="0">
                <a:ln w="9525">
                  <a:solidFill>
                    <a:schemeClr val="tx1"/>
                  </a:solidFill>
                  <a:prstDash val="solid"/>
                </a:ln>
                <a:solidFill>
                  <a:srgbClr val="941100"/>
                </a:solidFill>
                <a:effectLst>
                  <a:outerShdw blurRad="50800" dist="38100" dir="2700000" algn="tl" rotWithShape="0">
                    <a:prstClr val="black">
                      <a:alpha val="40000"/>
                    </a:prstClr>
                  </a:outerShdw>
                </a:effectLst>
              </a:rPr>
              <a:t>inguistic proximity on preferred destinations</a:t>
            </a:r>
          </a:p>
        </p:txBody>
      </p:sp>
      <p:sp>
        <p:nvSpPr>
          <p:cNvPr id="2" name="CasellaDiTesto 1">
            <a:extLst>
              <a:ext uri="{FF2B5EF4-FFF2-40B4-BE49-F238E27FC236}">
                <a16:creationId xmlns:a16="http://schemas.microsoft.com/office/drawing/2014/main" id="{850A75AD-17CB-754C-BEFF-D0B2DA1B716D}"/>
              </a:ext>
            </a:extLst>
          </p:cNvPr>
          <p:cNvSpPr txBox="1"/>
          <p:nvPr/>
        </p:nvSpPr>
        <p:spPr>
          <a:xfrm>
            <a:off x="3258207" y="5486400"/>
            <a:ext cx="5675586" cy="707886"/>
          </a:xfrm>
          <a:prstGeom prst="rect">
            <a:avLst/>
          </a:prstGeom>
          <a:noFill/>
        </p:spPr>
        <p:txBody>
          <a:bodyPr wrap="square" rtlCol="0">
            <a:spAutoFit/>
          </a:bodyPr>
          <a:lstStyle/>
          <a:p>
            <a:pPr algn="ctr"/>
            <a:r>
              <a:rPr lang="it-IT" sz="2000" dirty="0"/>
              <a:t>SOFIA CEPPELLOTTI</a:t>
            </a:r>
          </a:p>
          <a:p>
            <a:pPr algn="ctr"/>
            <a:r>
              <a:rPr lang="it-IT" sz="2000" dirty="0"/>
              <a:t>2LSCA</a:t>
            </a:r>
          </a:p>
        </p:txBody>
      </p:sp>
    </p:spTree>
    <p:extLst>
      <p:ext uri="{BB962C8B-B14F-4D97-AF65-F5344CB8AC3E}">
        <p14:creationId xmlns:p14="http://schemas.microsoft.com/office/powerpoint/2010/main" val="284800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05505D70-027B-6F4A-8E66-603FA972C9B5}"/>
              </a:ext>
            </a:extLst>
          </p:cNvPr>
          <p:cNvSpPr txBox="1"/>
          <p:nvPr/>
        </p:nvSpPr>
        <p:spPr>
          <a:xfrm>
            <a:off x="1902372" y="746234"/>
            <a:ext cx="8650014" cy="4154984"/>
          </a:xfrm>
          <a:prstGeom prst="rect">
            <a:avLst/>
          </a:prstGeom>
          <a:noFill/>
        </p:spPr>
        <p:txBody>
          <a:bodyPr wrap="square" rtlCol="0">
            <a:spAutoFit/>
          </a:bodyPr>
          <a:lstStyle/>
          <a:p>
            <a:pPr marL="285750" indent="-285750">
              <a:buFont typeface="Arial" panose="020B0604020202020204" pitchFamily="34" charset="0"/>
              <a:buChar char="•"/>
            </a:pPr>
            <a:r>
              <a:rPr lang="it-IT" sz="2400" dirty="0"/>
              <a:t>THE ROLE OF LINGUISTIC DISTANCE IN MIGRATION</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LINGUISTIC ENCLAVES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WIDELY SPOKEN LANGUAGES AS AN ADDITIONAL PULL FACTOR IN MIGRATION</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CHOICE OF DESTINATION</a:t>
            </a:r>
          </a:p>
          <a:p>
            <a:endParaRPr lang="it-IT" sz="2400" dirty="0"/>
          </a:p>
          <a:p>
            <a:pPr marL="342900" indent="-342900">
              <a:buFont typeface="Arial" panose="020B0604020202020204" pitchFamily="34" charset="0"/>
              <a:buChar char="•"/>
            </a:pPr>
            <a:r>
              <a:rPr lang="it-IT" sz="2400" dirty="0"/>
              <a:t>THE ROLE OF ENGLISH AS AN IMPORTANT WAY TO COMMUNICATE</a:t>
            </a:r>
          </a:p>
        </p:txBody>
      </p:sp>
    </p:spTree>
    <p:extLst>
      <p:ext uri="{BB962C8B-B14F-4D97-AF65-F5344CB8AC3E}">
        <p14:creationId xmlns:p14="http://schemas.microsoft.com/office/powerpoint/2010/main" val="1773022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AC730DD-289B-7943-A2C6-ED17D6D6F4B3}"/>
              </a:ext>
            </a:extLst>
          </p:cNvPr>
          <p:cNvSpPr txBox="1"/>
          <p:nvPr/>
        </p:nvSpPr>
        <p:spPr>
          <a:xfrm>
            <a:off x="1620456" y="694481"/>
            <a:ext cx="8403220" cy="646331"/>
          </a:xfrm>
          <a:prstGeom prst="rect">
            <a:avLst/>
          </a:prstGeom>
          <a:noFill/>
        </p:spPr>
        <p:txBody>
          <a:bodyPr wrap="square" rtlCol="0">
            <a:spAutoFit/>
          </a:bodyPr>
          <a:lstStyle/>
          <a:p>
            <a:r>
              <a:rPr lang="it-IT" b="1" dirty="0"/>
              <a:t>THE ROLE OF LINGUISTIC DISTANCE IN MIGRATION</a:t>
            </a:r>
          </a:p>
          <a:p>
            <a:endParaRPr lang="it-IT" dirty="0"/>
          </a:p>
        </p:txBody>
      </p:sp>
      <p:sp>
        <p:nvSpPr>
          <p:cNvPr id="5" name="CasellaDiTesto 4">
            <a:extLst>
              <a:ext uri="{FF2B5EF4-FFF2-40B4-BE49-F238E27FC236}">
                <a16:creationId xmlns:a16="http://schemas.microsoft.com/office/drawing/2014/main" id="{F31D4C68-7CF0-534F-A809-BA480E931DD5}"/>
              </a:ext>
            </a:extLst>
          </p:cNvPr>
          <p:cNvSpPr txBox="1"/>
          <p:nvPr/>
        </p:nvSpPr>
        <p:spPr>
          <a:xfrm>
            <a:off x="1620456" y="1103586"/>
            <a:ext cx="9364717" cy="2862322"/>
          </a:xfrm>
          <a:prstGeom prst="rect">
            <a:avLst/>
          </a:prstGeom>
          <a:noFill/>
        </p:spPr>
        <p:txBody>
          <a:bodyPr wrap="square" rtlCol="0">
            <a:spAutoFit/>
          </a:bodyPr>
          <a:lstStyle/>
          <a:p>
            <a:r>
              <a:rPr lang="en-US" dirty="0"/>
              <a:t>They study the role of language in migration flows between 30 OECD countries and all world countries for the period from 1980 to 2010. They use information on each country's official and major languages and their position within the linguistic tree to construct a new set of indicators of the linguistic proximity between each pair of countries.</a:t>
            </a:r>
            <a:endParaRPr lang="it-IT" dirty="0"/>
          </a:p>
          <a:p>
            <a:r>
              <a:rPr lang="en-US" dirty="0"/>
              <a:t>They find that migration rates are higher between countries whose languages are more similar. For example, migration flows to a country with the same first official language as that in origin are around 20% higher than those to a destination with the most distant language.</a:t>
            </a:r>
            <a:endParaRPr lang="it-IT" dirty="0"/>
          </a:p>
          <a:p>
            <a:endParaRPr lang="it-IT" dirty="0"/>
          </a:p>
        </p:txBody>
      </p:sp>
      <p:sp>
        <p:nvSpPr>
          <p:cNvPr id="6" name="CasellaDiTesto 5">
            <a:extLst>
              <a:ext uri="{FF2B5EF4-FFF2-40B4-BE49-F238E27FC236}">
                <a16:creationId xmlns:a16="http://schemas.microsoft.com/office/drawing/2014/main" id="{D3056160-C6A2-A44E-9E43-E9B6638E50C1}"/>
              </a:ext>
            </a:extLst>
          </p:cNvPr>
          <p:cNvSpPr txBox="1"/>
          <p:nvPr/>
        </p:nvSpPr>
        <p:spPr>
          <a:xfrm>
            <a:off x="1620456" y="4409193"/>
            <a:ext cx="8082455" cy="1754326"/>
          </a:xfrm>
          <a:prstGeom prst="rect">
            <a:avLst/>
          </a:prstGeom>
          <a:noFill/>
        </p:spPr>
        <p:txBody>
          <a:bodyPr wrap="square" rtlCol="0">
            <a:spAutoFit/>
          </a:bodyPr>
          <a:lstStyle/>
          <a:p>
            <a:r>
              <a:rPr lang="en-US" dirty="0"/>
              <a:t>They find that migrants are significantly attracted to destinations that already host large communities with their same linguistic background. The migrants, in this case, can feel less pressure to learn the local language immediately after arrival.</a:t>
            </a:r>
            <a:endParaRPr lang="it-IT" dirty="0"/>
          </a:p>
          <a:p>
            <a:r>
              <a:rPr lang="en-US" dirty="0"/>
              <a:t>They (and most importantly their children's) can slow down the socio-economic adaptation to their new country</a:t>
            </a:r>
            <a:r>
              <a:rPr lang="it-IT" dirty="0"/>
              <a:t> </a:t>
            </a:r>
          </a:p>
        </p:txBody>
      </p:sp>
      <p:sp>
        <p:nvSpPr>
          <p:cNvPr id="7" name="CasellaDiTesto 6">
            <a:extLst>
              <a:ext uri="{FF2B5EF4-FFF2-40B4-BE49-F238E27FC236}">
                <a16:creationId xmlns:a16="http://schemas.microsoft.com/office/drawing/2014/main" id="{011E055E-6701-384A-8886-20EE90CCCD85}"/>
              </a:ext>
            </a:extLst>
          </p:cNvPr>
          <p:cNvSpPr txBox="1"/>
          <p:nvPr/>
        </p:nvSpPr>
        <p:spPr>
          <a:xfrm>
            <a:off x="1620456" y="4051847"/>
            <a:ext cx="4088524" cy="646331"/>
          </a:xfrm>
          <a:prstGeom prst="rect">
            <a:avLst/>
          </a:prstGeom>
          <a:noFill/>
        </p:spPr>
        <p:txBody>
          <a:bodyPr wrap="square" rtlCol="0">
            <a:spAutoFit/>
          </a:bodyPr>
          <a:lstStyle/>
          <a:p>
            <a:r>
              <a:rPr lang="it-IT" b="1" dirty="0"/>
              <a:t>LINGUISTIC ENCLAVES </a:t>
            </a:r>
          </a:p>
          <a:p>
            <a:endParaRPr lang="it-IT" dirty="0"/>
          </a:p>
        </p:txBody>
      </p:sp>
    </p:spTree>
    <p:extLst>
      <p:ext uri="{BB962C8B-B14F-4D97-AF65-F5344CB8AC3E}">
        <p14:creationId xmlns:p14="http://schemas.microsoft.com/office/powerpoint/2010/main" val="2754448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9AD55CE-5CF8-4643-B63B-8E008F956C19}"/>
              </a:ext>
            </a:extLst>
          </p:cNvPr>
          <p:cNvSpPr txBox="1"/>
          <p:nvPr/>
        </p:nvSpPr>
        <p:spPr>
          <a:xfrm>
            <a:off x="1550276" y="651641"/>
            <a:ext cx="8944304" cy="646331"/>
          </a:xfrm>
          <a:prstGeom prst="rect">
            <a:avLst/>
          </a:prstGeom>
          <a:noFill/>
        </p:spPr>
        <p:txBody>
          <a:bodyPr wrap="square" rtlCol="0">
            <a:spAutoFit/>
          </a:bodyPr>
          <a:lstStyle/>
          <a:p>
            <a:r>
              <a:rPr lang="it-IT" b="1" dirty="0"/>
              <a:t>WIDELY SPOKEN LANGUAGES AS AN ADDITIONAL PULL FACTOR IN MIGRATION</a:t>
            </a:r>
          </a:p>
          <a:p>
            <a:endParaRPr lang="it-IT" dirty="0"/>
          </a:p>
        </p:txBody>
      </p:sp>
      <p:sp>
        <p:nvSpPr>
          <p:cNvPr id="5" name="CasellaDiTesto 4">
            <a:extLst>
              <a:ext uri="{FF2B5EF4-FFF2-40B4-BE49-F238E27FC236}">
                <a16:creationId xmlns:a16="http://schemas.microsoft.com/office/drawing/2014/main" id="{122BADD1-2FFE-FE46-848F-EC8375D58A08}"/>
              </a:ext>
            </a:extLst>
          </p:cNvPr>
          <p:cNvSpPr txBox="1"/>
          <p:nvPr/>
        </p:nvSpPr>
        <p:spPr>
          <a:xfrm>
            <a:off x="1550276" y="1093076"/>
            <a:ext cx="8292662" cy="2308324"/>
          </a:xfrm>
          <a:prstGeom prst="rect">
            <a:avLst/>
          </a:prstGeom>
          <a:noFill/>
        </p:spPr>
        <p:txBody>
          <a:bodyPr wrap="square" rtlCol="0">
            <a:spAutoFit/>
          </a:bodyPr>
          <a:lstStyle/>
          <a:p>
            <a:r>
              <a:rPr lang="en-US" dirty="0"/>
              <a:t>A few languages are widely used across the world. English is the most popular and the study shows that linguistic proximity is more relevant for migration flows to non-English-speaking destinations than to English-speaking ones.</a:t>
            </a:r>
          </a:p>
          <a:p>
            <a:r>
              <a:rPr lang="en-US" dirty="0"/>
              <a:t>This occur because English is widely used in international transactions and media and it is taught in many countries as a second language. English is also an asset in </a:t>
            </a:r>
            <a:r>
              <a:rPr lang="en-US" dirty="0" err="1"/>
              <a:t>labour</a:t>
            </a:r>
            <a:r>
              <a:rPr lang="en-US" dirty="0"/>
              <a:t> market across the world.</a:t>
            </a:r>
            <a:endParaRPr lang="it-IT" dirty="0"/>
          </a:p>
          <a:p>
            <a:endParaRPr lang="it-IT" dirty="0"/>
          </a:p>
        </p:txBody>
      </p:sp>
      <p:sp>
        <p:nvSpPr>
          <p:cNvPr id="6" name="CasellaDiTesto 5">
            <a:extLst>
              <a:ext uri="{FF2B5EF4-FFF2-40B4-BE49-F238E27FC236}">
                <a16:creationId xmlns:a16="http://schemas.microsoft.com/office/drawing/2014/main" id="{15426531-5133-2E48-8240-CB3ADEAB3CD5}"/>
              </a:ext>
            </a:extLst>
          </p:cNvPr>
          <p:cNvSpPr txBox="1"/>
          <p:nvPr/>
        </p:nvSpPr>
        <p:spPr>
          <a:xfrm>
            <a:off x="1550276" y="4109545"/>
            <a:ext cx="7714593" cy="2308324"/>
          </a:xfrm>
          <a:prstGeom prst="rect">
            <a:avLst/>
          </a:prstGeom>
          <a:noFill/>
        </p:spPr>
        <p:txBody>
          <a:bodyPr wrap="square" rtlCol="0">
            <a:spAutoFit/>
          </a:bodyPr>
          <a:lstStyle/>
          <a:p>
            <a:r>
              <a:rPr lang="en-US" dirty="0"/>
              <a:t>The linguistic and cultural differences are important in migration decisions because a different language may create barriers as people choose to move to more culturally similar countries.</a:t>
            </a:r>
            <a:endParaRPr lang="it-IT" dirty="0"/>
          </a:p>
          <a:p>
            <a:r>
              <a:rPr lang="en-US" dirty="0"/>
              <a:t>The role of language in determining the direction of international migration is important but two recent studies show that cultural barriers explain patterns of migration flows better than traditional economic variables.</a:t>
            </a:r>
            <a:endParaRPr lang="it-IT" dirty="0"/>
          </a:p>
          <a:p>
            <a:endParaRPr lang="it-IT" dirty="0"/>
          </a:p>
        </p:txBody>
      </p:sp>
      <p:sp>
        <p:nvSpPr>
          <p:cNvPr id="7" name="CasellaDiTesto 6">
            <a:extLst>
              <a:ext uri="{FF2B5EF4-FFF2-40B4-BE49-F238E27FC236}">
                <a16:creationId xmlns:a16="http://schemas.microsoft.com/office/drawing/2014/main" id="{354CF516-82C0-D743-9B46-2D8B5C52A28A}"/>
              </a:ext>
            </a:extLst>
          </p:cNvPr>
          <p:cNvSpPr txBox="1"/>
          <p:nvPr/>
        </p:nvSpPr>
        <p:spPr>
          <a:xfrm>
            <a:off x="1550276" y="3673421"/>
            <a:ext cx="5843752" cy="646331"/>
          </a:xfrm>
          <a:prstGeom prst="rect">
            <a:avLst/>
          </a:prstGeom>
          <a:noFill/>
        </p:spPr>
        <p:txBody>
          <a:bodyPr wrap="square" rtlCol="0">
            <a:spAutoFit/>
          </a:bodyPr>
          <a:lstStyle/>
          <a:p>
            <a:r>
              <a:rPr lang="it-IT" b="1" dirty="0"/>
              <a:t>CHOICE OF DESTINATION</a:t>
            </a:r>
          </a:p>
          <a:p>
            <a:endParaRPr lang="it-IT" dirty="0"/>
          </a:p>
        </p:txBody>
      </p:sp>
    </p:spTree>
    <p:extLst>
      <p:ext uri="{BB962C8B-B14F-4D97-AF65-F5344CB8AC3E}">
        <p14:creationId xmlns:p14="http://schemas.microsoft.com/office/powerpoint/2010/main" val="1392575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D6A4344C-C317-0842-9FFD-597088F03F21}"/>
              </a:ext>
            </a:extLst>
          </p:cNvPr>
          <p:cNvSpPr txBox="1"/>
          <p:nvPr/>
        </p:nvSpPr>
        <p:spPr>
          <a:xfrm>
            <a:off x="1529255" y="693682"/>
            <a:ext cx="7945821" cy="646331"/>
          </a:xfrm>
          <a:prstGeom prst="rect">
            <a:avLst/>
          </a:prstGeom>
          <a:noFill/>
        </p:spPr>
        <p:txBody>
          <a:bodyPr wrap="square" rtlCol="0">
            <a:spAutoFit/>
          </a:bodyPr>
          <a:lstStyle/>
          <a:p>
            <a:r>
              <a:rPr lang="it-IT" b="1" dirty="0"/>
              <a:t>THE ROLE OF ENGLISH AS AN IMPORTANT WAY TO COMMUNICATE</a:t>
            </a:r>
          </a:p>
          <a:p>
            <a:endParaRPr lang="it-IT" dirty="0"/>
          </a:p>
        </p:txBody>
      </p:sp>
      <p:sp>
        <p:nvSpPr>
          <p:cNvPr id="5" name="CasellaDiTesto 4">
            <a:extLst>
              <a:ext uri="{FF2B5EF4-FFF2-40B4-BE49-F238E27FC236}">
                <a16:creationId xmlns:a16="http://schemas.microsoft.com/office/drawing/2014/main" id="{E44F04BF-7ED4-F24D-B692-B0F7F4C38374}"/>
              </a:ext>
            </a:extLst>
          </p:cNvPr>
          <p:cNvSpPr txBox="1"/>
          <p:nvPr/>
        </p:nvSpPr>
        <p:spPr>
          <a:xfrm>
            <a:off x="1529255" y="1124608"/>
            <a:ext cx="9133490" cy="2862322"/>
          </a:xfrm>
          <a:prstGeom prst="rect">
            <a:avLst/>
          </a:prstGeom>
          <a:noFill/>
        </p:spPr>
        <p:txBody>
          <a:bodyPr wrap="square" rtlCol="0">
            <a:spAutoFit/>
          </a:bodyPr>
          <a:lstStyle/>
          <a:p>
            <a:pPr lvl="0" fontAlgn="base"/>
            <a:r>
              <a:rPr lang="en-US" dirty="0"/>
              <a:t>English is widely used in international transactions and media, and it is taught in many countries as a second language. </a:t>
            </a:r>
          </a:p>
          <a:p>
            <a:pPr lvl="0" fontAlgn="base"/>
            <a:r>
              <a:rPr lang="en-US" dirty="0"/>
              <a:t>Pre-migration exposure to English by the average migrant probably weakens the linguistic barriers to migrate and lowers the cost associated with transferring his or her skills to the new market.</a:t>
            </a:r>
            <a:endParaRPr lang="it-IT" dirty="0"/>
          </a:p>
          <a:p>
            <a:pPr lvl="0" fontAlgn="base"/>
            <a:r>
              <a:rPr lang="en-US" dirty="0"/>
              <a:t>English is an asset in the </a:t>
            </a:r>
            <a:r>
              <a:rPr lang="en-US" dirty="0" err="1"/>
              <a:t>labour</a:t>
            </a:r>
            <a:r>
              <a:rPr lang="en-US" dirty="0"/>
              <a:t> market across the world. </a:t>
            </a:r>
          </a:p>
          <a:p>
            <a:pPr lvl="0" fontAlgn="base"/>
            <a:r>
              <a:rPr lang="en-US" dirty="0"/>
              <a:t>The hope of improving one’s English proficiency may also increase the appeal of English-speaking destinations, even for temporary migrants who expect to use this skill upon returning home.</a:t>
            </a:r>
            <a:endParaRPr lang="it-IT" dirty="0"/>
          </a:p>
          <a:p>
            <a:endParaRPr lang="it-IT" dirty="0"/>
          </a:p>
        </p:txBody>
      </p:sp>
    </p:spTree>
    <p:extLst>
      <p:ext uri="{BB962C8B-B14F-4D97-AF65-F5344CB8AC3E}">
        <p14:creationId xmlns:p14="http://schemas.microsoft.com/office/powerpoint/2010/main" val="4111592270"/>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{C9A42C29-F32C-BE44-AB70-121980C8112D}tf10001069</Template>
  <TotalTime>36</TotalTime>
  <Words>471</Words>
  <Application>Microsoft Macintosh PowerPoint</Application>
  <PresentationFormat>Widescreen</PresentationFormat>
  <Paragraphs>30</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Century Gothic</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Sofia Ceppellotti</dc:creator>
  <cp:lastModifiedBy>Sofia Ceppellotti</cp:lastModifiedBy>
  <cp:revision>7</cp:revision>
  <dcterms:created xsi:type="dcterms:W3CDTF">2021-01-08T14:19:38Z</dcterms:created>
  <dcterms:modified xsi:type="dcterms:W3CDTF">2021-01-11T08:49:42Z</dcterms:modified>
</cp:coreProperties>
</file>