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9" r:id="rId4"/>
    <p:sldId id="261" r:id="rId5"/>
    <p:sldId id="262" r:id="rId6"/>
    <p:sldId id="263" r:id="rId7"/>
    <p:sldId id="264" r:id="rId8"/>
    <p:sldId id="265"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squale" initials="P" lastIdx="2" clrIdx="0">
    <p:extLst>
      <p:ext uri="{19B8F6BF-5375-455C-9EA6-DF929625EA0E}">
        <p15:presenceInfo xmlns:p15="http://schemas.microsoft.com/office/powerpoint/2012/main" userId="Pasqu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6ECC79-7864-4FE4-89AC-77F0847F432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631D66CA-0D50-49C9-94B3-F18F645BE6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AB0C282-71DB-4EB0-8858-F674F0222567}"/>
              </a:ext>
            </a:extLst>
          </p:cNvPr>
          <p:cNvSpPr>
            <a:spLocks noGrp="1"/>
          </p:cNvSpPr>
          <p:nvPr>
            <p:ph type="dt" sz="half" idx="10"/>
          </p:nvPr>
        </p:nvSpPr>
        <p:spPr/>
        <p:txBody>
          <a:bodyPr/>
          <a:lstStyle/>
          <a:p>
            <a:fld id="{6BE12ACC-72E8-48C3-8134-15F24A13618E}" type="datetimeFigureOut">
              <a:rPr lang="it-IT" smtClean="0"/>
              <a:t>12/01/2021</a:t>
            </a:fld>
            <a:endParaRPr lang="it-IT"/>
          </a:p>
        </p:txBody>
      </p:sp>
      <p:sp>
        <p:nvSpPr>
          <p:cNvPr id="5" name="Segnaposto piè di pagina 4">
            <a:extLst>
              <a:ext uri="{FF2B5EF4-FFF2-40B4-BE49-F238E27FC236}">
                <a16:creationId xmlns:a16="http://schemas.microsoft.com/office/drawing/2014/main" id="{61C2C02F-3F26-4C74-8A3C-2C46E1C58D1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32D0ED3-13F0-4C66-9212-B32F08FCDDBD}"/>
              </a:ext>
            </a:extLst>
          </p:cNvPr>
          <p:cNvSpPr>
            <a:spLocks noGrp="1"/>
          </p:cNvSpPr>
          <p:nvPr>
            <p:ph type="sldNum" sz="quarter" idx="12"/>
          </p:nvPr>
        </p:nvSpPr>
        <p:spPr/>
        <p:txBody>
          <a:bodyPr/>
          <a:lstStyle/>
          <a:p>
            <a:fld id="{6700DF74-7DC3-49F1-968B-A4FE914F6934}" type="slidenum">
              <a:rPr lang="it-IT" smtClean="0"/>
              <a:t>‹N›</a:t>
            </a:fld>
            <a:endParaRPr lang="it-IT"/>
          </a:p>
        </p:txBody>
      </p:sp>
    </p:spTree>
    <p:extLst>
      <p:ext uri="{BB962C8B-B14F-4D97-AF65-F5344CB8AC3E}">
        <p14:creationId xmlns:p14="http://schemas.microsoft.com/office/powerpoint/2010/main" val="271992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E1C88A-1334-4C1B-8FD8-450536E7A90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0B86DD2-05FC-4D0F-B89A-C187096FB1D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C8804B8-2AB6-4DDB-A24F-8D6305A7DB0B}"/>
              </a:ext>
            </a:extLst>
          </p:cNvPr>
          <p:cNvSpPr>
            <a:spLocks noGrp="1"/>
          </p:cNvSpPr>
          <p:nvPr>
            <p:ph type="dt" sz="half" idx="10"/>
          </p:nvPr>
        </p:nvSpPr>
        <p:spPr/>
        <p:txBody>
          <a:bodyPr/>
          <a:lstStyle/>
          <a:p>
            <a:fld id="{6BE12ACC-72E8-48C3-8134-15F24A13618E}" type="datetimeFigureOut">
              <a:rPr lang="it-IT" smtClean="0"/>
              <a:t>12/01/2021</a:t>
            </a:fld>
            <a:endParaRPr lang="it-IT"/>
          </a:p>
        </p:txBody>
      </p:sp>
      <p:sp>
        <p:nvSpPr>
          <p:cNvPr id="5" name="Segnaposto piè di pagina 4">
            <a:extLst>
              <a:ext uri="{FF2B5EF4-FFF2-40B4-BE49-F238E27FC236}">
                <a16:creationId xmlns:a16="http://schemas.microsoft.com/office/drawing/2014/main" id="{10312BA2-372B-4177-91D7-2419AEBB6FA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01FC6BC-F402-465C-8648-35CB0BE0A50C}"/>
              </a:ext>
            </a:extLst>
          </p:cNvPr>
          <p:cNvSpPr>
            <a:spLocks noGrp="1"/>
          </p:cNvSpPr>
          <p:nvPr>
            <p:ph type="sldNum" sz="quarter" idx="12"/>
          </p:nvPr>
        </p:nvSpPr>
        <p:spPr/>
        <p:txBody>
          <a:bodyPr/>
          <a:lstStyle/>
          <a:p>
            <a:fld id="{6700DF74-7DC3-49F1-968B-A4FE914F6934}" type="slidenum">
              <a:rPr lang="it-IT" smtClean="0"/>
              <a:t>‹N›</a:t>
            </a:fld>
            <a:endParaRPr lang="it-IT"/>
          </a:p>
        </p:txBody>
      </p:sp>
    </p:spTree>
    <p:extLst>
      <p:ext uri="{BB962C8B-B14F-4D97-AF65-F5344CB8AC3E}">
        <p14:creationId xmlns:p14="http://schemas.microsoft.com/office/powerpoint/2010/main" val="1168158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40DBD40-9B2E-4EAC-AD50-CDAEAD2F0A9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0C95E3E-5471-434E-8343-46192D15472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4159B2C-A632-4622-A0BC-F99B99847B05}"/>
              </a:ext>
            </a:extLst>
          </p:cNvPr>
          <p:cNvSpPr>
            <a:spLocks noGrp="1"/>
          </p:cNvSpPr>
          <p:nvPr>
            <p:ph type="dt" sz="half" idx="10"/>
          </p:nvPr>
        </p:nvSpPr>
        <p:spPr/>
        <p:txBody>
          <a:bodyPr/>
          <a:lstStyle/>
          <a:p>
            <a:fld id="{6BE12ACC-72E8-48C3-8134-15F24A13618E}" type="datetimeFigureOut">
              <a:rPr lang="it-IT" smtClean="0"/>
              <a:t>12/01/2021</a:t>
            </a:fld>
            <a:endParaRPr lang="it-IT"/>
          </a:p>
        </p:txBody>
      </p:sp>
      <p:sp>
        <p:nvSpPr>
          <p:cNvPr id="5" name="Segnaposto piè di pagina 4">
            <a:extLst>
              <a:ext uri="{FF2B5EF4-FFF2-40B4-BE49-F238E27FC236}">
                <a16:creationId xmlns:a16="http://schemas.microsoft.com/office/drawing/2014/main" id="{E65C7ABF-FEDD-455F-9D22-C9AD09681B2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D151ACD-F608-452D-9604-0823E798A21F}"/>
              </a:ext>
            </a:extLst>
          </p:cNvPr>
          <p:cNvSpPr>
            <a:spLocks noGrp="1"/>
          </p:cNvSpPr>
          <p:nvPr>
            <p:ph type="sldNum" sz="quarter" idx="12"/>
          </p:nvPr>
        </p:nvSpPr>
        <p:spPr/>
        <p:txBody>
          <a:bodyPr/>
          <a:lstStyle/>
          <a:p>
            <a:fld id="{6700DF74-7DC3-49F1-968B-A4FE914F6934}" type="slidenum">
              <a:rPr lang="it-IT" smtClean="0"/>
              <a:t>‹N›</a:t>
            </a:fld>
            <a:endParaRPr lang="it-IT"/>
          </a:p>
        </p:txBody>
      </p:sp>
    </p:spTree>
    <p:extLst>
      <p:ext uri="{BB962C8B-B14F-4D97-AF65-F5344CB8AC3E}">
        <p14:creationId xmlns:p14="http://schemas.microsoft.com/office/powerpoint/2010/main" val="972656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3A7272-DC94-46AD-B340-3EBDE4D64A9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08B21F1-9409-4137-B875-7BC57C84BEC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D286FC7-5CEE-48FF-94CE-62E74A26BDDC}"/>
              </a:ext>
            </a:extLst>
          </p:cNvPr>
          <p:cNvSpPr>
            <a:spLocks noGrp="1"/>
          </p:cNvSpPr>
          <p:nvPr>
            <p:ph type="dt" sz="half" idx="10"/>
          </p:nvPr>
        </p:nvSpPr>
        <p:spPr/>
        <p:txBody>
          <a:bodyPr/>
          <a:lstStyle/>
          <a:p>
            <a:fld id="{6BE12ACC-72E8-48C3-8134-15F24A13618E}" type="datetimeFigureOut">
              <a:rPr lang="it-IT" smtClean="0"/>
              <a:t>12/01/2021</a:t>
            </a:fld>
            <a:endParaRPr lang="it-IT"/>
          </a:p>
        </p:txBody>
      </p:sp>
      <p:sp>
        <p:nvSpPr>
          <p:cNvPr id="5" name="Segnaposto piè di pagina 4">
            <a:extLst>
              <a:ext uri="{FF2B5EF4-FFF2-40B4-BE49-F238E27FC236}">
                <a16:creationId xmlns:a16="http://schemas.microsoft.com/office/drawing/2014/main" id="{F422CE43-CDC2-49C4-9D54-5BD8283C708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8E5473D-CCE9-4842-8215-D8E448E9CE96}"/>
              </a:ext>
            </a:extLst>
          </p:cNvPr>
          <p:cNvSpPr>
            <a:spLocks noGrp="1"/>
          </p:cNvSpPr>
          <p:nvPr>
            <p:ph type="sldNum" sz="quarter" idx="12"/>
          </p:nvPr>
        </p:nvSpPr>
        <p:spPr/>
        <p:txBody>
          <a:bodyPr/>
          <a:lstStyle/>
          <a:p>
            <a:fld id="{6700DF74-7DC3-49F1-968B-A4FE914F6934}" type="slidenum">
              <a:rPr lang="it-IT" smtClean="0"/>
              <a:t>‹N›</a:t>
            </a:fld>
            <a:endParaRPr lang="it-IT"/>
          </a:p>
        </p:txBody>
      </p:sp>
    </p:spTree>
    <p:extLst>
      <p:ext uri="{BB962C8B-B14F-4D97-AF65-F5344CB8AC3E}">
        <p14:creationId xmlns:p14="http://schemas.microsoft.com/office/powerpoint/2010/main" val="1802689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E83AE1-7C5E-4547-B5F3-133ED0EC296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B6AB7F8-9F7F-49E5-8670-8B9879BC79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C7301C4-D350-4242-8CF7-5EBD8DDCAD01}"/>
              </a:ext>
            </a:extLst>
          </p:cNvPr>
          <p:cNvSpPr>
            <a:spLocks noGrp="1"/>
          </p:cNvSpPr>
          <p:nvPr>
            <p:ph type="dt" sz="half" idx="10"/>
          </p:nvPr>
        </p:nvSpPr>
        <p:spPr/>
        <p:txBody>
          <a:bodyPr/>
          <a:lstStyle/>
          <a:p>
            <a:fld id="{6BE12ACC-72E8-48C3-8134-15F24A13618E}" type="datetimeFigureOut">
              <a:rPr lang="it-IT" smtClean="0"/>
              <a:t>12/01/2021</a:t>
            </a:fld>
            <a:endParaRPr lang="it-IT"/>
          </a:p>
        </p:txBody>
      </p:sp>
      <p:sp>
        <p:nvSpPr>
          <p:cNvPr id="5" name="Segnaposto piè di pagina 4">
            <a:extLst>
              <a:ext uri="{FF2B5EF4-FFF2-40B4-BE49-F238E27FC236}">
                <a16:creationId xmlns:a16="http://schemas.microsoft.com/office/drawing/2014/main" id="{B9D61323-DCD5-466D-993A-BDBD8B972F5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7FED771-6F00-45B8-BE91-A1E660EBB47A}"/>
              </a:ext>
            </a:extLst>
          </p:cNvPr>
          <p:cNvSpPr>
            <a:spLocks noGrp="1"/>
          </p:cNvSpPr>
          <p:nvPr>
            <p:ph type="sldNum" sz="quarter" idx="12"/>
          </p:nvPr>
        </p:nvSpPr>
        <p:spPr/>
        <p:txBody>
          <a:bodyPr/>
          <a:lstStyle/>
          <a:p>
            <a:fld id="{6700DF74-7DC3-49F1-968B-A4FE914F6934}" type="slidenum">
              <a:rPr lang="it-IT" smtClean="0"/>
              <a:t>‹N›</a:t>
            </a:fld>
            <a:endParaRPr lang="it-IT"/>
          </a:p>
        </p:txBody>
      </p:sp>
    </p:spTree>
    <p:extLst>
      <p:ext uri="{BB962C8B-B14F-4D97-AF65-F5344CB8AC3E}">
        <p14:creationId xmlns:p14="http://schemas.microsoft.com/office/powerpoint/2010/main" val="223456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3220CC-E44B-4932-80D5-AD4DFCAEB06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D705F1E-B170-4E13-85D1-70D5485F35A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38946DD-78B5-49EC-9ACB-6C082F5EB7E4}"/>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CCECA46-C9FE-4DE7-9F7E-4DACA21FA280}"/>
              </a:ext>
            </a:extLst>
          </p:cNvPr>
          <p:cNvSpPr>
            <a:spLocks noGrp="1"/>
          </p:cNvSpPr>
          <p:nvPr>
            <p:ph type="dt" sz="half" idx="10"/>
          </p:nvPr>
        </p:nvSpPr>
        <p:spPr/>
        <p:txBody>
          <a:bodyPr/>
          <a:lstStyle/>
          <a:p>
            <a:fld id="{6BE12ACC-72E8-48C3-8134-15F24A13618E}" type="datetimeFigureOut">
              <a:rPr lang="it-IT" smtClean="0"/>
              <a:t>12/01/2021</a:t>
            </a:fld>
            <a:endParaRPr lang="it-IT"/>
          </a:p>
        </p:txBody>
      </p:sp>
      <p:sp>
        <p:nvSpPr>
          <p:cNvPr id="6" name="Segnaposto piè di pagina 5">
            <a:extLst>
              <a:ext uri="{FF2B5EF4-FFF2-40B4-BE49-F238E27FC236}">
                <a16:creationId xmlns:a16="http://schemas.microsoft.com/office/drawing/2014/main" id="{4B78724D-7DAC-4F30-B32F-4380B24D35F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0621B35-C526-4FBD-B7DC-6267EB33F396}"/>
              </a:ext>
            </a:extLst>
          </p:cNvPr>
          <p:cNvSpPr>
            <a:spLocks noGrp="1"/>
          </p:cNvSpPr>
          <p:nvPr>
            <p:ph type="sldNum" sz="quarter" idx="12"/>
          </p:nvPr>
        </p:nvSpPr>
        <p:spPr/>
        <p:txBody>
          <a:bodyPr/>
          <a:lstStyle/>
          <a:p>
            <a:fld id="{6700DF74-7DC3-49F1-968B-A4FE914F6934}" type="slidenum">
              <a:rPr lang="it-IT" smtClean="0"/>
              <a:t>‹N›</a:t>
            </a:fld>
            <a:endParaRPr lang="it-IT"/>
          </a:p>
        </p:txBody>
      </p:sp>
    </p:spTree>
    <p:extLst>
      <p:ext uri="{BB962C8B-B14F-4D97-AF65-F5344CB8AC3E}">
        <p14:creationId xmlns:p14="http://schemas.microsoft.com/office/powerpoint/2010/main" val="4052861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F61FD7-6CE3-4632-9F43-65D86B3B680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E2C160B-2530-4E88-B200-500D9FBAD4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99294DC-2E2C-4846-81B9-472542521EB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F101E9A-4C89-4CBC-BCD1-1DF4E1CDC3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0B54E3E-5F72-4166-A626-3C0E119B224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FB46844-8C9F-499F-A773-299A084E0209}"/>
              </a:ext>
            </a:extLst>
          </p:cNvPr>
          <p:cNvSpPr>
            <a:spLocks noGrp="1"/>
          </p:cNvSpPr>
          <p:nvPr>
            <p:ph type="dt" sz="half" idx="10"/>
          </p:nvPr>
        </p:nvSpPr>
        <p:spPr/>
        <p:txBody>
          <a:bodyPr/>
          <a:lstStyle/>
          <a:p>
            <a:fld id="{6BE12ACC-72E8-48C3-8134-15F24A13618E}" type="datetimeFigureOut">
              <a:rPr lang="it-IT" smtClean="0"/>
              <a:t>12/01/2021</a:t>
            </a:fld>
            <a:endParaRPr lang="it-IT"/>
          </a:p>
        </p:txBody>
      </p:sp>
      <p:sp>
        <p:nvSpPr>
          <p:cNvPr id="8" name="Segnaposto piè di pagina 7">
            <a:extLst>
              <a:ext uri="{FF2B5EF4-FFF2-40B4-BE49-F238E27FC236}">
                <a16:creationId xmlns:a16="http://schemas.microsoft.com/office/drawing/2014/main" id="{E7671A50-1F47-42AC-94C4-BDA57D08640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C3DFA0B-18F4-4483-AE37-6D542756FFA2}"/>
              </a:ext>
            </a:extLst>
          </p:cNvPr>
          <p:cNvSpPr>
            <a:spLocks noGrp="1"/>
          </p:cNvSpPr>
          <p:nvPr>
            <p:ph type="sldNum" sz="quarter" idx="12"/>
          </p:nvPr>
        </p:nvSpPr>
        <p:spPr/>
        <p:txBody>
          <a:bodyPr/>
          <a:lstStyle/>
          <a:p>
            <a:fld id="{6700DF74-7DC3-49F1-968B-A4FE914F6934}" type="slidenum">
              <a:rPr lang="it-IT" smtClean="0"/>
              <a:t>‹N›</a:t>
            </a:fld>
            <a:endParaRPr lang="it-IT"/>
          </a:p>
        </p:txBody>
      </p:sp>
    </p:spTree>
    <p:extLst>
      <p:ext uri="{BB962C8B-B14F-4D97-AF65-F5344CB8AC3E}">
        <p14:creationId xmlns:p14="http://schemas.microsoft.com/office/powerpoint/2010/main" val="1664158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A6DDB3-5BDD-48CE-BDA0-C713C272C0A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32D24A96-5CD4-43D5-BD90-DE5406178856}"/>
              </a:ext>
            </a:extLst>
          </p:cNvPr>
          <p:cNvSpPr>
            <a:spLocks noGrp="1"/>
          </p:cNvSpPr>
          <p:nvPr>
            <p:ph type="dt" sz="half" idx="10"/>
          </p:nvPr>
        </p:nvSpPr>
        <p:spPr/>
        <p:txBody>
          <a:bodyPr/>
          <a:lstStyle/>
          <a:p>
            <a:fld id="{6BE12ACC-72E8-48C3-8134-15F24A13618E}" type="datetimeFigureOut">
              <a:rPr lang="it-IT" smtClean="0"/>
              <a:t>12/01/2021</a:t>
            </a:fld>
            <a:endParaRPr lang="it-IT"/>
          </a:p>
        </p:txBody>
      </p:sp>
      <p:sp>
        <p:nvSpPr>
          <p:cNvPr id="4" name="Segnaposto piè di pagina 3">
            <a:extLst>
              <a:ext uri="{FF2B5EF4-FFF2-40B4-BE49-F238E27FC236}">
                <a16:creationId xmlns:a16="http://schemas.microsoft.com/office/drawing/2014/main" id="{A90FAA35-924A-42C2-954F-7BF243B7D420}"/>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47D2505-7E6D-44FD-B710-B763D380B21C}"/>
              </a:ext>
            </a:extLst>
          </p:cNvPr>
          <p:cNvSpPr>
            <a:spLocks noGrp="1"/>
          </p:cNvSpPr>
          <p:nvPr>
            <p:ph type="sldNum" sz="quarter" idx="12"/>
          </p:nvPr>
        </p:nvSpPr>
        <p:spPr/>
        <p:txBody>
          <a:bodyPr/>
          <a:lstStyle/>
          <a:p>
            <a:fld id="{6700DF74-7DC3-49F1-968B-A4FE914F6934}" type="slidenum">
              <a:rPr lang="it-IT" smtClean="0"/>
              <a:t>‹N›</a:t>
            </a:fld>
            <a:endParaRPr lang="it-IT"/>
          </a:p>
        </p:txBody>
      </p:sp>
    </p:spTree>
    <p:extLst>
      <p:ext uri="{BB962C8B-B14F-4D97-AF65-F5344CB8AC3E}">
        <p14:creationId xmlns:p14="http://schemas.microsoft.com/office/powerpoint/2010/main" val="4092537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A7BA936-C397-445E-9AE6-029936640755}"/>
              </a:ext>
            </a:extLst>
          </p:cNvPr>
          <p:cNvSpPr>
            <a:spLocks noGrp="1"/>
          </p:cNvSpPr>
          <p:nvPr>
            <p:ph type="dt" sz="half" idx="10"/>
          </p:nvPr>
        </p:nvSpPr>
        <p:spPr/>
        <p:txBody>
          <a:bodyPr/>
          <a:lstStyle/>
          <a:p>
            <a:fld id="{6BE12ACC-72E8-48C3-8134-15F24A13618E}" type="datetimeFigureOut">
              <a:rPr lang="it-IT" smtClean="0"/>
              <a:t>12/01/2021</a:t>
            </a:fld>
            <a:endParaRPr lang="it-IT"/>
          </a:p>
        </p:txBody>
      </p:sp>
      <p:sp>
        <p:nvSpPr>
          <p:cNvPr id="3" name="Segnaposto piè di pagina 2">
            <a:extLst>
              <a:ext uri="{FF2B5EF4-FFF2-40B4-BE49-F238E27FC236}">
                <a16:creationId xmlns:a16="http://schemas.microsoft.com/office/drawing/2014/main" id="{E83802E9-0322-4DA8-8106-FE21808041F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A2D5240-B2F4-4F05-9DFD-D18B50D15D2E}"/>
              </a:ext>
            </a:extLst>
          </p:cNvPr>
          <p:cNvSpPr>
            <a:spLocks noGrp="1"/>
          </p:cNvSpPr>
          <p:nvPr>
            <p:ph type="sldNum" sz="quarter" idx="12"/>
          </p:nvPr>
        </p:nvSpPr>
        <p:spPr/>
        <p:txBody>
          <a:bodyPr/>
          <a:lstStyle/>
          <a:p>
            <a:fld id="{6700DF74-7DC3-49F1-968B-A4FE914F6934}" type="slidenum">
              <a:rPr lang="it-IT" smtClean="0"/>
              <a:t>‹N›</a:t>
            </a:fld>
            <a:endParaRPr lang="it-IT"/>
          </a:p>
        </p:txBody>
      </p:sp>
    </p:spTree>
    <p:extLst>
      <p:ext uri="{BB962C8B-B14F-4D97-AF65-F5344CB8AC3E}">
        <p14:creationId xmlns:p14="http://schemas.microsoft.com/office/powerpoint/2010/main" val="1485474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810CE1-675A-4731-A9B6-D4A9773FF04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D4A3050-EE37-4C08-8448-D690174FD2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20BDE40-4832-4F66-8AAD-982569AACD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0CD8484-48F7-485D-B028-DCF9D0B400CD}"/>
              </a:ext>
            </a:extLst>
          </p:cNvPr>
          <p:cNvSpPr>
            <a:spLocks noGrp="1"/>
          </p:cNvSpPr>
          <p:nvPr>
            <p:ph type="dt" sz="half" idx="10"/>
          </p:nvPr>
        </p:nvSpPr>
        <p:spPr/>
        <p:txBody>
          <a:bodyPr/>
          <a:lstStyle/>
          <a:p>
            <a:fld id="{6BE12ACC-72E8-48C3-8134-15F24A13618E}" type="datetimeFigureOut">
              <a:rPr lang="it-IT" smtClean="0"/>
              <a:t>12/01/2021</a:t>
            </a:fld>
            <a:endParaRPr lang="it-IT"/>
          </a:p>
        </p:txBody>
      </p:sp>
      <p:sp>
        <p:nvSpPr>
          <p:cNvPr id="6" name="Segnaposto piè di pagina 5">
            <a:extLst>
              <a:ext uri="{FF2B5EF4-FFF2-40B4-BE49-F238E27FC236}">
                <a16:creationId xmlns:a16="http://schemas.microsoft.com/office/drawing/2014/main" id="{93D3B42F-3D73-4DF3-9691-A1F06B2CD3C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9B8BDCA-06A6-4307-8C33-CD4CF10F30B3}"/>
              </a:ext>
            </a:extLst>
          </p:cNvPr>
          <p:cNvSpPr>
            <a:spLocks noGrp="1"/>
          </p:cNvSpPr>
          <p:nvPr>
            <p:ph type="sldNum" sz="quarter" idx="12"/>
          </p:nvPr>
        </p:nvSpPr>
        <p:spPr/>
        <p:txBody>
          <a:bodyPr/>
          <a:lstStyle/>
          <a:p>
            <a:fld id="{6700DF74-7DC3-49F1-968B-A4FE914F6934}" type="slidenum">
              <a:rPr lang="it-IT" smtClean="0"/>
              <a:t>‹N›</a:t>
            </a:fld>
            <a:endParaRPr lang="it-IT"/>
          </a:p>
        </p:txBody>
      </p:sp>
    </p:spTree>
    <p:extLst>
      <p:ext uri="{BB962C8B-B14F-4D97-AF65-F5344CB8AC3E}">
        <p14:creationId xmlns:p14="http://schemas.microsoft.com/office/powerpoint/2010/main" val="441752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536EF7-23FD-462D-BEF3-90EBA154F91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429F3A6-49F4-4177-9A7C-95A3A625F9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986CAAF-365A-4011-8FB4-A27CADBF1C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7B6811B-1DA7-461B-98A0-DDB6061C6DF9}"/>
              </a:ext>
            </a:extLst>
          </p:cNvPr>
          <p:cNvSpPr>
            <a:spLocks noGrp="1"/>
          </p:cNvSpPr>
          <p:nvPr>
            <p:ph type="dt" sz="half" idx="10"/>
          </p:nvPr>
        </p:nvSpPr>
        <p:spPr/>
        <p:txBody>
          <a:bodyPr/>
          <a:lstStyle/>
          <a:p>
            <a:fld id="{6BE12ACC-72E8-48C3-8134-15F24A13618E}" type="datetimeFigureOut">
              <a:rPr lang="it-IT" smtClean="0"/>
              <a:t>12/01/2021</a:t>
            </a:fld>
            <a:endParaRPr lang="it-IT"/>
          </a:p>
        </p:txBody>
      </p:sp>
      <p:sp>
        <p:nvSpPr>
          <p:cNvPr id="6" name="Segnaposto piè di pagina 5">
            <a:extLst>
              <a:ext uri="{FF2B5EF4-FFF2-40B4-BE49-F238E27FC236}">
                <a16:creationId xmlns:a16="http://schemas.microsoft.com/office/drawing/2014/main" id="{3280758C-28A2-4136-A15F-7600D5B19DD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AC76FC4-D9EA-4917-AB2C-3C4DBA258BB2}"/>
              </a:ext>
            </a:extLst>
          </p:cNvPr>
          <p:cNvSpPr>
            <a:spLocks noGrp="1"/>
          </p:cNvSpPr>
          <p:nvPr>
            <p:ph type="sldNum" sz="quarter" idx="12"/>
          </p:nvPr>
        </p:nvSpPr>
        <p:spPr/>
        <p:txBody>
          <a:bodyPr/>
          <a:lstStyle/>
          <a:p>
            <a:fld id="{6700DF74-7DC3-49F1-968B-A4FE914F6934}" type="slidenum">
              <a:rPr lang="it-IT" smtClean="0"/>
              <a:t>‹N›</a:t>
            </a:fld>
            <a:endParaRPr lang="it-IT"/>
          </a:p>
        </p:txBody>
      </p:sp>
    </p:spTree>
    <p:extLst>
      <p:ext uri="{BB962C8B-B14F-4D97-AF65-F5344CB8AC3E}">
        <p14:creationId xmlns:p14="http://schemas.microsoft.com/office/powerpoint/2010/main" val="4240649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70F1E73-F339-4B67-B6E8-32D08EB94F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BA2A474-01D3-46C9-8D2F-2DE6D2A7A9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0AED8B4-430C-4C45-A6F6-C79AA9649B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E12ACC-72E8-48C3-8134-15F24A13618E}" type="datetimeFigureOut">
              <a:rPr lang="it-IT" smtClean="0"/>
              <a:t>12/01/2021</a:t>
            </a:fld>
            <a:endParaRPr lang="it-IT"/>
          </a:p>
        </p:txBody>
      </p:sp>
      <p:sp>
        <p:nvSpPr>
          <p:cNvPr id="5" name="Segnaposto piè di pagina 4">
            <a:extLst>
              <a:ext uri="{FF2B5EF4-FFF2-40B4-BE49-F238E27FC236}">
                <a16:creationId xmlns:a16="http://schemas.microsoft.com/office/drawing/2014/main" id="{8F67A9A0-A69B-4EDC-9265-591F4F191D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9C1CE13E-E822-4E98-9812-ACDD544305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0DF74-7DC3-49F1-968B-A4FE914F6934}" type="slidenum">
              <a:rPr lang="it-IT" smtClean="0"/>
              <a:t>‹N›</a:t>
            </a:fld>
            <a:endParaRPr lang="it-IT"/>
          </a:p>
        </p:txBody>
      </p:sp>
    </p:spTree>
    <p:extLst>
      <p:ext uri="{BB962C8B-B14F-4D97-AF65-F5344CB8AC3E}">
        <p14:creationId xmlns:p14="http://schemas.microsoft.com/office/powerpoint/2010/main" val="2401891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4712BB-CBAF-438A-8681-6BD57F0415D5}"/>
              </a:ext>
            </a:extLst>
          </p:cNvPr>
          <p:cNvSpPr>
            <a:spLocks noGrp="1"/>
          </p:cNvSpPr>
          <p:nvPr>
            <p:ph type="ctrTitle"/>
          </p:nvPr>
        </p:nvSpPr>
        <p:spPr>
          <a:xfrm>
            <a:off x="1524000" y="542260"/>
            <a:ext cx="9144000" cy="4104168"/>
          </a:xfrm>
        </p:spPr>
        <p:txBody>
          <a:bodyPr>
            <a:noAutofit/>
          </a:bodyPr>
          <a:lstStyle/>
          <a:p>
            <a:r>
              <a:rPr lang="en-US" sz="66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rPr>
              <a:t>International migration: The impact of linguistic proximity on preferred destinations</a:t>
            </a:r>
            <a:endParaRPr lang="it-IT" sz="6600" dirty="0">
              <a:effectLst>
                <a:outerShdw blurRad="38100" dist="38100" dir="2700000" algn="tl">
                  <a:srgbClr val="000000">
                    <a:alpha val="43137"/>
                  </a:srgbClr>
                </a:outerShdw>
              </a:effectLst>
            </a:endParaRPr>
          </a:p>
        </p:txBody>
      </p:sp>
      <p:sp>
        <p:nvSpPr>
          <p:cNvPr id="3" name="Sottotitolo 2">
            <a:extLst>
              <a:ext uri="{FF2B5EF4-FFF2-40B4-BE49-F238E27FC236}">
                <a16:creationId xmlns:a16="http://schemas.microsoft.com/office/drawing/2014/main" id="{C4A65507-4E62-426A-8233-D815F4A05A89}"/>
              </a:ext>
            </a:extLst>
          </p:cNvPr>
          <p:cNvSpPr>
            <a:spLocks noGrp="1"/>
          </p:cNvSpPr>
          <p:nvPr>
            <p:ph type="subTitle" idx="1"/>
          </p:nvPr>
        </p:nvSpPr>
        <p:spPr>
          <a:xfrm>
            <a:off x="1524000" y="4646429"/>
            <a:ext cx="9144000" cy="1669312"/>
          </a:xfrm>
        </p:spPr>
        <p:txBody>
          <a:bodyPr/>
          <a:lstStyle/>
          <a:p>
            <a:r>
              <a:rPr lang="it-IT" dirty="0">
                <a:solidFill>
                  <a:schemeClr val="tx1">
                    <a:lumMod val="95000"/>
                    <a:lumOff val="5000"/>
                  </a:schemeClr>
                </a:solidFill>
              </a:rPr>
              <a:t>-------------------------------------------------------</a:t>
            </a:r>
          </a:p>
          <a:p>
            <a:r>
              <a:rPr lang="it-IT" sz="2800" dirty="0">
                <a:solidFill>
                  <a:schemeClr val="tx1">
                    <a:lumMod val="95000"/>
                    <a:lumOff val="5000"/>
                  </a:schemeClr>
                </a:solidFill>
                <a:latin typeface="Bell MT" panose="02020503060305020303" pitchFamily="18" charset="0"/>
              </a:rPr>
              <a:t>Delcuratolo Sebastiano</a:t>
            </a:r>
          </a:p>
        </p:txBody>
      </p:sp>
    </p:spTree>
    <p:extLst>
      <p:ext uri="{BB962C8B-B14F-4D97-AF65-F5344CB8AC3E}">
        <p14:creationId xmlns:p14="http://schemas.microsoft.com/office/powerpoint/2010/main" val="1541897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908D5D-46A0-4A3C-8E27-22FF4E514692}"/>
              </a:ext>
            </a:extLst>
          </p:cNvPr>
          <p:cNvSpPr>
            <a:spLocks noGrp="1"/>
          </p:cNvSpPr>
          <p:nvPr>
            <p:ph type="title"/>
          </p:nvPr>
        </p:nvSpPr>
        <p:spPr>
          <a:xfrm>
            <a:off x="838200" y="535245"/>
            <a:ext cx="10515600" cy="1513552"/>
          </a:xfrm>
        </p:spPr>
        <p:txBody>
          <a:bodyPr>
            <a:noAutofit/>
          </a:bodyPr>
          <a:lstStyle/>
          <a:p>
            <a:pPr algn="ctr"/>
            <a:r>
              <a:rPr lang="en-US"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rPr>
              <a:t>Migrants’ choice of destination when migrating</a:t>
            </a:r>
            <a:endParaRPr lang="it-IT"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endParaRPr>
          </a:p>
        </p:txBody>
      </p:sp>
      <p:sp>
        <p:nvSpPr>
          <p:cNvPr id="3" name="Segnaposto contenuto 2">
            <a:extLst>
              <a:ext uri="{FF2B5EF4-FFF2-40B4-BE49-F238E27FC236}">
                <a16:creationId xmlns:a16="http://schemas.microsoft.com/office/drawing/2014/main" id="{2229E2A5-3683-4F37-9E8F-3DDDE2B86F56}"/>
              </a:ext>
            </a:extLst>
          </p:cNvPr>
          <p:cNvSpPr>
            <a:spLocks noGrp="1"/>
          </p:cNvSpPr>
          <p:nvPr>
            <p:ph idx="1"/>
          </p:nvPr>
        </p:nvSpPr>
        <p:spPr>
          <a:xfrm>
            <a:off x="838200" y="2424167"/>
            <a:ext cx="10515600" cy="2849581"/>
          </a:xfrm>
        </p:spPr>
        <p:txBody>
          <a:bodyPr>
            <a:normAutofit/>
          </a:bodyPr>
          <a:lstStyle/>
          <a:p>
            <a:pPr marL="0" indent="0" algn="just">
              <a:lnSpc>
                <a:spcPct val="100000"/>
              </a:lnSpc>
              <a:buNone/>
            </a:pPr>
            <a:r>
              <a:rPr lang="en-US" sz="3600" dirty="0">
                <a:solidFill>
                  <a:schemeClr val="tx1">
                    <a:lumMod val="85000"/>
                    <a:lumOff val="15000"/>
                  </a:schemeClr>
                </a:solidFill>
                <a:effectLst>
                  <a:outerShdw blurRad="38100" dist="38100" dir="2700000" algn="tl">
                    <a:srgbClr val="000000">
                      <a:alpha val="43137"/>
                    </a:srgbClr>
                  </a:outerShdw>
                </a:effectLst>
                <a:latin typeface="+mj-lt"/>
              </a:rPr>
              <a:t>Migrants </a:t>
            </a:r>
            <a:r>
              <a:rPr lang="en-US" sz="3600" u="sng" dirty="0">
                <a:solidFill>
                  <a:schemeClr val="tx1">
                    <a:lumMod val="85000"/>
                    <a:lumOff val="15000"/>
                  </a:schemeClr>
                </a:solidFill>
                <a:effectLst>
                  <a:outerShdw blurRad="38100" dist="38100" dir="2700000" algn="tl">
                    <a:srgbClr val="000000">
                      <a:alpha val="43137"/>
                    </a:srgbClr>
                  </a:outerShdw>
                </a:effectLst>
                <a:latin typeface="+mj-lt"/>
              </a:rPr>
              <a:t>select a host country </a:t>
            </a:r>
            <a:r>
              <a:rPr lang="en-US" sz="3600" dirty="0">
                <a:solidFill>
                  <a:schemeClr val="tx1">
                    <a:lumMod val="85000"/>
                    <a:lumOff val="15000"/>
                  </a:schemeClr>
                </a:solidFill>
                <a:effectLst>
                  <a:outerShdw blurRad="38100" dist="38100" dir="2700000" algn="tl">
                    <a:srgbClr val="000000">
                      <a:alpha val="43137"/>
                    </a:srgbClr>
                  </a:outerShdw>
                </a:effectLst>
                <a:latin typeface="+mj-lt"/>
              </a:rPr>
              <a:t>based on:</a:t>
            </a:r>
          </a:p>
          <a:p>
            <a:pPr algn="just">
              <a:lnSpc>
                <a:spcPct val="100000"/>
              </a:lnSpc>
              <a:buFont typeface="Wingdings" panose="05000000000000000000" pitchFamily="2" charset="2"/>
              <a:buChar char="q"/>
            </a:pPr>
            <a:r>
              <a:rPr lang="it-IT" sz="3200" dirty="0">
                <a:solidFill>
                  <a:schemeClr val="tx1">
                    <a:lumMod val="85000"/>
                    <a:lumOff val="15000"/>
                  </a:schemeClr>
                </a:solidFill>
                <a:effectLst>
                  <a:outerShdw blurRad="38100" dist="38100" dir="2700000" algn="tl">
                    <a:srgbClr val="000000">
                      <a:alpha val="43137"/>
                    </a:srgbClr>
                  </a:outerShdw>
                </a:effectLst>
                <a:latin typeface="+mj-lt"/>
              </a:rPr>
              <a:t> Employment prospects;</a:t>
            </a:r>
          </a:p>
          <a:p>
            <a:pPr algn="just">
              <a:lnSpc>
                <a:spcPct val="100000"/>
              </a:lnSpc>
              <a:buFont typeface="Wingdings" panose="05000000000000000000" pitchFamily="2" charset="2"/>
              <a:buChar char="q"/>
            </a:pPr>
            <a:r>
              <a:rPr lang="en-US" sz="3200" dirty="0">
                <a:solidFill>
                  <a:schemeClr val="tx1">
                    <a:lumMod val="85000"/>
                    <a:lumOff val="15000"/>
                  </a:schemeClr>
                </a:solidFill>
                <a:effectLst>
                  <a:outerShdw blurRad="38100" dist="38100" dir="2700000" algn="tl">
                    <a:srgbClr val="000000">
                      <a:alpha val="43137"/>
                    </a:srgbClr>
                  </a:outerShdw>
                </a:effectLst>
                <a:latin typeface="+mj-lt"/>
              </a:rPr>
              <a:t> Safety and openness of the society;</a:t>
            </a:r>
          </a:p>
          <a:p>
            <a:pPr algn="just">
              <a:lnSpc>
                <a:spcPct val="100000"/>
              </a:lnSpc>
              <a:buFont typeface="Wingdings" panose="05000000000000000000" pitchFamily="2" charset="2"/>
              <a:buChar char="q"/>
            </a:pPr>
            <a:r>
              <a:rPr lang="it-IT" sz="3200" dirty="0">
                <a:solidFill>
                  <a:schemeClr val="tx1">
                    <a:lumMod val="85000"/>
                    <a:lumOff val="15000"/>
                  </a:schemeClr>
                </a:solidFill>
                <a:effectLst>
                  <a:outerShdw blurRad="38100" dist="38100" dir="2700000" algn="tl">
                    <a:srgbClr val="000000">
                      <a:alpha val="43137"/>
                    </a:srgbClr>
                  </a:outerShdw>
                </a:effectLst>
                <a:latin typeface="+mj-lt"/>
              </a:rPr>
              <a:t> Linguistic and cultural proximity; </a:t>
            </a:r>
            <a:endParaRPr lang="it-IT" sz="900" dirty="0">
              <a:solidFill>
                <a:schemeClr val="tx1">
                  <a:lumMod val="85000"/>
                  <a:lumOff val="15000"/>
                </a:schemeClr>
              </a:solidFill>
              <a:effectLst>
                <a:outerShdw blurRad="38100" dist="38100" dir="2700000" algn="tl">
                  <a:srgbClr val="000000">
                    <a:alpha val="43137"/>
                  </a:srgbClr>
                </a:outerShdw>
              </a:effectLst>
              <a:latin typeface="+mj-lt"/>
            </a:endParaRPr>
          </a:p>
          <a:p>
            <a:pPr marL="0" indent="0">
              <a:lnSpc>
                <a:spcPct val="100000"/>
              </a:lnSpc>
              <a:buNone/>
            </a:pPr>
            <a:endParaRPr lang="it-IT" dirty="0">
              <a:latin typeface="+mj-lt"/>
            </a:endParaRPr>
          </a:p>
        </p:txBody>
      </p:sp>
    </p:spTree>
    <p:extLst>
      <p:ext uri="{BB962C8B-B14F-4D97-AF65-F5344CB8AC3E}">
        <p14:creationId xmlns:p14="http://schemas.microsoft.com/office/powerpoint/2010/main" val="3778460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710547-C2D9-4268-A364-E20D09B39C1F}"/>
              </a:ext>
            </a:extLst>
          </p:cNvPr>
          <p:cNvSpPr>
            <a:spLocks noGrp="1"/>
          </p:cNvSpPr>
          <p:nvPr>
            <p:ph type="title"/>
          </p:nvPr>
        </p:nvSpPr>
        <p:spPr>
          <a:xfrm>
            <a:off x="838200" y="290697"/>
            <a:ext cx="10515600" cy="1325563"/>
          </a:xfrm>
        </p:spPr>
        <p:txBody>
          <a:bodyPr>
            <a:normAutofit/>
          </a:bodyPr>
          <a:lstStyle/>
          <a:p>
            <a:pPr algn="ctr"/>
            <a:r>
              <a:rPr lang="it-IT"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rPr>
              <a:t>Linguistic and cultural proximity</a:t>
            </a:r>
          </a:p>
        </p:txBody>
      </p:sp>
      <p:sp>
        <p:nvSpPr>
          <p:cNvPr id="4" name="Segnaposto contenuto 3">
            <a:extLst>
              <a:ext uri="{FF2B5EF4-FFF2-40B4-BE49-F238E27FC236}">
                <a16:creationId xmlns:a16="http://schemas.microsoft.com/office/drawing/2014/main" id="{19A14EEA-83E2-40A7-8FA2-5CC1D49249A9}"/>
              </a:ext>
            </a:extLst>
          </p:cNvPr>
          <p:cNvSpPr>
            <a:spLocks noGrp="1"/>
          </p:cNvSpPr>
          <p:nvPr>
            <p:ph idx="1"/>
          </p:nvPr>
        </p:nvSpPr>
        <p:spPr/>
        <p:txBody>
          <a:bodyPr>
            <a:normAutofit/>
          </a:bodyPr>
          <a:lstStyle/>
          <a:p>
            <a:pPr algn="just">
              <a:lnSpc>
                <a:spcPct val="100000"/>
              </a:lnSpc>
              <a:buFont typeface="Wingdings" panose="05000000000000000000" pitchFamily="2" charset="2"/>
              <a:buChar char="v"/>
            </a:pPr>
            <a:r>
              <a:rPr lang="en-US" dirty="0">
                <a:latin typeface="+mj-lt"/>
              </a:rPr>
              <a:t> </a:t>
            </a:r>
            <a:r>
              <a:rPr lang="en-US" dirty="0">
                <a:solidFill>
                  <a:schemeClr val="tx1">
                    <a:lumMod val="85000"/>
                    <a:lumOff val="15000"/>
                  </a:schemeClr>
                </a:solidFill>
                <a:effectLst>
                  <a:outerShdw blurRad="38100" dist="38100" dir="2700000" algn="tl">
                    <a:srgbClr val="000000">
                      <a:alpha val="43137"/>
                    </a:srgbClr>
                  </a:outerShdw>
                </a:effectLst>
                <a:latin typeface="+mj-lt"/>
              </a:rPr>
              <a:t>The term </a:t>
            </a:r>
            <a:r>
              <a:rPr lang="en-US" dirty="0">
                <a:effectLst>
                  <a:outerShdw blurRad="38100" dist="38100" dir="2700000" algn="tl">
                    <a:srgbClr val="000000">
                      <a:alpha val="43137"/>
                    </a:srgbClr>
                  </a:outerShdw>
                </a:effectLst>
                <a:latin typeface="+mj-lt"/>
              </a:rPr>
              <a:t>“</a:t>
            </a:r>
            <a:r>
              <a:rPr lang="en-US" i="1" dirty="0">
                <a:solidFill>
                  <a:schemeClr val="accent2"/>
                </a:solidFill>
                <a:effectLst>
                  <a:outerShdw blurRad="38100" dist="38100" dir="2700000" algn="tl">
                    <a:srgbClr val="000000">
                      <a:alpha val="43137"/>
                    </a:srgbClr>
                  </a:outerShdw>
                </a:effectLst>
                <a:latin typeface="+mj-lt"/>
              </a:rPr>
              <a:t>linguistic and cultural proximity</a:t>
            </a:r>
            <a:r>
              <a:rPr lang="en-US" dirty="0">
                <a:effectLst>
                  <a:outerShdw blurRad="38100" dist="38100" dir="2700000" algn="tl">
                    <a:srgbClr val="000000">
                      <a:alpha val="43137"/>
                    </a:srgbClr>
                  </a:outerShdw>
                </a:effectLst>
                <a:latin typeface="+mj-lt"/>
              </a:rPr>
              <a:t>” </a:t>
            </a:r>
            <a:r>
              <a:rPr lang="en-US" dirty="0">
                <a:solidFill>
                  <a:schemeClr val="tx1">
                    <a:lumMod val="85000"/>
                    <a:lumOff val="15000"/>
                  </a:schemeClr>
                </a:solidFill>
                <a:effectLst>
                  <a:outerShdw blurRad="38100" dist="38100" dir="2700000" algn="tl">
                    <a:srgbClr val="000000">
                      <a:alpha val="43137"/>
                    </a:srgbClr>
                  </a:outerShdw>
                </a:effectLst>
                <a:latin typeface="+mj-lt"/>
              </a:rPr>
              <a:t>means the degree of similarity between migrants’ mother tongues and cultures and the ones in destination countries.</a:t>
            </a:r>
          </a:p>
          <a:p>
            <a:pPr marL="0" indent="0" algn="just">
              <a:lnSpc>
                <a:spcPct val="100000"/>
              </a:lnSpc>
              <a:buNone/>
            </a:pPr>
            <a:r>
              <a:rPr lang="it-IT" dirty="0">
                <a:solidFill>
                  <a:schemeClr val="tx1">
                    <a:lumMod val="85000"/>
                    <a:lumOff val="15000"/>
                  </a:schemeClr>
                </a:solidFill>
                <a:effectLst>
                  <a:outerShdw blurRad="38100" dist="38100" dir="2700000" algn="tl">
                    <a:srgbClr val="000000">
                      <a:alpha val="43137"/>
                    </a:srgbClr>
                  </a:outerShdw>
                </a:effectLst>
                <a:latin typeface="+mj-lt"/>
              </a:rPr>
              <a:t>As a metter of fact, it has a pretty </a:t>
            </a:r>
            <a:r>
              <a:rPr lang="it-IT" dirty="0">
                <a:solidFill>
                  <a:schemeClr val="accent2"/>
                </a:solidFill>
                <a:effectLst>
                  <a:outerShdw blurRad="38100" dist="38100" dir="2700000" algn="tl">
                    <a:srgbClr val="000000">
                      <a:alpha val="43137"/>
                    </a:srgbClr>
                  </a:outerShdw>
                </a:effectLst>
                <a:latin typeface="+mj-lt"/>
              </a:rPr>
              <a:t>important impact </a:t>
            </a:r>
            <a:r>
              <a:rPr lang="it-IT" dirty="0">
                <a:solidFill>
                  <a:schemeClr val="tx1">
                    <a:lumMod val="85000"/>
                    <a:lumOff val="15000"/>
                  </a:schemeClr>
                </a:solidFill>
                <a:effectLst>
                  <a:outerShdw blurRad="38100" dist="38100" dir="2700000" algn="tl">
                    <a:srgbClr val="000000">
                      <a:alpha val="43137"/>
                    </a:srgbClr>
                  </a:outerShdw>
                </a:effectLst>
                <a:latin typeface="+mj-lt"/>
              </a:rPr>
              <a:t>in migration flows nowdays. Indeed Linguistic and cultural proximity make sure to avoid </a:t>
            </a:r>
            <a:r>
              <a:rPr lang="en-US" dirty="0">
                <a:solidFill>
                  <a:schemeClr val="tx1">
                    <a:lumMod val="85000"/>
                    <a:lumOff val="15000"/>
                  </a:schemeClr>
                </a:solidFill>
                <a:effectLst>
                  <a:outerShdw blurRad="38100" dist="38100" dir="2700000" algn="tl">
                    <a:srgbClr val="000000">
                      <a:alpha val="43137"/>
                    </a:srgbClr>
                  </a:outerShdw>
                </a:effectLst>
                <a:latin typeface="+mj-lt"/>
              </a:rPr>
              <a:t>creating linguistic and cultural barriers in the destination countries.</a:t>
            </a:r>
          </a:p>
          <a:p>
            <a:pPr marL="0" indent="0" algn="just">
              <a:lnSpc>
                <a:spcPct val="100000"/>
              </a:lnSpc>
              <a:buNone/>
            </a:pPr>
            <a:endParaRPr lang="en-US" sz="800" dirty="0">
              <a:solidFill>
                <a:schemeClr val="tx1">
                  <a:lumMod val="85000"/>
                  <a:lumOff val="15000"/>
                </a:schemeClr>
              </a:solidFill>
              <a:effectLst>
                <a:outerShdw blurRad="38100" dist="38100" dir="2700000" algn="tl">
                  <a:srgbClr val="000000">
                    <a:alpha val="43137"/>
                  </a:srgbClr>
                </a:outerShdw>
              </a:effectLst>
              <a:latin typeface="+mj-lt"/>
            </a:endParaRPr>
          </a:p>
          <a:p>
            <a:pPr algn="just">
              <a:lnSpc>
                <a:spcPct val="100000"/>
              </a:lnSpc>
              <a:buFont typeface="Wingdings" panose="05000000000000000000" pitchFamily="2" charset="2"/>
              <a:buChar char="v"/>
            </a:pPr>
            <a:r>
              <a:rPr lang="en-US" dirty="0">
                <a:solidFill>
                  <a:schemeClr val="tx1">
                    <a:lumMod val="85000"/>
                    <a:lumOff val="15000"/>
                  </a:schemeClr>
                </a:solidFill>
                <a:effectLst>
                  <a:outerShdw blurRad="38100" dist="38100" dir="2700000" algn="tl">
                    <a:srgbClr val="000000">
                      <a:alpha val="43137"/>
                    </a:srgbClr>
                  </a:outerShdw>
                </a:effectLst>
                <a:latin typeface="+mj-lt"/>
              </a:rPr>
              <a:t> The key to an </a:t>
            </a:r>
            <a:r>
              <a:rPr lang="en-US" dirty="0">
                <a:solidFill>
                  <a:schemeClr val="accent2"/>
                </a:solidFill>
                <a:effectLst>
                  <a:outerShdw blurRad="38100" dist="38100" dir="2700000" algn="tl">
                    <a:srgbClr val="000000">
                      <a:alpha val="43137"/>
                    </a:srgbClr>
                  </a:outerShdw>
                </a:effectLst>
                <a:latin typeface="+mj-lt"/>
              </a:rPr>
              <a:t>profitable migration </a:t>
            </a:r>
            <a:r>
              <a:rPr lang="en-US" dirty="0">
                <a:solidFill>
                  <a:schemeClr val="tx1">
                    <a:lumMod val="85000"/>
                    <a:lumOff val="15000"/>
                  </a:schemeClr>
                </a:solidFill>
                <a:effectLst>
                  <a:outerShdw blurRad="38100" dist="38100" dir="2700000" algn="tl">
                    <a:srgbClr val="000000">
                      <a:alpha val="43137"/>
                    </a:srgbClr>
                  </a:outerShdw>
                </a:effectLst>
                <a:latin typeface="+mj-lt"/>
              </a:rPr>
              <a:t>is the both fluency in the destination language and the ability to learn it quickly </a:t>
            </a:r>
          </a:p>
          <a:p>
            <a:pPr marL="0" indent="0">
              <a:buNone/>
            </a:pPr>
            <a:endParaRPr lang="it-IT" dirty="0"/>
          </a:p>
        </p:txBody>
      </p:sp>
    </p:spTree>
    <p:extLst>
      <p:ext uri="{BB962C8B-B14F-4D97-AF65-F5344CB8AC3E}">
        <p14:creationId xmlns:p14="http://schemas.microsoft.com/office/powerpoint/2010/main" val="4291547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04F8CF-2931-478B-865F-CE2DA91B2DE6}"/>
              </a:ext>
            </a:extLst>
          </p:cNvPr>
          <p:cNvSpPr>
            <a:spLocks noGrp="1"/>
          </p:cNvSpPr>
          <p:nvPr>
            <p:ph type="title"/>
          </p:nvPr>
        </p:nvSpPr>
        <p:spPr/>
        <p:txBody>
          <a:bodyPr>
            <a:noAutofit/>
          </a:bodyPr>
          <a:lstStyle/>
          <a:p>
            <a:pPr algn="ctr"/>
            <a:r>
              <a:rPr lang="en-US"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rPr>
              <a:t>The role of linguistic distance in migration</a:t>
            </a:r>
            <a:endParaRPr lang="it-IT"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endParaRPr>
          </a:p>
        </p:txBody>
      </p:sp>
      <p:pic>
        <p:nvPicPr>
          <p:cNvPr id="1026" name="Picture 2">
            <a:extLst>
              <a:ext uri="{FF2B5EF4-FFF2-40B4-BE49-F238E27FC236}">
                <a16:creationId xmlns:a16="http://schemas.microsoft.com/office/drawing/2014/main" id="{03EB41D6-9A74-431A-98DE-5CE6B18F4748}"/>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838200" y="2116268"/>
            <a:ext cx="4850219" cy="3444560"/>
          </a:xfrm>
          <a:prstGeom prst="rect">
            <a:avLst/>
          </a:prstGeom>
          <a:noFill/>
          <a:extLst>
            <a:ext uri="{909E8E84-426E-40DD-AFC4-6F175D3DCCD1}">
              <a14:hiddenFill xmlns:a14="http://schemas.microsoft.com/office/drawing/2010/main">
                <a:solidFill>
                  <a:srgbClr val="FFFFFF"/>
                </a:solidFill>
              </a14:hiddenFill>
            </a:ext>
          </a:extLst>
        </p:spPr>
      </p:pic>
      <p:sp>
        <p:nvSpPr>
          <p:cNvPr id="4" name="Segnaposto contenuto 3">
            <a:extLst>
              <a:ext uri="{FF2B5EF4-FFF2-40B4-BE49-F238E27FC236}">
                <a16:creationId xmlns:a16="http://schemas.microsoft.com/office/drawing/2014/main" id="{C6D9BCA5-6051-415E-A7DE-DCCED74B0A46}"/>
              </a:ext>
            </a:extLst>
          </p:cNvPr>
          <p:cNvSpPr>
            <a:spLocks noGrp="1"/>
          </p:cNvSpPr>
          <p:nvPr>
            <p:ph sz="half" idx="2"/>
          </p:nvPr>
        </p:nvSpPr>
        <p:spPr>
          <a:xfrm>
            <a:off x="6172200" y="1818556"/>
            <a:ext cx="5181600" cy="4351338"/>
          </a:xfrm>
        </p:spPr>
        <p:txBody>
          <a:bodyPr>
            <a:normAutofit/>
          </a:bodyPr>
          <a:lstStyle/>
          <a:p>
            <a:pPr marL="0" indent="0" algn="just">
              <a:buNone/>
            </a:pPr>
            <a:r>
              <a:rPr lang="it-IT" dirty="0">
                <a:solidFill>
                  <a:schemeClr val="tx1">
                    <a:lumMod val="85000"/>
                    <a:lumOff val="15000"/>
                  </a:schemeClr>
                </a:solidFill>
                <a:effectLst>
                  <a:outerShdw blurRad="38100" dist="38100" dir="2700000" algn="tl">
                    <a:srgbClr val="000000">
                      <a:alpha val="43137"/>
                    </a:srgbClr>
                  </a:outerShdw>
                </a:effectLst>
                <a:latin typeface="+mj-lt"/>
              </a:rPr>
              <a:t>The graphic represents </a:t>
            </a:r>
            <a:r>
              <a:rPr lang="en-US" dirty="0">
                <a:solidFill>
                  <a:schemeClr val="tx1">
                    <a:lumMod val="85000"/>
                    <a:lumOff val="15000"/>
                  </a:schemeClr>
                </a:solidFill>
                <a:effectLst>
                  <a:outerShdw blurRad="38100" dist="38100" dir="2700000" algn="tl">
                    <a:srgbClr val="000000">
                      <a:alpha val="43137"/>
                    </a:srgbClr>
                  </a:outerShdw>
                </a:effectLst>
                <a:latin typeface="+mj-lt"/>
              </a:rPr>
              <a:t>flows are somewhat larger at high levels of linguistic proximity when we use instead the minimum distance among all multiple official and the two most widely spoken languages in each country rather than just the first official, since the language of the former colonial power is often one of many official languages in former colonies</a:t>
            </a:r>
            <a:r>
              <a:rPr lang="en-US" dirty="0">
                <a:solidFill>
                  <a:schemeClr val="tx1">
                    <a:lumMod val="85000"/>
                    <a:lumOff val="15000"/>
                  </a:schemeClr>
                </a:solidFill>
                <a:latin typeface="+mj-lt"/>
              </a:rPr>
              <a:t>.</a:t>
            </a:r>
            <a:r>
              <a:rPr lang="it-IT" dirty="0">
                <a:solidFill>
                  <a:schemeClr val="tx1">
                    <a:lumMod val="85000"/>
                    <a:lumOff val="15000"/>
                  </a:schemeClr>
                </a:solidFill>
                <a:latin typeface="+mj-lt"/>
              </a:rPr>
              <a:t> </a:t>
            </a:r>
          </a:p>
        </p:txBody>
      </p:sp>
    </p:spTree>
    <p:extLst>
      <p:ext uri="{BB962C8B-B14F-4D97-AF65-F5344CB8AC3E}">
        <p14:creationId xmlns:p14="http://schemas.microsoft.com/office/powerpoint/2010/main" val="3176103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F1D56A-3251-4A4B-920D-9F914E94F05B}"/>
              </a:ext>
            </a:extLst>
          </p:cNvPr>
          <p:cNvSpPr>
            <a:spLocks noGrp="1"/>
          </p:cNvSpPr>
          <p:nvPr>
            <p:ph type="title"/>
          </p:nvPr>
        </p:nvSpPr>
        <p:spPr>
          <a:xfrm>
            <a:off x="838200" y="18255"/>
            <a:ext cx="10515600" cy="1325563"/>
          </a:xfrm>
        </p:spPr>
        <p:txBody>
          <a:bodyPr>
            <a:normAutofit/>
          </a:bodyPr>
          <a:lstStyle/>
          <a:p>
            <a:pPr algn="ctr"/>
            <a:r>
              <a:rPr lang="it-IT"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rPr>
              <a:t>Robustness </a:t>
            </a:r>
            <a:r>
              <a:rPr lang="it-IT" sz="5400" dirty="0" err="1">
                <a:solidFill>
                  <a:schemeClr val="tx2">
                    <a:lumMod val="75000"/>
                  </a:schemeClr>
                </a:solidFill>
                <a:effectLst>
                  <a:outerShdw blurRad="38100" dist="38100" dir="2700000" algn="tl">
                    <a:srgbClr val="000000">
                      <a:alpha val="43137"/>
                    </a:srgbClr>
                  </a:outerShdw>
                </a:effectLst>
                <a:latin typeface="Bell MT" panose="02020503060305020303" pitchFamily="18" charset="0"/>
              </a:rPr>
              <a:t>analyses</a:t>
            </a:r>
            <a:endParaRPr lang="it-IT"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endParaRPr>
          </a:p>
        </p:txBody>
      </p:sp>
      <p:sp>
        <p:nvSpPr>
          <p:cNvPr id="3" name="Segnaposto contenuto 2">
            <a:extLst>
              <a:ext uri="{FF2B5EF4-FFF2-40B4-BE49-F238E27FC236}">
                <a16:creationId xmlns:a16="http://schemas.microsoft.com/office/drawing/2014/main" id="{4C1E16B6-7BC7-4A85-B169-56157B978FB6}"/>
              </a:ext>
            </a:extLst>
          </p:cNvPr>
          <p:cNvSpPr>
            <a:spLocks noGrp="1"/>
          </p:cNvSpPr>
          <p:nvPr>
            <p:ph idx="1"/>
          </p:nvPr>
        </p:nvSpPr>
        <p:spPr>
          <a:xfrm>
            <a:off x="838200" y="1343818"/>
            <a:ext cx="10515600" cy="4351338"/>
          </a:xfrm>
        </p:spPr>
        <p:txBody>
          <a:bodyPr>
            <a:noAutofit/>
          </a:bodyPr>
          <a:lstStyle/>
          <a:p>
            <a:pPr marL="0" marR="0" lvl="0" indent="0" algn="just" defTabSz="914400" rtl="0" eaLnBrk="1" fontAlgn="auto" latinLnBrk="0" hangingPunct="1">
              <a:lnSpc>
                <a:spcPct val="90000"/>
              </a:lnSpc>
              <a:spcBef>
                <a:spcPts val="1000"/>
              </a:spcBef>
              <a:spcAft>
                <a:spcPts val="0"/>
              </a:spcAft>
              <a:buClrTx/>
              <a:buSzTx/>
              <a:buNone/>
              <a:tabLst/>
              <a:defRPr/>
            </a:pPr>
            <a:r>
              <a:rPr kumimoji="0" lang="en-US" sz="2000" b="0" i="0" u="none" strike="noStrike" kern="1200" cap="none" spc="0" normalizeH="0" baseline="0" noProof="0" dirty="0">
                <a:ln>
                  <a:noFill/>
                </a:ln>
                <a:solidFill>
                  <a:schemeClr val="tx1">
                    <a:lumMod val="85000"/>
                    <a:lumOff val="15000"/>
                  </a:schemeClr>
                </a:solidFill>
                <a:effectLst>
                  <a:outerShdw blurRad="38100" dist="38100" dir="2700000" algn="tl">
                    <a:srgbClr val="000000">
                      <a:alpha val="43137"/>
                    </a:srgbClr>
                  </a:outerShdw>
                </a:effectLst>
                <a:uLnTx/>
                <a:uFillTx/>
                <a:latin typeface="Calibri Light" panose="020F0302020204030204"/>
                <a:ea typeface="+mn-ea"/>
                <a:cs typeface="+mn-cs"/>
              </a:rPr>
              <a:t>The results are highly robust to the use of two alternative continuous measures of proximity developed by linguists: the </a:t>
            </a:r>
            <a:r>
              <a:rPr kumimoji="0" lang="en-US" sz="2000" b="0" i="1" u="none" strike="noStrike" kern="1200" cap="none" spc="0" normalizeH="0" baseline="0" noProof="0" dirty="0">
                <a:ln>
                  <a:noFill/>
                </a:ln>
                <a:solidFill>
                  <a:schemeClr val="tx1">
                    <a:lumMod val="85000"/>
                    <a:lumOff val="15000"/>
                  </a:schemeClr>
                </a:solidFill>
                <a:effectLst>
                  <a:outerShdw blurRad="38100" dist="38100" dir="2700000" algn="tl">
                    <a:srgbClr val="000000">
                      <a:alpha val="43137"/>
                    </a:srgbClr>
                  </a:outerShdw>
                </a:effectLst>
                <a:uLnTx/>
                <a:uFillTx/>
                <a:latin typeface="Calibri Light" panose="020F0302020204030204"/>
                <a:ea typeface="+mn-ea"/>
                <a:cs typeface="+mn-cs"/>
              </a:rPr>
              <a:t>Levenshtein </a:t>
            </a:r>
            <a:r>
              <a:rPr kumimoji="0" lang="en-US" sz="2000" b="0" i="0" u="none" strike="noStrike" kern="1200" cap="none" spc="0" normalizeH="0" baseline="0" noProof="0" dirty="0">
                <a:ln>
                  <a:noFill/>
                </a:ln>
                <a:solidFill>
                  <a:schemeClr val="tx1">
                    <a:lumMod val="85000"/>
                    <a:lumOff val="15000"/>
                  </a:schemeClr>
                </a:solidFill>
                <a:effectLst>
                  <a:outerShdw blurRad="38100" dist="38100" dir="2700000" algn="tl">
                    <a:srgbClr val="000000">
                      <a:alpha val="43137"/>
                    </a:srgbClr>
                  </a:outerShdw>
                </a:effectLst>
                <a:uLnTx/>
                <a:uFillTx/>
                <a:latin typeface="Calibri Light" panose="020F0302020204030204"/>
                <a:ea typeface="+mn-ea"/>
                <a:cs typeface="+mn-cs"/>
              </a:rPr>
              <a:t>distance, which measures the phonetic dissimilarity between two languages of a core set of 40 common words and is available for all languages; and the </a:t>
            </a:r>
            <a:r>
              <a:rPr kumimoji="0" lang="en-US" sz="2000" b="0" i="0" u="none" strike="noStrike" kern="1200" cap="none" spc="0" normalizeH="0" baseline="0" noProof="0" dirty="0" err="1">
                <a:ln>
                  <a:noFill/>
                </a:ln>
                <a:solidFill>
                  <a:schemeClr val="tx1">
                    <a:lumMod val="85000"/>
                    <a:lumOff val="15000"/>
                  </a:schemeClr>
                </a:solidFill>
                <a:effectLst>
                  <a:outerShdw blurRad="38100" dist="38100" dir="2700000" algn="tl">
                    <a:srgbClr val="000000">
                      <a:alpha val="43137"/>
                    </a:srgbClr>
                  </a:outerShdw>
                </a:effectLst>
                <a:uLnTx/>
                <a:uFillTx/>
                <a:latin typeface="Calibri Light" panose="020F0302020204030204"/>
                <a:ea typeface="+mn-ea"/>
                <a:cs typeface="+mn-cs"/>
              </a:rPr>
              <a:t>Dyen</a:t>
            </a:r>
            <a:r>
              <a:rPr kumimoji="0" lang="en-US" sz="2000" b="0" i="0" u="none" strike="noStrike" kern="1200" cap="none" spc="0" normalizeH="0" baseline="0" noProof="0" dirty="0">
                <a:ln>
                  <a:noFill/>
                </a:ln>
                <a:solidFill>
                  <a:schemeClr val="tx1">
                    <a:lumMod val="85000"/>
                    <a:lumOff val="15000"/>
                  </a:schemeClr>
                </a:solidFill>
                <a:effectLst>
                  <a:outerShdw blurRad="38100" dist="38100" dir="2700000" algn="tl">
                    <a:srgbClr val="000000">
                      <a:alpha val="43137"/>
                    </a:srgbClr>
                  </a:outerShdw>
                </a:effectLst>
                <a:uLnTx/>
                <a:uFillTx/>
                <a:latin typeface="Calibri Light" panose="020F0302020204030204"/>
                <a:ea typeface="+mn-ea"/>
                <a:cs typeface="+mn-cs"/>
              </a:rPr>
              <a:t> index among Indo-European languages, which is also based on similarities between samples of words.</a:t>
            </a:r>
            <a:endParaRPr lang="en-US" sz="2000" dirty="0">
              <a:solidFill>
                <a:schemeClr val="tx1">
                  <a:lumMod val="85000"/>
                  <a:lumOff val="15000"/>
                </a:schemeClr>
              </a:solidFill>
              <a:effectLst>
                <a:outerShdw blurRad="38100" dist="38100" dir="2700000" algn="tl">
                  <a:srgbClr val="000000">
                    <a:alpha val="43137"/>
                  </a:srgbClr>
                </a:outerShdw>
              </a:effectLst>
              <a:latin typeface="+mj-lt"/>
            </a:endParaRPr>
          </a:p>
          <a:p>
            <a:pPr marL="0" indent="0">
              <a:lnSpc>
                <a:spcPct val="170000"/>
              </a:lnSpc>
              <a:buNone/>
            </a:pPr>
            <a:r>
              <a:rPr lang="en-US" sz="2000" dirty="0">
                <a:solidFill>
                  <a:schemeClr val="tx1">
                    <a:lumMod val="85000"/>
                    <a:lumOff val="15000"/>
                  </a:schemeClr>
                </a:solidFill>
                <a:effectLst>
                  <a:outerShdw blurRad="38100" dist="38100" dir="2700000" algn="tl">
                    <a:srgbClr val="000000">
                      <a:alpha val="43137"/>
                    </a:srgbClr>
                  </a:outerShdw>
                </a:effectLst>
                <a:latin typeface="+mj-lt"/>
              </a:rPr>
              <a:t>According to the data, we found out that:</a:t>
            </a:r>
          </a:p>
          <a:p>
            <a:pPr algn="just">
              <a:buFont typeface="Courier New" panose="02070309020205020404" pitchFamily="49" charset="0"/>
              <a:buChar char="o"/>
            </a:pPr>
            <a:r>
              <a:rPr lang="en-US" sz="2000" dirty="0">
                <a:solidFill>
                  <a:schemeClr val="tx1">
                    <a:lumMod val="85000"/>
                    <a:lumOff val="15000"/>
                  </a:schemeClr>
                </a:solidFill>
                <a:effectLst>
                  <a:outerShdw blurRad="38100" dist="38100" dir="2700000" algn="tl">
                    <a:srgbClr val="000000">
                      <a:alpha val="43137"/>
                    </a:srgbClr>
                  </a:outerShdw>
                </a:effectLst>
                <a:latin typeface="+mj-lt"/>
              </a:rPr>
              <a:t>We igration rates are higher between countries whose languages are more similar. Migration flows to a country with the same first official language as that in the origin country are around </a:t>
            </a:r>
            <a:r>
              <a:rPr lang="en-US" sz="2000" i="1" dirty="0">
                <a:solidFill>
                  <a:schemeClr val="tx1">
                    <a:lumMod val="85000"/>
                    <a:lumOff val="15000"/>
                  </a:schemeClr>
                </a:solidFill>
                <a:effectLst>
                  <a:outerShdw blurRad="38100" dist="38100" dir="2700000" algn="tl">
                    <a:srgbClr val="000000">
                      <a:alpha val="43137"/>
                    </a:srgbClr>
                  </a:outerShdw>
                </a:effectLst>
                <a:latin typeface="+mj-lt"/>
              </a:rPr>
              <a:t>20%</a:t>
            </a:r>
            <a:r>
              <a:rPr lang="en-US" sz="2000" dirty="0">
                <a:solidFill>
                  <a:schemeClr val="tx1">
                    <a:lumMod val="85000"/>
                    <a:lumOff val="15000"/>
                  </a:schemeClr>
                </a:solidFill>
                <a:effectLst>
                  <a:outerShdw blurRad="38100" dist="38100" dir="2700000" algn="tl">
                    <a:srgbClr val="000000">
                      <a:alpha val="43137"/>
                    </a:srgbClr>
                  </a:outerShdw>
                </a:effectLst>
                <a:latin typeface="+mj-lt"/>
              </a:rPr>
              <a:t> </a:t>
            </a:r>
            <a:r>
              <a:rPr lang="en-US" sz="2000" u="sng" dirty="0">
                <a:solidFill>
                  <a:schemeClr val="tx1">
                    <a:lumMod val="85000"/>
                    <a:lumOff val="15000"/>
                  </a:schemeClr>
                </a:solidFill>
                <a:effectLst>
                  <a:outerShdw blurRad="38100" dist="38100" dir="2700000" algn="tl">
                    <a:srgbClr val="000000">
                      <a:alpha val="43137"/>
                    </a:srgbClr>
                  </a:outerShdw>
                </a:effectLst>
                <a:latin typeface="+mj-lt"/>
              </a:rPr>
              <a:t>higher</a:t>
            </a:r>
            <a:r>
              <a:rPr lang="en-US" sz="2000" dirty="0">
                <a:solidFill>
                  <a:schemeClr val="tx1">
                    <a:lumMod val="85000"/>
                    <a:lumOff val="15000"/>
                  </a:schemeClr>
                </a:solidFill>
                <a:effectLst>
                  <a:outerShdw blurRad="38100" dist="38100" dir="2700000" algn="tl">
                    <a:srgbClr val="000000">
                      <a:alpha val="43137"/>
                    </a:srgbClr>
                  </a:outerShdw>
                </a:effectLst>
                <a:latin typeface="+mj-lt"/>
              </a:rPr>
              <a:t> than those to a destination with the most distant language, even after taking account of differences in other socio-economic conditions between origin and destination countries.</a:t>
            </a:r>
          </a:p>
          <a:p>
            <a:pPr algn="just">
              <a:buFont typeface="Courier New" panose="02070309020205020404" pitchFamily="49" charset="0"/>
              <a:buChar char="o"/>
            </a:pPr>
            <a:r>
              <a:rPr lang="en-US" sz="2000" dirty="0">
                <a:solidFill>
                  <a:schemeClr val="tx1">
                    <a:lumMod val="85000"/>
                    <a:lumOff val="15000"/>
                  </a:schemeClr>
                </a:solidFill>
                <a:effectLst>
                  <a:outerShdw blurRad="38100" dist="38100" dir="2700000" algn="tl">
                    <a:srgbClr val="000000">
                      <a:alpha val="43137"/>
                    </a:srgbClr>
                  </a:outerShdw>
                </a:effectLst>
                <a:latin typeface="+mj-lt"/>
              </a:rPr>
              <a:t>Migration rates to countries with similar languages are 19-35% higher than those with no linguistic connection. This holds even when the first official languages are replaced in analyses with the proximity between the most commonly used language in each country (which sometimes is not an official language), or with the minimum distance between any of the official and major languages in both countries.</a:t>
            </a:r>
            <a:endParaRPr lang="it-IT" sz="2000" dirty="0">
              <a:solidFill>
                <a:schemeClr val="tx1">
                  <a:lumMod val="85000"/>
                  <a:lumOff val="15000"/>
                </a:schemeClr>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050194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375AAE-9D38-4969-BB52-3DFFE6E93E7A}"/>
              </a:ext>
            </a:extLst>
          </p:cNvPr>
          <p:cNvSpPr>
            <a:spLocks noGrp="1"/>
          </p:cNvSpPr>
          <p:nvPr>
            <p:ph type="title"/>
          </p:nvPr>
        </p:nvSpPr>
        <p:spPr>
          <a:xfrm>
            <a:off x="838200" y="269432"/>
            <a:ext cx="10515600" cy="1325563"/>
          </a:xfrm>
        </p:spPr>
        <p:txBody>
          <a:bodyPr>
            <a:noAutofit/>
          </a:bodyPr>
          <a:lstStyle/>
          <a:p>
            <a:pPr algn="ctr"/>
            <a:r>
              <a:rPr lang="en-US"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rPr>
              <a:t>Widely spoken languages as an additional pull factor in migration</a:t>
            </a:r>
            <a:endParaRPr lang="it-IT"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endParaRPr>
          </a:p>
        </p:txBody>
      </p:sp>
      <p:sp>
        <p:nvSpPr>
          <p:cNvPr id="3" name="Segnaposto contenuto 2">
            <a:extLst>
              <a:ext uri="{FF2B5EF4-FFF2-40B4-BE49-F238E27FC236}">
                <a16:creationId xmlns:a16="http://schemas.microsoft.com/office/drawing/2014/main" id="{40E30E18-BAFA-45CE-8F65-8BAD790F493E}"/>
              </a:ext>
            </a:extLst>
          </p:cNvPr>
          <p:cNvSpPr>
            <a:spLocks noGrp="1"/>
          </p:cNvSpPr>
          <p:nvPr>
            <p:ph idx="1"/>
          </p:nvPr>
        </p:nvSpPr>
        <p:spPr>
          <a:xfrm>
            <a:off x="838200" y="1878788"/>
            <a:ext cx="10515600" cy="4351338"/>
          </a:xfrm>
        </p:spPr>
        <p:txBody>
          <a:bodyPr>
            <a:normAutofit/>
          </a:bodyPr>
          <a:lstStyle/>
          <a:p>
            <a:pPr marL="0" indent="0" algn="just">
              <a:buNone/>
            </a:pPr>
            <a:r>
              <a:rPr lang="it-IT" dirty="0">
                <a:solidFill>
                  <a:schemeClr val="tx1">
                    <a:lumMod val="85000"/>
                    <a:lumOff val="15000"/>
                  </a:schemeClr>
                </a:solidFill>
                <a:effectLst>
                  <a:outerShdw blurRad="38100" dist="38100" dir="2700000" algn="tl">
                    <a:srgbClr val="000000">
                      <a:alpha val="43137"/>
                    </a:srgbClr>
                  </a:outerShdw>
                </a:effectLst>
                <a:latin typeface="+mj-lt"/>
              </a:rPr>
              <a:t>A country where the language is widely spoken </a:t>
            </a:r>
            <a:r>
              <a:rPr lang="en-US" dirty="0">
                <a:solidFill>
                  <a:schemeClr val="tx1">
                    <a:lumMod val="85000"/>
                    <a:lumOff val="15000"/>
                  </a:schemeClr>
                </a:solidFill>
                <a:effectLst>
                  <a:outerShdw blurRad="38100" dist="38100" dir="2700000" algn="tl">
                    <a:srgbClr val="000000">
                      <a:alpha val="43137"/>
                    </a:srgbClr>
                  </a:outerShdw>
                </a:effectLst>
                <a:latin typeface="+mj-lt"/>
              </a:rPr>
              <a:t>constitute an </a:t>
            </a:r>
            <a:r>
              <a:rPr lang="en-US" dirty="0">
                <a:solidFill>
                  <a:schemeClr val="accent2"/>
                </a:solidFill>
                <a:effectLst>
                  <a:outerShdw blurRad="38100" dist="38100" dir="2700000" algn="tl">
                    <a:srgbClr val="000000">
                      <a:alpha val="43137"/>
                    </a:srgbClr>
                  </a:outerShdw>
                </a:effectLst>
                <a:latin typeface="+mj-lt"/>
              </a:rPr>
              <a:t>immigration pull factor </a:t>
            </a:r>
            <a:r>
              <a:rPr lang="en-US" dirty="0">
                <a:solidFill>
                  <a:schemeClr val="tx1">
                    <a:lumMod val="85000"/>
                    <a:lumOff val="15000"/>
                  </a:schemeClr>
                </a:solidFill>
                <a:effectLst>
                  <a:outerShdw blurRad="38100" dist="38100" dir="2700000" algn="tl">
                    <a:srgbClr val="000000">
                      <a:alpha val="43137"/>
                    </a:srgbClr>
                  </a:outerShdw>
                </a:effectLst>
                <a:latin typeface="+mj-lt"/>
              </a:rPr>
              <a:t>on its own.</a:t>
            </a:r>
            <a:r>
              <a:rPr lang="it-IT" dirty="0">
                <a:solidFill>
                  <a:schemeClr val="tx1">
                    <a:lumMod val="85000"/>
                    <a:lumOff val="15000"/>
                  </a:schemeClr>
                </a:solidFill>
                <a:effectLst>
                  <a:outerShdw blurRad="38100" dist="38100" dir="2700000" algn="tl">
                    <a:srgbClr val="000000">
                      <a:alpha val="43137"/>
                    </a:srgbClr>
                  </a:outerShdw>
                </a:effectLst>
                <a:latin typeface="+mj-lt"/>
              </a:rPr>
              <a:t> Thereupon are two main reasons:</a:t>
            </a:r>
          </a:p>
          <a:p>
            <a:pPr marL="0" indent="0" algn="just">
              <a:buNone/>
            </a:pPr>
            <a:endParaRPr lang="it-IT" sz="100" dirty="0">
              <a:solidFill>
                <a:schemeClr val="tx1">
                  <a:lumMod val="85000"/>
                  <a:lumOff val="15000"/>
                </a:schemeClr>
              </a:solidFill>
              <a:effectLst>
                <a:outerShdw blurRad="38100" dist="38100" dir="2700000" algn="tl">
                  <a:srgbClr val="000000">
                    <a:alpha val="43137"/>
                  </a:srgbClr>
                </a:outerShdw>
              </a:effectLst>
              <a:latin typeface="+mj-lt"/>
            </a:endParaRPr>
          </a:p>
          <a:p>
            <a:pPr algn="just">
              <a:buFont typeface="Wingdings" panose="05000000000000000000" pitchFamily="2" charset="2"/>
              <a:buChar char="q"/>
            </a:pPr>
            <a:r>
              <a:rPr lang="it-IT" dirty="0"/>
              <a:t> </a:t>
            </a:r>
            <a:r>
              <a:rPr lang="en-US" dirty="0">
                <a:solidFill>
                  <a:schemeClr val="tx1">
                    <a:lumMod val="85000"/>
                    <a:lumOff val="15000"/>
                  </a:schemeClr>
                </a:solidFill>
                <a:effectLst>
                  <a:outerShdw blurRad="38100" dist="38100" dir="2700000" algn="tl">
                    <a:srgbClr val="000000">
                      <a:alpha val="43137"/>
                    </a:srgbClr>
                  </a:outerShdw>
                </a:effectLst>
                <a:latin typeface="+mj-lt"/>
              </a:rPr>
              <a:t>English is widely used in international transactions and media, and it is taught in many countries as a second language. Pre-migration exposure to English by the average migrant weakens the linguistic barriers to migrate; </a:t>
            </a:r>
          </a:p>
          <a:p>
            <a:pPr algn="just">
              <a:buFont typeface="Wingdings" panose="05000000000000000000" pitchFamily="2" charset="2"/>
              <a:buChar char="q"/>
            </a:pPr>
            <a:r>
              <a:rPr lang="en-US" dirty="0">
                <a:solidFill>
                  <a:schemeClr val="tx1">
                    <a:lumMod val="85000"/>
                    <a:lumOff val="15000"/>
                  </a:schemeClr>
                </a:solidFill>
                <a:effectLst>
                  <a:outerShdw blurRad="38100" dist="38100" dir="2700000" algn="tl">
                    <a:srgbClr val="000000">
                      <a:alpha val="43137"/>
                    </a:srgbClr>
                  </a:outerShdw>
                </a:effectLst>
                <a:latin typeface="+mj-lt"/>
              </a:rPr>
              <a:t>English is an asset in the labour market across the world. The hope of improving one’s English proficiency may also increase the appeal of English-speaking destinations, even for temporary migrants who expect to use this skill upon returning home;</a:t>
            </a:r>
            <a:endParaRPr lang="it-IT" dirty="0">
              <a:solidFill>
                <a:schemeClr val="tx1">
                  <a:lumMod val="85000"/>
                  <a:lumOff val="15000"/>
                </a:schemeClr>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674795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CA0506-3DA7-4D89-9AEC-61C1524FB689}"/>
              </a:ext>
            </a:extLst>
          </p:cNvPr>
          <p:cNvSpPr>
            <a:spLocks noGrp="1"/>
          </p:cNvSpPr>
          <p:nvPr>
            <p:ph type="title"/>
          </p:nvPr>
        </p:nvSpPr>
        <p:spPr>
          <a:xfrm>
            <a:off x="838200" y="500062"/>
            <a:ext cx="10515600" cy="1325563"/>
          </a:xfrm>
        </p:spPr>
        <p:txBody>
          <a:bodyPr>
            <a:normAutofit/>
          </a:bodyPr>
          <a:lstStyle/>
          <a:p>
            <a:pPr algn="ctr"/>
            <a:r>
              <a:rPr lang="it-IT"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rPr>
              <a:t>Linguistic</a:t>
            </a:r>
            <a:r>
              <a:rPr lang="it-IT" sz="48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rPr>
              <a:t> enclaves</a:t>
            </a:r>
          </a:p>
        </p:txBody>
      </p:sp>
      <p:sp>
        <p:nvSpPr>
          <p:cNvPr id="3" name="Segnaposto contenuto 2">
            <a:extLst>
              <a:ext uri="{FF2B5EF4-FFF2-40B4-BE49-F238E27FC236}">
                <a16:creationId xmlns:a16="http://schemas.microsoft.com/office/drawing/2014/main" id="{C1A66984-7B09-4819-AD0A-311B85C70D02}"/>
              </a:ext>
            </a:extLst>
          </p:cNvPr>
          <p:cNvSpPr>
            <a:spLocks noGrp="1"/>
          </p:cNvSpPr>
          <p:nvPr>
            <p:ph idx="1"/>
          </p:nvPr>
        </p:nvSpPr>
        <p:spPr>
          <a:xfrm>
            <a:off x="838200" y="2112704"/>
            <a:ext cx="10515600" cy="4351338"/>
          </a:xfrm>
        </p:spPr>
        <p:txBody>
          <a:bodyPr/>
          <a:lstStyle/>
          <a:p>
            <a:pPr marL="0" indent="0" algn="just">
              <a:buNone/>
            </a:pPr>
            <a:r>
              <a:rPr lang="it-IT" dirty="0">
                <a:solidFill>
                  <a:schemeClr val="tx1">
                    <a:lumMod val="85000"/>
                    <a:lumOff val="15000"/>
                  </a:schemeClr>
                </a:solidFill>
                <a:effectLst>
                  <a:outerShdw blurRad="38100" dist="38100" dir="2700000" algn="tl">
                    <a:srgbClr val="000000">
                      <a:alpha val="43137"/>
                    </a:srgbClr>
                  </a:outerShdw>
                </a:effectLst>
                <a:latin typeface="+mj-lt"/>
              </a:rPr>
              <a:t>Migrants </a:t>
            </a:r>
            <a:r>
              <a:rPr lang="en-US" dirty="0">
                <a:solidFill>
                  <a:schemeClr val="tx1">
                    <a:lumMod val="85000"/>
                    <a:lumOff val="15000"/>
                  </a:schemeClr>
                </a:solidFill>
                <a:effectLst>
                  <a:outerShdw blurRad="38100" dist="38100" dir="2700000" algn="tl">
                    <a:srgbClr val="000000">
                      <a:alpha val="43137"/>
                    </a:srgbClr>
                  </a:outerShdw>
                </a:effectLst>
                <a:latin typeface="+mj-lt"/>
              </a:rPr>
              <a:t>are significantly attracted to destinations that already host large communities with their </a:t>
            </a:r>
            <a:r>
              <a:rPr lang="en-US" dirty="0">
                <a:solidFill>
                  <a:schemeClr val="accent2"/>
                </a:solidFill>
                <a:effectLst>
                  <a:outerShdw blurRad="38100" dist="38100" dir="2700000" algn="tl">
                    <a:srgbClr val="000000">
                      <a:alpha val="43137"/>
                    </a:srgbClr>
                  </a:outerShdw>
                </a:effectLst>
                <a:latin typeface="+mj-lt"/>
              </a:rPr>
              <a:t>same linguistic background</a:t>
            </a:r>
            <a:r>
              <a:rPr lang="en-US" dirty="0">
                <a:solidFill>
                  <a:schemeClr val="tx1">
                    <a:lumMod val="85000"/>
                    <a:lumOff val="15000"/>
                  </a:schemeClr>
                </a:solidFill>
                <a:effectLst>
                  <a:outerShdw blurRad="38100" dist="38100" dir="2700000" algn="tl">
                    <a:srgbClr val="000000">
                      <a:alpha val="43137"/>
                    </a:srgbClr>
                  </a:outerShdw>
                </a:effectLst>
                <a:latin typeface="+mj-lt"/>
              </a:rPr>
              <a:t>, where the </a:t>
            </a:r>
            <a:r>
              <a:rPr lang="en-US" dirty="0">
                <a:solidFill>
                  <a:schemeClr val="accent2"/>
                </a:solidFill>
                <a:effectLst>
                  <a:outerShdw blurRad="38100" dist="38100" dir="2700000" algn="tl">
                    <a:srgbClr val="000000">
                      <a:alpha val="43137"/>
                    </a:srgbClr>
                  </a:outerShdw>
                </a:effectLst>
                <a:latin typeface="+mj-lt"/>
              </a:rPr>
              <a:t>pressure</a:t>
            </a:r>
            <a:r>
              <a:rPr lang="en-US" dirty="0">
                <a:solidFill>
                  <a:schemeClr val="tx1">
                    <a:lumMod val="85000"/>
                    <a:lumOff val="15000"/>
                  </a:schemeClr>
                </a:solidFill>
                <a:effectLst>
                  <a:outerShdw blurRad="38100" dist="38100" dir="2700000" algn="tl">
                    <a:srgbClr val="000000">
                      <a:alpha val="43137"/>
                    </a:srgbClr>
                  </a:outerShdw>
                </a:effectLst>
                <a:latin typeface="+mj-lt"/>
              </a:rPr>
              <a:t> to learn the local language immediately after arrival is likely to be </a:t>
            </a:r>
            <a:r>
              <a:rPr lang="en-US" dirty="0">
                <a:solidFill>
                  <a:schemeClr val="accent2"/>
                </a:solidFill>
                <a:effectLst>
                  <a:outerShdw blurRad="38100" dist="38100" dir="2700000" algn="tl">
                    <a:srgbClr val="000000">
                      <a:alpha val="43137"/>
                    </a:srgbClr>
                  </a:outerShdw>
                </a:effectLst>
                <a:latin typeface="+mj-lt"/>
              </a:rPr>
              <a:t>lower</a:t>
            </a:r>
            <a:r>
              <a:rPr lang="en-US" dirty="0">
                <a:solidFill>
                  <a:schemeClr val="tx1">
                    <a:lumMod val="85000"/>
                    <a:lumOff val="15000"/>
                  </a:schemeClr>
                </a:solidFill>
                <a:effectLst>
                  <a:outerShdw blurRad="38100" dist="38100" dir="2700000" algn="tl">
                    <a:srgbClr val="000000">
                      <a:alpha val="43137"/>
                    </a:srgbClr>
                  </a:outerShdw>
                </a:effectLst>
                <a:latin typeface="+mj-lt"/>
              </a:rPr>
              <a:t> and where they can find psychological support and practical information.</a:t>
            </a:r>
          </a:p>
          <a:p>
            <a:pPr marL="0" indent="0" algn="just">
              <a:buNone/>
            </a:pPr>
            <a:r>
              <a:rPr lang="en-US" dirty="0">
                <a:solidFill>
                  <a:schemeClr val="tx1">
                    <a:lumMod val="85000"/>
                    <a:lumOff val="15000"/>
                  </a:schemeClr>
                </a:solidFill>
                <a:effectLst>
                  <a:outerShdw blurRad="38100" dist="38100" dir="2700000" algn="tl">
                    <a:srgbClr val="000000">
                      <a:alpha val="43137"/>
                    </a:srgbClr>
                  </a:outerShdw>
                </a:effectLst>
                <a:latin typeface="+mj-lt"/>
              </a:rPr>
              <a:t>Some examples are </a:t>
            </a:r>
            <a:r>
              <a:rPr lang="en-US" i="1" dirty="0">
                <a:solidFill>
                  <a:schemeClr val="tx1">
                    <a:lumMod val="85000"/>
                    <a:lumOff val="15000"/>
                  </a:schemeClr>
                </a:solidFill>
                <a:effectLst>
                  <a:outerShdw blurRad="38100" dist="38100" dir="2700000" algn="tl">
                    <a:srgbClr val="000000">
                      <a:alpha val="43137"/>
                    </a:srgbClr>
                  </a:outerShdw>
                </a:effectLst>
                <a:latin typeface="+mj-lt"/>
              </a:rPr>
              <a:t>Chinatown</a:t>
            </a:r>
            <a:r>
              <a:rPr lang="en-US" dirty="0">
                <a:solidFill>
                  <a:schemeClr val="tx1">
                    <a:lumMod val="85000"/>
                    <a:lumOff val="15000"/>
                  </a:schemeClr>
                </a:solidFill>
                <a:effectLst>
                  <a:outerShdw blurRad="38100" dist="38100" dir="2700000" algn="tl">
                    <a:srgbClr val="000000">
                      <a:alpha val="43137"/>
                    </a:srgbClr>
                  </a:outerShdw>
                </a:effectLst>
                <a:latin typeface="+mj-lt"/>
              </a:rPr>
              <a:t> and </a:t>
            </a:r>
            <a:r>
              <a:rPr lang="en-US" i="1" dirty="0">
                <a:solidFill>
                  <a:schemeClr val="tx1">
                    <a:lumMod val="85000"/>
                    <a:lumOff val="15000"/>
                  </a:schemeClr>
                </a:solidFill>
                <a:effectLst>
                  <a:outerShdw blurRad="38100" dist="38100" dir="2700000" algn="tl">
                    <a:srgbClr val="000000">
                      <a:alpha val="43137"/>
                    </a:srgbClr>
                  </a:outerShdw>
                </a:effectLst>
                <a:latin typeface="+mj-lt"/>
              </a:rPr>
              <a:t>Little Italy </a:t>
            </a:r>
            <a:r>
              <a:rPr lang="en-US" dirty="0">
                <a:solidFill>
                  <a:schemeClr val="tx1">
                    <a:lumMod val="85000"/>
                    <a:lumOff val="15000"/>
                  </a:schemeClr>
                </a:solidFill>
                <a:effectLst>
                  <a:outerShdw blurRad="38100" dist="38100" dir="2700000" algn="tl">
                    <a:srgbClr val="000000">
                      <a:alpha val="43137"/>
                    </a:srgbClr>
                  </a:outerShdw>
                </a:effectLst>
                <a:latin typeface="+mj-lt"/>
              </a:rPr>
              <a:t>in New York, where Chinese and Italian people can live quietly and find psycological support.</a:t>
            </a:r>
            <a:endParaRPr lang="it-IT" dirty="0">
              <a:solidFill>
                <a:schemeClr val="tx1">
                  <a:lumMod val="85000"/>
                  <a:lumOff val="15000"/>
                </a:schemeClr>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2941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61AFBC-C801-4DC5-983A-DCFDADBF8587}"/>
              </a:ext>
            </a:extLst>
          </p:cNvPr>
          <p:cNvSpPr>
            <a:spLocks noGrp="1"/>
          </p:cNvSpPr>
          <p:nvPr>
            <p:ph type="title"/>
          </p:nvPr>
        </p:nvSpPr>
        <p:spPr/>
        <p:txBody>
          <a:bodyPr>
            <a:noAutofit/>
          </a:bodyPr>
          <a:lstStyle/>
          <a:p>
            <a:pPr algn="ctr"/>
            <a:r>
              <a:rPr lang="it-IT"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rPr>
              <a:t>Language-</a:t>
            </a:r>
            <a:r>
              <a:rPr lang="it-IT" sz="5400" dirty="0" err="1">
                <a:solidFill>
                  <a:schemeClr val="tx2">
                    <a:lumMod val="75000"/>
                  </a:schemeClr>
                </a:solidFill>
                <a:effectLst>
                  <a:outerShdw blurRad="38100" dist="38100" dir="2700000" algn="tl">
                    <a:srgbClr val="000000">
                      <a:alpha val="43137"/>
                    </a:srgbClr>
                  </a:outerShdw>
                </a:effectLst>
                <a:latin typeface="Bell MT" panose="02020503060305020303" pitchFamily="18" charset="0"/>
              </a:rPr>
              <a:t>based</a:t>
            </a:r>
            <a:r>
              <a:rPr lang="it-IT"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rPr>
              <a:t> </a:t>
            </a:r>
            <a:r>
              <a:rPr lang="it-IT" sz="5400" dirty="0" err="1">
                <a:solidFill>
                  <a:schemeClr val="tx2">
                    <a:lumMod val="75000"/>
                  </a:schemeClr>
                </a:solidFill>
                <a:effectLst>
                  <a:outerShdw blurRad="38100" dist="38100" dir="2700000" algn="tl">
                    <a:srgbClr val="000000">
                      <a:alpha val="43137"/>
                    </a:srgbClr>
                  </a:outerShdw>
                </a:effectLst>
                <a:latin typeface="Bell MT" panose="02020503060305020303" pitchFamily="18" charset="0"/>
              </a:rPr>
              <a:t>immigration</a:t>
            </a:r>
            <a:r>
              <a:rPr lang="it-IT"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rPr>
              <a:t> policy </a:t>
            </a:r>
            <a:r>
              <a:rPr lang="it-IT" sz="5400" dirty="0" err="1">
                <a:solidFill>
                  <a:schemeClr val="tx2">
                    <a:lumMod val="75000"/>
                  </a:schemeClr>
                </a:solidFill>
                <a:effectLst>
                  <a:outerShdw blurRad="38100" dist="38100" dir="2700000" algn="tl">
                    <a:srgbClr val="000000">
                      <a:alpha val="43137"/>
                    </a:srgbClr>
                  </a:outerShdw>
                </a:effectLst>
                <a:latin typeface="Bell MT" panose="02020503060305020303" pitchFamily="18" charset="0"/>
              </a:rPr>
              <a:t>requirements</a:t>
            </a:r>
            <a:endParaRPr lang="it-IT" sz="5400" dirty="0">
              <a:solidFill>
                <a:schemeClr val="tx2">
                  <a:lumMod val="75000"/>
                </a:schemeClr>
              </a:solidFill>
              <a:effectLst>
                <a:outerShdw blurRad="38100" dist="38100" dir="2700000" algn="tl">
                  <a:srgbClr val="000000">
                    <a:alpha val="43137"/>
                  </a:srgbClr>
                </a:outerShdw>
              </a:effectLst>
              <a:latin typeface="Bell MT" panose="02020503060305020303" pitchFamily="18" charset="0"/>
            </a:endParaRPr>
          </a:p>
        </p:txBody>
      </p:sp>
      <p:sp>
        <p:nvSpPr>
          <p:cNvPr id="3" name="Segnaposto contenuto 2">
            <a:extLst>
              <a:ext uri="{FF2B5EF4-FFF2-40B4-BE49-F238E27FC236}">
                <a16:creationId xmlns:a16="http://schemas.microsoft.com/office/drawing/2014/main" id="{F3186C88-06DF-4EC7-9B6D-D9CE82559D76}"/>
              </a:ext>
            </a:extLst>
          </p:cNvPr>
          <p:cNvSpPr>
            <a:spLocks noGrp="1"/>
          </p:cNvSpPr>
          <p:nvPr>
            <p:ph idx="1"/>
          </p:nvPr>
        </p:nvSpPr>
        <p:spPr/>
        <p:txBody>
          <a:bodyPr>
            <a:normAutofit fontScale="77500" lnSpcReduction="20000"/>
          </a:bodyPr>
          <a:lstStyle/>
          <a:p>
            <a:r>
              <a:rPr lang="en-US" dirty="0"/>
              <a:t>The relevance of linguistic proximity in determining the direction and strength of migration flows is also likely mediated by immigration policies that affect the selection of immigrants across destinations. For example, immigration policies in Australia, Canada and New Zealand </a:t>
            </a:r>
            <a:r>
              <a:rPr lang="en-US" dirty="0" err="1"/>
              <a:t>emphasise</a:t>
            </a:r>
            <a:r>
              <a:rPr lang="en-US" dirty="0"/>
              <a:t> candidates’ skills in their application processes for permanent resident visas, awarding points for English language proficiency (and French in Canada), educational attainment and age at migration.</a:t>
            </a:r>
          </a:p>
          <a:p>
            <a:endParaRPr lang="en-US" dirty="0"/>
          </a:p>
          <a:p>
            <a:r>
              <a:rPr lang="en-US" dirty="0"/>
              <a:t>To test whether immigration and </a:t>
            </a:r>
            <a:r>
              <a:rPr lang="en-US" dirty="0" err="1"/>
              <a:t>naturalisation</a:t>
            </a:r>
            <a:r>
              <a:rPr lang="en-US" dirty="0"/>
              <a:t> policies with strict language proficiency requirements may deter migration flows and affect the composition of migrants, we code the existence of both formal (tests) and informal language requirements for </a:t>
            </a:r>
            <a:r>
              <a:rPr lang="en-US" dirty="0" err="1"/>
              <a:t>naturalisation</a:t>
            </a:r>
            <a:r>
              <a:rPr lang="en-US" dirty="0"/>
              <a:t> in 30 OECD destinations for the years 1980-2010.2</a:t>
            </a:r>
          </a:p>
          <a:p>
            <a:endParaRPr lang="en-US" dirty="0"/>
          </a:p>
          <a:p>
            <a:r>
              <a:rPr lang="en-US" dirty="0"/>
              <a:t>Our results show that migration flows to countries with stricter language requirements are smaller. But even when these are taken into account, the linguistic proximity between origin and destination</a:t>
            </a:r>
            <a:endParaRPr lang="it-IT" dirty="0"/>
          </a:p>
        </p:txBody>
      </p:sp>
    </p:spTree>
    <p:extLst>
      <p:ext uri="{BB962C8B-B14F-4D97-AF65-F5344CB8AC3E}">
        <p14:creationId xmlns:p14="http://schemas.microsoft.com/office/powerpoint/2010/main" val="36367379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779</TotalTime>
  <Words>750</Words>
  <Application>Microsoft Office PowerPoint</Application>
  <PresentationFormat>Widescreen</PresentationFormat>
  <Paragraphs>34</Paragraphs>
  <Slides>8</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8</vt:i4>
      </vt:variant>
    </vt:vector>
  </HeadingPairs>
  <TitlesOfParts>
    <vt:vector size="15" baseType="lpstr">
      <vt:lpstr>Arial</vt:lpstr>
      <vt:lpstr>Bell MT</vt:lpstr>
      <vt:lpstr>Calibri</vt:lpstr>
      <vt:lpstr>Calibri Light</vt:lpstr>
      <vt:lpstr>Courier New</vt:lpstr>
      <vt:lpstr>Wingdings</vt:lpstr>
      <vt:lpstr>Tema di Office</vt:lpstr>
      <vt:lpstr>International migration: The impact of linguistic proximity on preferred destinations</vt:lpstr>
      <vt:lpstr>Migrants’ choice of destination when migrating</vt:lpstr>
      <vt:lpstr>Linguistic and cultural proximity</vt:lpstr>
      <vt:lpstr>The role of linguistic distance in migration</vt:lpstr>
      <vt:lpstr>Robustness analyses</vt:lpstr>
      <vt:lpstr>Widely spoken languages as an additional pull factor in migration</vt:lpstr>
      <vt:lpstr>Linguistic enclaves</vt:lpstr>
      <vt:lpstr>Language-based immigration policy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migration: The impact of linguistic proximity on preferred destinations</dc:title>
  <dc:creator>Pasquale</dc:creator>
  <cp:lastModifiedBy>Pasquale</cp:lastModifiedBy>
  <cp:revision>28</cp:revision>
  <dcterms:created xsi:type="dcterms:W3CDTF">2021-01-11T14:23:35Z</dcterms:created>
  <dcterms:modified xsi:type="dcterms:W3CDTF">2021-01-12T21:55:12Z</dcterms:modified>
</cp:coreProperties>
</file>