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C7B8">
              <a:alpha val="35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254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Baskerville"/>
          <a:ea typeface="Baskerville"/>
          <a:cs typeface="Baskerville"/>
        </a:font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D0D4D5"/>
          </a:solidFill>
        </a:fill>
      </a:tcStyle>
    </a:wholeTbl>
    <a:band2H>
      <a:tcTxStyle b="def" i="def"/>
      <a:tcStyle>
        <a:tcBdr/>
        <a:fill>
          <a:solidFill>
            <a:srgbClr val="E9EBEB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ECDCCD"/>
          </a:solidFill>
        </a:fill>
      </a:tcStyle>
    </a:wholeTbl>
    <a:band2H>
      <a:tcTxStyle b="def" i="def"/>
      <a:tcStyle>
        <a:tcBdr/>
        <a:fill>
          <a:solidFill>
            <a:srgbClr val="F6EEE8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D8CFD0"/>
          </a:solidFill>
        </a:fill>
      </a:tcStyle>
    </a:wholeTbl>
    <a:band2H>
      <a:tcTxStyle b="def" i="def"/>
      <a:tcStyle>
        <a:tcBdr/>
        <a:fill>
          <a:solidFill>
            <a:srgbClr val="ECE9E9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AEA"/>
          </a:solidFill>
        </a:fill>
      </a:tcStyle>
    </a:wholeTbl>
    <a:band2H>
      <a:tcTxStyle b="def" i="def"/>
      <a:tcStyle>
        <a:tcBdr/>
        <a:fill>
          <a:solidFill>
            <a:srgbClr val="092C6C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92C6C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D3D3D2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atherbooktypeembellishgld.pdf" descr="leatherbooktypeembellishgl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15700" y="6972300"/>
            <a:ext cx="2771879" cy="431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olo Testo"/>
          <p:cNvSpPr txBox="1"/>
          <p:nvPr>
            <p:ph type="title"/>
          </p:nvPr>
        </p:nvSpPr>
        <p:spPr>
          <a:xfrm>
            <a:off x="3175000" y="2857500"/>
            <a:ext cx="19050000" cy="3556000"/>
          </a:xfrm>
          <a:prstGeom prst="rect">
            <a:avLst/>
          </a:prstGeom>
          <a:effectLst>
            <a:outerShdw sx="100000" sy="100000" kx="0" ky="0" algn="b" rotWithShape="0" blurRad="25400" dist="38100" dir="2700000">
              <a:srgbClr val="6D625D">
                <a:alpha val="90000"/>
              </a:srgbClr>
            </a:outerShdw>
          </a:effectLst>
        </p:spPr>
        <p:txBody>
          <a:bodyPr anchor="b"/>
          <a:lstStyle>
            <a:lvl1pPr>
              <a:defRPr sz="10800">
                <a:solidFill>
                  <a:srgbClr val="BEA56D"/>
                </a:solidFill>
                <a:effectLst>
                  <a:outerShdw sx="100000" sy="100000" kx="0" ky="0" algn="b" rotWithShape="0" blurRad="38100" dist="25400" dir="1590000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3" name="Corpo livello uno…"/>
          <p:cNvSpPr txBox="1"/>
          <p:nvPr>
            <p:ph type="body" sz="quarter" idx="1"/>
          </p:nvPr>
        </p:nvSpPr>
        <p:spPr>
          <a:xfrm>
            <a:off x="3175000" y="7747000"/>
            <a:ext cx="19050000" cy="2540000"/>
          </a:xfrm>
          <a:prstGeom prst="rect">
            <a:avLst/>
          </a:prstGeom>
          <a:effectLst>
            <a:outerShdw sx="100000" sy="100000" kx="0" ky="0" algn="b" rotWithShape="0" blurRad="25400" dist="38100" dir="270000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xfrm>
            <a:off x="12419693" y="12719049"/>
            <a:ext cx="419101" cy="4572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orpo livello uno…"/>
          <p:cNvSpPr txBox="1"/>
          <p:nvPr>
            <p:ph type="body" sz="quarter" idx="1"/>
          </p:nvPr>
        </p:nvSpPr>
        <p:spPr>
          <a:xfrm>
            <a:off x="2374900" y="8980351"/>
            <a:ext cx="19621500" cy="69850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i="1" sz="4200"/>
            </a:lvl1pPr>
            <a:lvl2pPr marL="1200150" indent="-514350" algn="ctr">
              <a:spcBef>
                <a:spcPts val="0"/>
              </a:spcBef>
              <a:buBlip>
                <a:blip r:embed="rId2"/>
              </a:buBlip>
              <a:defRPr i="1" sz="4200"/>
            </a:lvl2pPr>
            <a:lvl3pPr marL="1885950" indent="-514350" algn="ctr">
              <a:spcBef>
                <a:spcPts val="0"/>
              </a:spcBef>
              <a:buBlip>
                <a:blip r:embed="rId2"/>
              </a:buBlip>
              <a:defRPr i="1" sz="4200"/>
            </a:lvl3pPr>
            <a:lvl4pPr marL="2571750" indent="-514350" algn="ctr">
              <a:spcBef>
                <a:spcPts val="0"/>
              </a:spcBef>
              <a:buBlip>
                <a:blip r:embed="rId2"/>
              </a:buBlip>
              <a:defRPr i="1" sz="4200"/>
            </a:lvl4pPr>
            <a:lvl5pPr marL="3257550" indent="-514350" algn="ctr">
              <a:spcBef>
                <a:spcPts val="0"/>
              </a:spcBef>
              <a:buBlip>
                <a:blip r:embed="rId2"/>
              </a:buBlip>
              <a:defRPr i="1" sz="4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6" name="“Inserisci qui una citazione”."/>
          <p:cNvSpPr txBox="1"/>
          <p:nvPr>
            <p:ph type="body" sz="quarter" idx="21"/>
          </p:nvPr>
        </p:nvSpPr>
        <p:spPr>
          <a:xfrm>
            <a:off x="2387600" y="6070600"/>
            <a:ext cx="19621500" cy="8763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300"/>
              </a:spcBef>
              <a:buSzTx/>
              <a:buNone/>
              <a:defRPr i="1" sz="5400"/>
            </a:pPr>
          </a:p>
        </p:txBody>
      </p:sp>
      <p:sp>
        <p:nvSpPr>
          <p:cNvPr id="9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magine"/>
          <p:cNvSpPr/>
          <p:nvPr>
            <p:ph type="pic" idx="21"/>
          </p:nvPr>
        </p:nvSpPr>
        <p:spPr>
          <a:xfrm>
            <a:off x="-100667" y="-1981200"/>
            <a:ext cx="24601224" cy="16408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onda di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08150108_3243x2163.jpeg"/>
          <p:cNvSpPr/>
          <p:nvPr>
            <p:ph type="pic" idx="21"/>
          </p:nvPr>
        </p:nvSpPr>
        <p:spPr>
          <a:xfrm>
            <a:off x="3850764" y="-260765"/>
            <a:ext cx="16622965" cy="110871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olo Testo"/>
          <p:cNvSpPr txBox="1"/>
          <p:nvPr>
            <p:ph type="title"/>
          </p:nvPr>
        </p:nvSpPr>
        <p:spPr>
          <a:xfrm>
            <a:off x="2044700" y="9779000"/>
            <a:ext cx="20320000" cy="1905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3" name="Corpo livello uno…"/>
          <p:cNvSpPr txBox="1"/>
          <p:nvPr>
            <p:ph type="body" sz="quarter" idx="1"/>
          </p:nvPr>
        </p:nvSpPr>
        <p:spPr>
          <a:xfrm>
            <a:off x="2044700" y="11684000"/>
            <a:ext cx="203200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i="1" sz="4800"/>
            </a:lvl1pPr>
            <a:lvl2pPr marL="0" indent="0" algn="ctr">
              <a:spcBef>
                <a:spcPts val="0"/>
              </a:spcBef>
              <a:buSzTx/>
              <a:buNone/>
              <a:defRPr i="1" sz="4800"/>
            </a:lvl2pPr>
            <a:lvl3pPr marL="0" indent="0" algn="ctr">
              <a:spcBef>
                <a:spcPts val="0"/>
              </a:spcBef>
              <a:buSzTx/>
              <a:buNone/>
              <a:defRPr i="1" sz="4800"/>
            </a:lvl3pPr>
            <a:lvl4pPr marL="0" indent="0" algn="ctr">
              <a:spcBef>
                <a:spcPts val="0"/>
              </a:spcBef>
              <a:buSzTx/>
              <a:buNone/>
              <a:defRPr i="1" sz="4800"/>
            </a:lvl4pPr>
            <a:lvl5pPr marL="0" indent="0" algn="ctr">
              <a:spcBef>
                <a:spcPts val="0"/>
              </a:spcBef>
              <a:buSzTx/>
              <a:buNone/>
              <a:defRPr i="1" sz="4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" name="Numero diapositiva"/>
          <p:cNvSpPr txBox="1"/>
          <p:nvPr>
            <p:ph type="sldNum" sz="quarter" idx="2"/>
          </p:nvPr>
        </p:nvSpPr>
        <p:spPr>
          <a:xfrm>
            <a:off x="11969750" y="12890499"/>
            <a:ext cx="419101" cy="457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olo Testo"/>
          <p:cNvSpPr txBox="1"/>
          <p:nvPr>
            <p:ph type="title"/>
          </p:nvPr>
        </p:nvSpPr>
        <p:spPr>
          <a:xfrm>
            <a:off x="2032000" y="5270500"/>
            <a:ext cx="20320000" cy="3175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2" name="Numero diapositiva"/>
          <p:cNvSpPr txBox="1"/>
          <p:nvPr>
            <p:ph type="sldNum" sz="quarter" idx="2"/>
          </p:nvPr>
        </p:nvSpPr>
        <p:spPr>
          <a:xfrm>
            <a:off x="11969750" y="12706349"/>
            <a:ext cx="419101" cy="4572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leatherbooktypeembellishgry.pdf" descr="leatherbooktypeembellishg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5425" y="6920086"/>
            <a:ext cx="2771879" cy="431802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108150108_3243x2163.jpeg"/>
          <p:cNvSpPr/>
          <p:nvPr>
            <p:ph type="pic" idx="21"/>
          </p:nvPr>
        </p:nvSpPr>
        <p:spPr>
          <a:xfrm>
            <a:off x="11016968" y="2088582"/>
            <a:ext cx="14354840" cy="9574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1" name="Titolo Testo"/>
          <p:cNvSpPr txBox="1"/>
          <p:nvPr>
            <p:ph type="title"/>
          </p:nvPr>
        </p:nvSpPr>
        <p:spPr>
          <a:xfrm>
            <a:off x="762000" y="2070100"/>
            <a:ext cx="12065000" cy="44069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42" name="Corpo livello uno…"/>
          <p:cNvSpPr txBox="1"/>
          <p:nvPr>
            <p:ph type="body" sz="quarter" idx="1"/>
          </p:nvPr>
        </p:nvSpPr>
        <p:spPr>
          <a:xfrm>
            <a:off x="762000" y="7810500"/>
            <a:ext cx="12065000" cy="379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4800"/>
            </a:lvl1pPr>
            <a:lvl2pPr marL="0" indent="0" algn="ctr">
              <a:spcBef>
                <a:spcPts val="0"/>
              </a:spcBef>
              <a:buSzTx/>
              <a:buNone/>
              <a:defRPr i="1" sz="4800"/>
            </a:lvl2pPr>
            <a:lvl3pPr marL="0" indent="0" algn="ctr">
              <a:spcBef>
                <a:spcPts val="0"/>
              </a:spcBef>
              <a:buSzTx/>
              <a:buNone/>
              <a:defRPr i="1" sz="4800"/>
            </a:lvl3pPr>
            <a:lvl4pPr marL="0" indent="0" algn="ctr">
              <a:spcBef>
                <a:spcPts val="0"/>
              </a:spcBef>
              <a:buSzTx/>
              <a:buNone/>
              <a:defRPr i="1" sz="4800"/>
            </a:lvl4pPr>
            <a:lvl5pPr marL="0" indent="0" algn="ctr">
              <a:spcBef>
                <a:spcPts val="0"/>
              </a:spcBef>
              <a:buSzTx/>
              <a:buNone/>
              <a:defRPr i="1" sz="4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9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108150108_3243x2163.jpeg"/>
          <p:cNvSpPr/>
          <p:nvPr>
            <p:ph type="pic" sz="half" idx="21"/>
          </p:nvPr>
        </p:nvSpPr>
        <p:spPr>
          <a:xfrm>
            <a:off x="10123995" y="3094122"/>
            <a:ext cx="13830302" cy="922446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9" name="Corpo livello uno…"/>
          <p:cNvSpPr txBox="1"/>
          <p:nvPr>
            <p:ph type="body" sz="half" idx="1"/>
          </p:nvPr>
        </p:nvSpPr>
        <p:spPr>
          <a:xfrm>
            <a:off x="2032000" y="3175000"/>
            <a:ext cx="9525000" cy="9017000"/>
          </a:xfrm>
          <a:prstGeom prst="rect">
            <a:avLst/>
          </a:prstGeom>
        </p:spPr>
        <p:txBody>
          <a:bodyPr/>
          <a:lstStyle>
            <a:lvl1pPr marL="596900" indent="-596900">
              <a:spcBef>
                <a:spcPts val="5500"/>
              </a:spcBef>
              <a:buBlip>
                <a:blip r:embed="rId2"/>
              </a:buBlip>
              <a:defRPr sz="4200"/>
            </a:lvl1pPr>
            <a:lvl2pPr marL="1193800" indent="-596900">
              <a:spcBef>
                <a:spcPts val="5500"/>
              </a:spcBef>
              <a:buBlip>
                <a:blip r:embed="rId2"/>
              </a:buBlip>
              <a:defRPr sz="4200"/>
            </a:lvl2pPr>
            <a:lvl3pPr marL="1790700" indent="-596900">
              <a:spcBef>
                <a:spcPts val="5500"/>
              </a:spcBef>
              <a:buBlip>
                <a:blip r:embed="rId2"/>
              </a:buBlip>
              <a:defRPr sz="4200"/>
            </a:lvl3pPr>
            <a:lvl4pPr marL="2387600" indent="-596900">
              <a:spcBef>
                <a:spcPts val="5500"/>
              </a:spcBef>
              <a:buBlip>
                <a:blip r:embed="rId2"/>
              </a:buBlip>
              <a:defRPr sz="4200"/>
            </a:lvl4pPr>
            <a:lvl5pPr marL="2984500" indent="-596900">
              <a:spcBef>
                <a:spcPts val="55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rpo livello uno…"/>
          <p:cNvSpPr txBox="1"/>
          <p:nvPr>
            <p:ph type="body" idx="1"/>
          </p:nvPr>
        </p:nvSpPr>
        <p:spPr>
          <a:xfrm>
            <a:off x="2032000" y="1778000"/>
            <a:ext cx="20320000" cy="1016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magine"/>
          <p:cNvSpPr/>
          <p:nvPr>
            <p:ph type="pic" idx="21"/>
          </p:nvPr>
        </p:nvSpPr>
        <p:spPr>
          <a:xfrm>
            <a:off x="-1701800" y="755815"/>
            <a:ext cx="17883053" cy="119275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magine"/>
          <p:cNvSpPr/>
          <p:nvPr>
            <p:ph type="pic" sz="quarter" idx="22"/>
          </p:nvPr>
        </p:nvSpPr>
        <p:spPr>
          <a:xfrm>
            <a:off x="13677900" y="863600"/>
            <a:ext cx="8940800" cy="64408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Immagine"/>
          <p:cNvSpPr/>
          <p:nvPr>
            <p:ph type="pic" sz="half" idx="23"/>
          </p:nvPr>
        </p:nvSpPr>
        <p:spPr>
          <a:xfrm>
            <a:off x="12179300" y="5764607"/>
            <a:ext cx="10655300" cy="7103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2032000" y="558800"/>
            <a:ext cx="203200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2032000" y="3810000"/>
            <a:ext cx="20320000" cy="82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69750" y="12725399"/>
            <a:ext cx="419101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1pPr>
      <a:lvl2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2pPr>
      <a:lvl3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3pPr>
      <a:lvl4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4pPr>
      <a:lvl5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5pPr>
      <a:lvl6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6pPr>
      <a:lvl7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7pPr>
      <a:lvl8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8pPr>
      <a:lvl9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9pPr>
    </p:titleStyle>
    <p:bodyStyle>
      <a:lvl1pPr marL="6858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13716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20574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27432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34290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41148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48006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54864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61722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study.com/academy/lesson/the-franklin-in-the-canterbury-tales-description-characterization.html" TargetMode="External"/><Relationship Id="rId3" Type="http://schemas.openxmlformats.org/officeDocument/2006/relationships/hyperlink" Target="http://csis.pace.edu/grendel/projs4a/TALES.htm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ROUP WORK: WEB-QUES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GROUP 3: WEB - QUEST</a:t>
            </a:r>
          </a:p>
        </p:txBody>
      </p:sp>
      <p:sp>
        <p:nvSpPr>
          <p:cNvPr id="122" name="Anna Errichiello - Simone Godea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Cassandra Del Pin - Anna Errichiello - Simone Godeas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LAVIO BRIATO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44093">
              <a:defRPr sz="9300">
                <a:solidFill>
                  <a:srgbClr val="000000"/>
                </a:solidFill>
                <a:effectLst>
                  <a:outerShdw sx="100000" sy="100000" kx="0" ky="0" algn="b" rotWithShape="0" blurRad="23622" dist="23622" dir="15900000">
                    <a:srgbClr val="595650">
                      <a:alpha val="33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FLAVIO BRIATORE</a:t>
            </a:r>
          </a:p>
          <a:p>
            <a:pPr defTabSz="744093">
              <a:defRPr sz="4650">
                <a:solidFill>
                  <a:srgbClr val="000000"/>
                </a:solidFill>
                <a:effectLst>
                  <a:outerShdw sx="100000" sy="100000" kx="0" ky="0" algn="b" rotWithShape="0" blurRad="23622" dist="23622" dir="15900000">
                    <a:srgbClr val="595650">
                      <a:alpha val="33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THE FRANKLIN</a:t>
            </a:r>
          </a:p>
        </p:txBody>
      </p:sp>
      <p:pic>
        <p:nvPicPr>
          <p:cNvPr id="158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74852" y="8099521"/>
            <a:ext cx="5920001" cy="3315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17166" y="4061567"/>
            <a:ext cx="4025857" cy="440035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Why did we choose this character?…"/>
          <p:cNvSpPr txBox="1"/>
          <p:nvPr>
            <p:ph type="body" idx="1"/>
          </p:nvPr>
        </p:nvSpPr>
        <p:spPr>
          <a:xfrm>
            <a:off x="2031999" y="3395428"/>
            <a:ext cx="20320001" cy="8255001"/>
          </a:xfrm>
          <a:prstGeom prst="rect">
            <a:avLst/>
          </a:prstGeom>
        </p:spPr>
        <p:txBody>
          <a:bodyPr anchor="t"/>
          <a:lstStyle/>
          <a:p>
            <a:pPr marL="0" indent="0" defTabSz="704087">
              <a:spcBef>
                <a:spcPts val="5000"/>
              </a:spcBef>
              <a:buSzTx/>
              <a:buNone/>
              <a:defRPr b="1" sz="4048">
                <a:solidFill>
                  <a:srgbClr val="FF68E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Why did we choose this character?</a:t>
            </a:r>
          </a:p>
          <a:p>
            <a:pPr marL="0" indent="0" defTabSz="704087">
              <a:spcBef>
                <a:spcPts val="5000"/>
              </a:spcBef>
              <a:buSzTx/>
              <a:buNone/>
              <a:defRPr sz="404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Both:</a:t>
            </a:r>
          </a:p>
          <a:p>
            <a:pPr marL="558800" indent="-558800" defTabSz="704087">
              <a:spcBef>
                <a:spcPts val="5000"/>
              </a:spcBef>
              <a:buSzPct val="80000"/>
              <a:buFont typeface="Helvetica Light"/>
              <a:buChar char="•"/>
              <a:defRPr sz="404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a white beard</a:t>
            </a:r>
          </a:p>
          <a:p>
            <a:pPr marL="558800" indent="-558800" defTabSz="704087">
              <a:spcBef>
                <a:spcPts val="5000"/>
              </a:spcBef>
              <a:buSzPct val="80000"/>
              <a:buFont typeface="Helvetica Light"/>
              <a:buChar char="•"/>
              <a:defRPr sz="404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weren’t members of a high social class</a:t>
            </a:r>
          </a:p>
          <a:p>
            <a:pPr marL="558800" indent="-558800" defTabSz="704087">
              <a:spcBef>
                <a:spcPts val="5000"/>
              </a:spcBef>
              <a:buSzPct val="80000"/>
              <a:buFont typeface="Helvetica Light"/>
              <a:buChar char="•"/>
              <a:defRPr sz="404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noble-men</a:t>
            </a:r>
          </a:p>
          <a:p>
            <a:pPr marL="558800" indent="-558800" defTabSz="704087">
              <a:spcBef>
                <a:spcPts val="5000"/>
              </a:spcBef>
              <a:buSzPct val="80000"/>
              <a:buFont typeface="Helvetica Light"/>
              <a:buChar char="•"/>
              <a:defRPr sz="404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like to party and eat quality, expensive food</a:t>
            </a:r>
          </a:p>
          <a:p>
            <a:pPr marL="558800" indent="-558800" defTabSz="704087">
              <a:spcBef>
                <a:spcPts val="5000"/>
              </a:spcBef>
              <a:buSzPct val="80000"/>
              <a:buFont typeface="Helvetica Light"/>
              <a:buChar char="•"/>
              <a:defRPr sz="404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make charity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HE FRANKLIN or BRIATOR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FRANKLIN or BRIATORE?</a:t>
            </a:r>
          </a:p>
        </p:txBody>
      </p:sp>
      <p:sp>
        <p:nvSpPr>
          <p:cNvPr id="163" name="The concept of nobility is changed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4600">
                <a:solidFill>
                  <a:srgbClr val="F45CD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concept of nobility is changed</a:t>
            </a:r>
          </a:p>
          <a:p>
            <a:pPr marL="0" indent="0">
              <a:buSzTx/>
              <a:buNone/>
              <a:defRPr b="1" sz="4600">
                <a:solidFill>
                  <a:srgbClr val="F45CD8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421105" indent="-421105">
              <a:spcBef>
                <a:spcPts val="100"/>
              </a:spcBef>
              <a:buSzPct val="100000"/>
              <a:buChar char="•"/>
              <a:defRPr i="1"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Franklin:</a:t>
            </a:r>
            <a:r>
              <a:rPr i="0"/>
              <a:t> landowner, made lot of charity, gentle whit other people.</a:t>
            </a:r>
          </a:p>
          <a:p>
            <a:pPr marL="0" indent="0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Briatore: rich, makes charity but only to appear a good man.</a:t>
            </a:r>
          </a:p>
        </p:txBody>
      </p:sp>
      <p:pic>
        <p:nvPicPr>
          <p:cNvPr id="164" name="sconosciuto.jpg" descr="sconosciut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1078" y="3044906"/>
            <a:ext cx="10548151" cy="7026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Unknown.jpeg" descr="Unknown.jpe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0313800" y="9133464"/>
            <a:ext cx="3105910" cy="294092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ITOGRAFIA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 defTabSz="768095">
              <a:spcBef>
                <a:spcPts val="5400"/>
              </a:spcBef>
              <a:buSzTx/>
              <a:buNone/>
              <a:defRPr sz="537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SITOGRAFIA:</a:t>
            </a:r>
          </a:p>
          <a:p>
            <a:pPr marL="539014" indent="-539014" defTabSz="768095">
              <a:spcBef>
                <a:spcPts val="5400"/>
              </a:spcBef>
              <a:buSzPct val="100000"/>
              <a:buChar char="•"/>
              <a:defRPr sz="537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https://study.com/academy/lesson/the-franklin-in-the-canterbury-tales-description-characterization.html</a:t>
            </a:r>
          </a:p>
          <a:p>
            <a:pPr marL="539014" indent="-539014" defTabSz="768095">
              <a:spcBef>
                <a:spcPts val="5400"/>
              </a:spcBef>
              <a:buSzPct val="100000"/>
              <a:buChar char="•"/>
              <a:defRPr sz="537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http://csis.pace.edu/grendel/projs4a/TALES.htm</a:t>
            </a:r>
          </a:p>
          <a:p>
            <a:pPr marL="0" indent="0" defTabSz="768095">
              <a:spcBef>
                <a:spcPts val="5400"/>
              </a:spcBef>
              <a:buSzTx/>
              <a:buNone/>
              <a:defRPr sz="537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BIBLIOGRAFIA:</a:t>
            </a:r>
          </a:p>
          <a:p>
            <a:pPr marL="539014" indent="-539014" defTabSz="768095">
              <a:spcBef>
                <a:spcPts val="5400"/>
              </a:spcBef>
              <a:buSzPct val="100000"/>
              <a:buChar char="•"/>
              <a:defRPr sz="537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Rizzoli education, “</a:t>
            </a:r>
            <a:r>
              <a:rPr i="1"/>
              <a:t>It’s literature from the origins to the romantic age”</a:t>
            </a:r>
            <a:r>
              <a:t>, A.Martelli - I. Bruschi - I. Nigra,  2018.</a:t>
            </a:r>
          </a:p>
          <a:p>
            <a:pPr marL="539014" indent="-539014" defTabSz="768095">
              <a:spcBef>
                <a:spcPts val="5400"/>
              </a:spcBef>
              <a:buSzPct val="100000"/>
              <a:buChar char="•"/>
              <a:defRPr sz="537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i="1"/>
              <a:t>Oxford Advanced Learner’s Dictionary</a:t>
            </a:r>
            <a:r>
              <a:t>, 2015.</a:t>
            </a:r>
          </a:p>
        </p:txBody>
      </p:sp>
      <p:sp>
        <p:nvSpPr>
          <p:cNvPr id="168" name="Pila di libri"/>
          <p:cNvSpPr/>
          <p:nvPr/>
        </p:nvSpPr>
        <p:spPr>
          <a:xfrm>
            <a:off x="22398781" y="11925083"/>
            <a:ext cx="1329271" cy="120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rgbClr val="092C6C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ntroduction to Geoffrey Chaucer and “the Canterbury Tales”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1781" indent="-541781" defTabSz="632079">
              <a:spcBef>
                <a:spcPts val="4500"/>
              </a:spcBef>
              <a:buBlip>
                <a:blip r:embed="rId2"/>
              </a:buBlip>
              <a:defRPr sz="44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Introduction to Geoffrey Chaucer and “the Canterbury Tales”</a:t>
            </a:r>
          </a:p>
          <a:p>
            <a:pPr marL="541781" indent="-541781" defTabSz="632079">
              <a:spcBef>
                <a:spcPts val="4500"/>
              </a:spcBef>
              <a:buBlip>
                <a:blip r:embed="rId2"/>
              </a:buBlip>
              <a:defRPr sz="44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Franklin </a:t>
            </a:r>
          </a:p>
          <a:p>
            <a:pPr marL="541781" indent="-541781" defTabSz="632079">
              <a:spcBef>
                <a:spcPts val="4500"/>
              </a:spcBef>
              <a:buBlip>
                <a:blip r:embed="rId2"/>
              </a:buBlip>
              <a:defRPr sz="44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Franklin =&gt; Culture</a:t>
            </a:r>
          </a:p>
          <a:p>
            <a:pPr marL="541781" indent="-541781" defTabSz="632079">
              <a:spcBef>
                <a:spcPts val="4500"/>
              </a:spcBef>
              <a:buBlip>
                <a:blip r:embed="rId2"/>
              </a:buBlip>
              <a:defRPr sz="44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How people should relate with him?</a:t>
            </a:r>
          </a:p>
          <a:p>
            <a:pPr marL="541781" indent="-541781" defTabSz="632079">
              <a:spcBef>
                <a:spcPts val="4500"/>
              </a:spcBef>
              <a:buBlip>
                <a:blip r:embed="rId2"/>
              </a:buBlip>
              <a:defRPr sz="44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Flavio Briatore</a:t>
            </a:r>
          </a:p>
          <a:p>
            <a:pPr marL="541781" indent="-541781" defTabSz="632079">
              <a:spcBef>
                <a:spcPts val="4500"/>
              </a:spcBef>
              <a:buBlip>
                <a:blip r:embed="rId2"/>
              </a:buBlip>
              <a:defRPr sz="44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Franklin and Flavio Briatore</a:t>
            </a:r>
          </a:p>
          <a:p>
            <a:pPr marL="541781" indent="-541781" defTabSz="632079">
              <a:spcBef>
                <a:spcPts val="4500"/>
              </a:spcBef>
              <a:buBlip>
                <a:blip r:embed="rId2"/>
              </a:buBlip>
              <a:defRPr sz="44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Franklin or Flavio Briatore</a:t>
            </a:r>
          </a:p>
        </p:txBody>
      </p:sp>
      <p:sp>
        <p:nvSpPr>
          <p:cNvPr id="125" name="INDE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NTRODUCTION TO GEOFFREY CHAUCER AND “THE CANTERBURY TALES”"/>
          <p:cNvSpPr txBox="1"/>
          <p:nvPr>
            <p:ph type="title"/>
          </p:nvPr>
        </p:nvSpPr>
        <p:spPr>
          <a:xfrm>
            <a:off x="2032000" y="558800"/>
            <a:ext cx="20320000" cy="2545948"/>
          </a:xfrm>
          <a:prstGeom prst="rect">
            <a:avLst/>
          </a:prstGeom>
        </p:spPr>
        <p:txBody>
          <a:bodyPr/>
          <a:lstStyle>
            <a:lvl1pPr defTabSz="680085">
              <a:defRPr sz="8500">
                <a:solidFill>
                  <a:srgbClr val="000000"/>
                </a:solidFill>
                <a:effectLst>
                  <a:outerShdw sx="100000" sy="100000" kx="0" ky="0" algn="b" rotWithShape="0" blurRad="21590" dist="21590" dir="15900000">
                    <a:srgbClr val="595650">
                      <a:alpha val="33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INTRODUCTION TO GEOFFREY CHAUCER AND “THE CANTERBURY TALES”</a:t>
            </a:r>
          </a:p>
        </p:txBody>
      </p:sp>
      <p:sp>
        <p:nvSpPr>
          <p:cNvPr id="128" name="Geoffrey Chauc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8622" indent="-408622" defTabSz="405598">
              <a:spcBef>
                <a:spcPts val="0"/>
              </a:spcBef>
              <a:buSzPct val="80000"/>
              <a:buFont typeface="Helvetica Light"/>
              <a:buChar char="•"/>
              <a:defRPr b="1" sz="4554">
                <a:solidFill>
                  <a:srgbClr val="FF67D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Geoffrey Chaucer</a:t>
            </a:r>
          </a:p>
          <a:p>
            <a:pPr marL="408622" indent="-408622" defTabSz="405598">
              <a:spcBef>
                <a:spcPts val="0"/>
              </a:spcBef>
              <a:buSzPct val="80000"/>
              <a:buFont typeface="Helvetica Light"/>
              <a:buChar char="•"/>
              <a:defRPr b="1" sz="455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When was Chaucer born, and when did he die?</a:t>
            </a:r>
          </a:p>
          <a:p>
            <a:pPr marL="408622" indent="-408622" defTabSz="405598">
              <a:spcBef>
                <a:spcPts val="0"/>
              </a:spcBef>
              <a:buSzPct val="80000"/>
              <a:buFont typeface="Helvetica Light"/>
              <a:buChar char="•"/>
              <a:defRPr b="1" sz="455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were his links to royalty?</a:t>
            </a:r>
          </a:p>
          <a:p>
            <a:pPr marL="377190" indent="-377190" defTabSz="374397">
              <a:spcBef>
                <a:spcPts val="0"/>
              </a:spcBef>
              <a:buSzPct val="80000"/>
              <a:buFont typeface="Helvetica Light"/>
              <a:buChar char="•"/>
              <a:defRPr b="1" sz="455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roles did he fulfill in life?</a:t>
            </a:r>
          </a:p>
          <a:p>
            <a:pPr marL="377190" indent="-377190" defTabSz="374397">
              <a:spcBef>
                <a:spcPts val="0"/>
              </a:spcBef>
              <a:buSzPct val="80000"/>
              <a:buFont typeface="Helvetica Light"/>
              <a:buChar char="•"/>
              <a:defRPr sz="455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r>
              <a:rPr b="1"/>
              <a:t>What wasGeo happening in Europe during his lifetime?</a:t>
            </a:r>
            <a:endParaRPr b="1"/>
          </a:p>
          <a:p>
            <a:pPr marL="0" indent="0" defTabSz="374397">
              <a:spcBef>
                <a:spcPts val="0"/>
              </a:spcBef>
              <a:buSzTx/>
              <a:buNone/>
              <a:defRPr sz="32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b="1">
              <a:solidFill>
                <a:srgbClr val="F051E2"/>
              </a:solidFill>
            </a:endParaRPr>
          </a:p>
          <a:p>
            <a:pPr marL="0" indent="0" defTabSz="347655">
              <a:spcBef>
                <a:spcPts val="0"/>
              </a:spcBef>
              <a:buSzTx/>
              <a:buNone/>
              <a:defRPr b="1" sz="4554">
                <a:solidFill>
                  <a:srgbClr val="FB5DF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Canterbury Tales</a:t>
            </a:r>
          </a:p>
          <a:p>
            <a:pPr marL="525370" indent="-525370" defTabSz="347655">
              <a:spcBef>
                <a:spcPts val="0"/>
              </a:spcBef>
              <a:buSzPct val="80000"/>
              <a:buFont typeface="Helvetica Light"/>
              <a:buChar char="•"/>
              <a:defRPr b="1" sz="455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is a frame story (or frame narrative)?</a:t>
            </a:r>
          </a:p>
          <a:p>
            <a:pPr marL="525370" indent="-525370" defTabSz="347655">
              <a:spcBef>
                <a:spcPts val="0"/>
              </a:spcBef>
              <a:buSzPct val="80000"/>
              <a:buFont typeface="Helvetica Light"/>
              <a:buChar char="•"/>
              <a:defRPr b="1" sz="455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How does this technique of storytelling apply to The Canterbury Tales?</a:t>
            </a:r>
          </a:p>
          <a:p>
            <a:pPr marL="0" indent="0" defTabSz="347655">
              <a:spcBef>
                <a:spcPts val="0"/>
              </a:spcBef>
              <a:buSzTx/>
              <a:buNone/>
              <a:defRPr sz="455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b="1"/>
          </a:p>
          <a:p>
            <a:pPr marL="0" indent="0" defTabSz="347655">
              <a:spcBef>
                <a:spcPts val="0"/>
              </a:spcBef>
              <a:buSzTx/>
              <a:buNone/>
              <a:defRPr b="1" sz="4554">
                <a:solidFill>
                  <a:srgbClr val="FF39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Prologue</a:t>
            </a:r>
          </a:p>
          <a:p>
            <a:pPr marL="456598" indent="-456598" defTabSz="347655">
              <a:spcBef>
                <a:spcPts val="0"/>
              </a:spcBef>
              <a:buSzPct val="100000"/>
              <a:buChar char="•"/>
              <a:defRPr b="1" sz="455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season is this? What are the clues Chaucer gives us?</a:t>
            </a:r>
          </a:p>
        </p:txBody>
      </p:sp>
      <p:pic>
        <p:nvPicPr>
          <p:cNvPr id="129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rcRect l="0" t="12951" r="0" b="28035"/>
          <a:stretch>
            <a:fillRect/>
          </a:stretch>
        </p:blipFill>
        <p:spPr>
          <a:xfrm>
            <a:off x="17153469" y="3871418"/>
            <a:ext cx="5316248" cy="50338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s.jpeg" descr="images.jpeg"/>
          <p:cNvPicPr>
            <a:picLocks noChangeAspect="1"/>
          </p:cNvPicPr>
          <p:nvPr>
            <p:ph type="pic" idx="2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0844041" y="2149893"/>
            <a:ext cx="13157726" cy="9401127"/>
          </a:xfrm>
          <a:prstGeom prst="rect">
            <a:avLst/>
          </a:prstGeom>
        </p:spPr>
      </p:pic>
      <p:pic>
        <p:nvPicPr>
          <p:cNvPr id="132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450" y="338132"/>
            <a:ext cx="11826479" cy="12926616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HE FRANKLIN"/>
          <p:cNvSpPr txBox="1"/>
          <p:nvPr/>
        </p:nvSpPr>
        <p:spPr>
          <a:xfrm>
            <a:off x="9743016" y="6070600"/>
            <a:ext cx="4172748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THE FRANKLIN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HE FRANKL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FRANKLIN</a:t>
            </a:r>
          </a:p>
        </p:txBody>
      </p:sp>
      <p:sp>
        <p:nvSpPr>
          <p:cNvPr id="136" name="His physical appearance/His dressing style, the text doesn't include a detailed physical description of the Franklin, however in the General Prologue:…"/>
          <p:cNvSpPr txBox="1"/>
          <p:nvPr>
            <p:ph type="body" idx="1"/>
          </p:nvPr>
        </p:nvSpPr>
        <p:spPr>
          <a:xfrm>
            <a:off x="2032000" y="2702200"/>
            <a:ext cx="20320000" cy="10125787"/>
          </a:xfrm>
          <a:prstGeom prst="rect">
            <a:avLst/>
          </a:prstGeom>
        </p:spPr>
        <p:txBody>
          <a:bodyPr/>
          <a:lstStyle/>
          <a:p>
            <a:pPr marL="0" indent="0" defTabSz="632079">
              <a:spcBef>
                <a:spcPts val="4500"/>
              </a:spcBef>
              <a:buSzTx/>
              <a:buNone/>
              <a:defRPr b="1" sz="36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text is an indirect characterization by means of a third-person narrator using the technique of telling. </a:t>
            </a:r>
          </a:p>
          <a:p>
            <a:pPr marL="0" indent="0" defTabSz="632079">
              <a:spcBef>
                <a:spcPts val="4500"/>
              </a:spcBef>
              <a:buSzTx/>
              <a:buNone/>
              <a:defRPr b="1" sz="36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mainly strategies used by Geoffrey Chaucer to characterize the Franklin are:</a:t>
            </a:r>
          </a:p>
          <a:p>
            <a:pPr marL="336822" indent="-336822" defTabSz="594154">
              <a:spcBef>
                <a:spcPts val="4100"/>
              </a:spcBef>
              <a:buSzPct val="80000"/>
              <a:buFont typeface="Helvetica Light"/>
              <a:buChar char="•"/>
              <a:defRPr b="1" sz="36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chemeClr val="accent5">
                    <a:lumOff val="-7411"/>
                  </a:schemeClr>
                </a:solidFill>
              </a:rPr>
              <a:t>His physical appearance/His dressing style,</a:t>
            </a:r>
            <a:r>
              <a:t> </a:t>
            </a:r>
            <a:r>
              <a:rPr b="0"/>
              <a:t>the text doesn't include a detailed physical description of the Franklin, however in the General Prologue</a:t>
            </a:r>
          </a:p>
          <a:p>
            <a:pPr marL="364356" indent="-364356" defTabSz="339516">
              <a:lnSpc>
                <a:spcPts val="5200"/>
              </a:lnSpc>
              <a:spcBef>
                <a:spcPts val="700"/>
              </a:spcBef>
              <a:buSzPct val="60000"/>
              <a:buBlip>
                <a:blip r:embed="rId2"/>
              </a:buBlip>
              <a:defRPr sz="36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white beard</a:t>
            </a:r>
          </a:p>
          <a:p>
            <a:pPr marL="364356" indent="-364356" defTabSz="339516">
              <a:lnSpc>
                <a:spcPts val="5200"/>
              </a:lnSpc>
              <a:spcBef>
                <a:spcPts val="700"/>
              </a:spcBef>
              <a:buSzPct val="60000"/>
              <a:buBlip>
                <a:blip r:embed="rId2"/>
              </a:buBlip>
              <a:defRPr sz="36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not very tall</a:t>
            </a:r>
          </a:p>
          <a:p>
            <a:pPr marL="364356" indent="-364356" defTabSz="339516">
              <a:lnSpc>
                <a:spcPts val="5200"/>
              </a:lnSpc>
              <a:spcBef>
                <a:spcPts val="700"/>
              </a:spcBef>
              <a:buSzPct val="60000"/>
              <a:buBlip>
                <a:blip r:embed="rId2"/>
              </a:buBlip>
              <a:defRPr sz="36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 little bit chubby </a:t>
            </a:r>
          </a:p>
          <a:p>
            <a:pPr marL="336822" indent="-336822" defTabSz="594154">
              <a:spcBef>
                <a:spcPts val="4100"/>
              </a:spcBef>
              <a:buSzPct val="80000"/>
              <a:buFont typeface="Helvetica Light"/>
              <a:buChar char="•"/>
              <a:defRPr b="1" sz="3634">
                <a:solidFill>
                  <a:schemeClr val="accent1">
                    <a:satOff val="-3948"/>
                    <a:lumOff val="1475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His family background/social class:</a:t>
            </a:r>
          </a:p>
          <a:p>
            <a:pPr marL="364356" indent="-364356" defTabSz="594154">
              <a:spcBef>
                <a:spcPts val="4100"/>
              </a:spcBef>
              <a:buSzPct val="60000"/>
              <a:buBlip>
                <a:blip r:embed="rId2"/>
              </a:buBlip>
              <a:defRPr sz="36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career in local government</a:t>
            </a:r>
          </a:p>
          <a:p>
            <a:pPr marL="364356" indent="-364356" defTabSz="339516">
              <a:lnSpc>
                <a:spcPts val="5200"/>
              </a:lnSpc>
              <a:spcBef>
                <a:spcPts val="700"/>
              </a:spcBef>
              <a:buSzPct val="60000"/>
              <a:buBlip>
                <a:blip r:embed="rId2"/>
              </a:buBlip>
              <a:defRPr sz="36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 was a common </a:t>
            </a:r>
          </a:p>
          <a:p>
            <a:pPr marL="364356" indent="-364356" defTabSz="339516">
              <a:lnSpc>
                <a:spcPts val="5200"/>
              </a:lnSpc>
              <a:spcBef>
                <a:spcPts val="700"/>
              </a:spcBef>
              <a:buSzPct val="60000"/>
              <a:buBlip>
                <a:blip r:embed="rId2"/>
              </a:buBlip>
              <a:defRPr sz="363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 landowner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Unknown.jpeg" descr="Unknown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814300" y="3163658"/>
            <a:ext cx="9563100" cy="9055101"/>
          </a:xfrm>
          <a:prstGeom prst="rect">
            <a:avLst/>
          </a:prstGeom>
        </p:spPr>
      </p:pic>
      <p:sp>
        <p:nvSpPr>
          <p:cNvPr id="139" name="THE FRANKL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FRANKLIN</a:t>
            </a:r>
          </a:p>
        </p:txBody>
      </p:sp>
      <p:sp>
        <p:nvSpPr>
          <p:cNvPr id="140" name="His diet:…"/>
          <p:cNvSpPr txBox="1"/>
          <p:nvPr>
            <p:ph type="body" sz="half" idx="1"/>
          </p:nvPr>
        </p:nvSpPr>
        <p:spPr>
          <a:xfrm>
            <a:off x="2032000" y="2481400"/>
            <a:ext cx="9525000" cy="9710602"/>
          </a:xfrm>
          <a:prstGeom prst="rect">
            <a:avLst/>
          </a:prstGeom>
        </p:spPr>
        <p:txBody>
          <a:bodyPr anchor="t"/>
          <a:lstStyle/>
          <a:p>
            <a:pPr marL="351063" indent="-351063" defTabSz="619277">
              <a:spcBef>
                <a:spcPts val="4200"/>
              </a:spcBef>
              <a:buSzPct val="80000"/>
              <a:buFont typeface="Helvetica Light"/>
              <a:buChar char="•"/>
              <a:defRPr b="1" sz="4140">
                <a:solidFill>
                  <a:schemeClr val="accent6">
                    <a:lumOff val="-8352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His diet:</a:t>
            </a:r>
          </a:p>
          <a:p>
            <a:pPr marL="415089" indent="-415089" defTabSz="619277">
              <a:spcBef>
                <a:spcPts val="4200"/>
              </a:spcBef>
              <a:buSzPct val="60000"/>
              <a:buBlip>
                <a:blip r:embed="rId3"/>
              </a:buBlip>
              <a:defRPr sz="41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hgourmet foods, fine wines, and quality ales or beers</a:t>
            </a:r>
          </a:p>
          <a:p>
            <a:pPr marL="415089" indent="-415089" defTabSz="353872">
              <a:lnSpc>
                <a:spcPts val="5400"/>
              </a:lnSpc>
              <a:spcBef>
                <a:spcPts val="700"/>
              </a:spcBef>
              <a:buSzPct val="60000"/>
              <a:buBlip>
                <a:blip r:embed="rId3"/>
              </a:buBlip>
              <a:defRPr sz="41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best wine cellar in his area</a:t>
            </a:r>
          </a:p>
          <a:p>
            <a:pPr marL="351063" indent="-351063" defTabSz="353872">
              <a:lnSpc>
                <a:spcPts val="5400"/>
              </a:lnSpc>
              <a:spcBef>
                <a:spcPts val="700"/>
              </a:spcBef>
              <a:buSzPct val="80000"/>
              <a:buFont typeface="Helvetica Light"/>
              <a:buChar char="•"/>
              <a:defRPr sz="41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51063" indent="-351063" defTabSz="353872">
              <a:lnSpc>
                <a:spcPts val="5400"/>
              </a:lnSpc>
              <a:spcBef>
                <a:spcPts val="700"/>
              </a:spcBef>
              <a:buSzPct val="80000"/>
              <a:buFont typeface="Helvetica Light"/>
              <a:buChar char="•"/>
              <a:defRPr b="1" sz="4140">
                <a:solidFill>
                  <a:schemeClr val="accent2">
                    <a:lumOff val="-976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His job:</a:t>
            </a:r>
          </a:p>
          <a:p>
            <a:pPr marL="379149" indent="-379149" defTabSz="353872">
              <a:lnSpc>
                <a:spcPts val="5400"/>
              </a:lnSpc>
              <a:spcBef>
                <a:spcPts val="700"/>
              </a:spcBef>
              <a:buBlip>
                <a:blip r:embed="rId4"/>
              </a:buBlip>
              <a:defRPr sz="41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 member of the shire</a:t>
            </a:r>
          </a:p>
          <a:p>
            <a:pPr marL="415089" indent="-415089" defTabSz="353872">
              <a:lnSpc>
                <a:spcPts val="5400"/>
              </a:lnSpc>
              <a:spcBef>
                <a:spcPts val="700"/>
              </a:spcBef>
              <a:buSzPct val="60000"/>
              <a:buBlip>
                <a:blip r:embed="rId3"/>
              </a:buBlip>
              <a:defRPr sz="41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 justice in the court</a:t>
            </a:r>
          </a:p>
          <a:p>
            <a:pPr marL="379149" indent="-379149" defTabSz="353872">
              <a:lnSpc>
                <a:spcPts val="5400"/>
              </a:lnSpc>
              <a:spcBef>
                <a:spcPts val="700"/>
              </a:spcBef>
              <a:buBlip>
                <a:blip r:embed="rId4"/>
              </a:buBlip>
              <a:defRPr sz="41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51063" indent="-351063" defTabSz="353872">
              <a:lnSpc>
                <a:spcPts val="5400"/>
              </a:lnSpc>
              <a:spcBef>
                <a:spcPts val="700"/>
              </a:spcBef>
              <a:buSzPct val="80000"/>
              <a:buFont typeface="Helvetica Light"/>
              <a:buChar char="•"/>
              <a:defRPr b="1" sz="414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His attitude:</a:t>
            </a:r>
          </a:p>
          <a:p>
            <a:pPr marL="415089" indent="-415089" defTabSz="353872">
              <a:lnSpc>
                <a:spcPts val="5400"/>
              </a:lnSpc>
              <a:spcBef>
                <a:spcPts val="700"/>
              </a:spcBef>
              <a:buSzPct val="60000"/>
              <a:buBlip>
                <a:blip r:embed="rId3"/>
              </a:buBlip>
              <a:defRPr sz="41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enjoyed life and the host of party</a:t>
            </a:r>
          </a:p>
          <a:p>
            <a:pPr marL="415089" indent="-415089" defTabSz="353872">
              <a:lnSpc>
                <a:spcPts val="5400"/>
              </a:lnSpc>
              <a:spcBef>
                <a:spcPts val="700"/>
              </a:spcBef>
              <a:buSzPct val="60000"/>
              <a:buBlip>
                <a:blip r:embed="rId3"/>
              </a:buBlip>
              <a:defRPr sz="41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truth, generosity and courteousness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Unknown.jpeg" descr="Unknown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814300" y="3163658"/>
            <a:ext cx="9563100" cy="9055101"/>
          </a:xfrm>
          <a:prstGeom prst="rect">
            <a:avLst/>
          </a:prstGeom>
        </p:spPr>
      </p:pic>
      <p:sp>
        <p:nvSpPr>
          <p:cNvPr id="143" name="THE FRANKLIN =&gt; CUL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FRANKLIN =&gt; CULTURE</a:t>
            </a:r>
          </a:p>
        </p:txBody>
      </p:sp>
      <p:sp>
        <p:nvSpPr>
          <p:cNvPr id="144" name="Thanks to the description of the Franklin the intelligent reader can understand something about a Medieval society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76250" indent="-476250">
              <a:spcBef>
                <a:spcPts val="100"/>
              </a:spcBef>
              <a:buSzPct val="80000"/>
              <a:buFont typeface="Helvetica Light"/>
              <a:buChar char="•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4600">
                <a:solidFill>
                  <a:srgbClr val="F800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made people noble in Middle Age?</a:t>
            </a:r>
          </a:p>
          <a:p>
            <a:pPr marL="401052" indent="-401052" defTabSz="457200">
              <a:spcBef>
                <a:spcPts val="0"/>
              </a:spcBef>
              <a:buSzPct val="100000"/>
              <a:buChar char="•"/>
              <a:defRPr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how you related with other people</a:t>
            </a:r>
          </a:p>
          <a:p>
            <a:pPr marL="401052" indent="-401052" defTabSz="457200">
              <a:spcBef>
                <a:spcPts val="0"/>
              </a:spcBef>
              <a:buSzPct val="100000"/>
              <a:buChar char="•"/>
              <a:defRPr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your behavior in society</a:t>
            </a:r>
          </a:p>
          <a:p>
            <a:pPr marL="401052" indent="-401052" defTabSz="457200">
              <a:spcBef>
                <a:spcPts val="0"/>
              </a:spcBef>
              <a:buSzPct val="100000"/>
              <a:buChar char="•"/>
              <a:defRPr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Also, common people could became noble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108150108_3243x2163.jpeg" descr="108150108_3243x2163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13" t="0" r="113" b="0"/>
          <a:stretch>
            <a:fillRect/>
          </a:stretch>
        </p:blipFill>
        <p:spPr>
          <a:xfrm>
            <a:off x="12636627" y="2191212"/>
            <a:ext cx="9185124" cy="6126249"/>
          </a:xfrm>
          <a:prstGeom prst="rect">
            <a:avLst/>
          </a:prstGeom>
        </p:spPr>
      </p:pic>
      <p:sp>
        <p:nvSpPr>
          <p:cNvPr id="147" name="How people should relating with him?"/>
          <p:cNvSpPr txBox="1"/>
          <p:nvPr>
            <p:ph type="title"/>
          </p:nvPr>
        </p:nvSpPr>
        <p:spPr>
          <a:xfrm>
            <a:off x="6877729" y="78753"/>
            <a:ext cx="12065001" cy="1591966"/>
          </a:xfrm>
          <a:prstGeom prst="rect">
            <a:avLst/>
          </a:prstGeom>
        </p:spPr>
        <p:txBody>
          <a:bodyPr/>
          <a:lstStyle>
            <a:lvl1pPr defTabSz="488061">
              <a:defRPr sz="6100">
                <a:solidFill>
                  <a:srgbClr val="000000"/>
                </a:solidFill>
                <a:effectLst>
                  <a:outerShdw sx="100000" sy="100000" kx="0" ky="0" algn="b" rotWithShape="0" blurRad="15494" dist="15494" dir="15900000">
                    <a:srgbClr val="595650">
                      <a:alpha val="33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How people should relating with him?</a:t>
            </a:r>
          </a:p>
        </p:txBody>
      </p:sp>
      <p:sp>
        <p:nvSpPr>
          <p:cNvPr id="148" name="To leave today’s culture to confront and identify with medieval culture"/>
          <p:cNvSpPr txBox="1"/>
          <p:nvPr>
            <p:ph type="body" sz="quarter" idx="1"/>
          </p:nvPr>
        </p:nvSpPr>
        <p:spPr>
          <a:xfrm>
            <a:off x="1885672" y="2052144"/>
            <a:ext cx="9811384" cy="5074174"/>
          </a:xfrm>
          <a:prstGeom prst="rect">
            <a:avLst/>
          </a:prstGeom>
        </p:spPr>
        <p:txBody>
          <a:bodyPr anchor="ctr"/>
          <a:lstStyle>
            <a:lvl1pPr algn="l">
              <a:defRPr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To leave today’s culture to confront and identify with medieval culture</a:t>
            </a:r>
          </a:p>
        </p:txBody>
      </p:sp>
      <p:pic>
        <p:nvPicPr>
          <p:cNvPr id="14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9368" y="6839645"/>
            <a:ext cx="10141930" cy="573239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o gather information about medieval culture and the values"/>
          <p:cNvSpPr txBox="1"/>
          <p:nvPr/>
        </p:nvSpPr>
        <p:spPr>
          <a:xfrm>
            <a:off x="12557542" y="10018969"/>
            <a:ext cx="9343445" cy="153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To gather information about medieval culture and the values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Unknown.jpeg" descr="Unknown.jpe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395326" y="1188690"/>
            <a:ext cx="8674102" cy="4927601"/>
          </a:xfrm>
          <a:prstGeom prst="rect">
            <a:avLst/>
          </a:prstGeom>
        </p:spPr>
      </p:pic>
      <p:pic>
        <p:nvPicPr>
          <p:cNvPr id="153" name="images.jpeg" descr="images.jpeg"/>
          <p:cNvPicPr>
            <a:picLocks noChangeAspect="1"/>
          </p:cNvPicPr>
          <p:nvPr>
            <p:ph type="pic" idx="2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324190" y="6364403"/>
            <a:ext cx="8674101" cy="6197601"/>
          </a:xfrm>
          <a:prstGeom prst="rect">
            <a:avLst/>
          </a:prstGeom>
        </p:spPr>
      </p:pic>
      <p:sp>
        <p:nvSpPr>
          <p:cNvPr id="154" name="He is best known for being a team manager in Formula 1."/>
          <p:cNvSpPr txBox="1"/>
          <p:nvPr/>
        </p:nvSpPr>
        <p:spPr>
          <a:xfrm>
            <a:off x="13672853" y="8695076"/>
            <a:ext cx="9019527" cy="153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n w="12700" cap="flat">
                  <a:solidFill>
                    <a:srgbClr val="092C6C"/>
                  </a:solidFill>
                  <a:prstDash val="solid"/>
                  <a:miter lim="400000"/>
                </a:ln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He is best known for being a team manager in Formula 1.</a:t>
            </a:r>
          </a:p>
        </p:txBody>
      </p:sp>
      <p:sp>
        <p:nvSpPr>
          <p:cNvPr id="155" name="Flavio Briatore is an Italian entrepreneur, company and sports manager."/>
          <p:cNvSpPr txBox="1"/>
          <p:nvPr/>
        </p:nvSpPr>
        <p:spPr>
          <a:xfrm>
            <a:off x="2483059" y="2260138"/>
            <a:ext cx="10024608" cy="2323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n w="12700" cap="flat">
                  <a:solidFill>
                    <a:srgbClr val="092C6C"/>
                  </a:solidFill>
                  <a:prstDash val="solid"/>
                  <a:miter lim="400000"/>
                </a:ln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Flavio Briatore is an Italian entrepreneur, company and sports manager.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therBook">
  <a:themeElements>
    <a:clrScheme name="LeatherBook">
      <a:dk1>
        <a:srgbClr val="6C6963"/>
      </a:dk1>
      <a:lt1>
        <a:srgbClr val="092A6C"/>
      </a:lt1>
      <a:dk2>
        <a:srgbClr val="A7A7A7"/>
      </a:dk2>
      <a:lt2>
        <a:srgbClr val="535353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2C6C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therBook">
  <a:themeElements>
    <a:clrScheme name="LeatherBoo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2C6C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