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8450-6895-4EA5-A4BF-A97E0DCF0A91}" type="datetimeFigureOut">
              <a:rPr lang="it-IT" smtClean="0"/>
              <a:pPr/>
              <a:t>09/11/2020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5407-28CF-461F-BE34-D719CD3D270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8450-6895-4EA5-A4BF-A97E0DCF0A91}" type="datetimeFigureOut">
              <a:rPr lang="it-IT" smtClean="0"/>
              <a:pPr/>
              <a:t>09/11/2020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5407-28CF-461F-BE34-D719CD3D270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8450-6895-4EA5-A4BF-A97E0DCF0A91}" type="datetimeFigureOut">
              <a:rPr lang="it-IT" smtClean="0"/>
              <a:pPr/>
              <a:t>09/11/2020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5407-28CF-461F-BE34-D719CD3D270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8450-6895-4EA5-A4BF-A97E0DCF0A91}" type="datetimeFigureOut">
              <a:rPr lang="it-IT" smtClean="0"/>
              <a:pPr/>
              <a:t>09/11/2020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5407-28CF-461F-BE34-D719CD3D270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8450-6895-4EA5-A4BF-A97E0DCF0A91}" type="datetimeFigureOut">
              <a:rPr lang="it-IT" smtClean="0"/>
              <a:pPr/>
              <a:t>09/11/2020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5407-28CF-461F-BE34-D719CD3D270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8450-6895-4EA5-A4BF-A97E0DCF0A91}" type="datetimeFigureOut">
              <a:rPr lang="it-IT" smtClean="0"/>
              <a:pPr/>
              <a:t>09/11/2020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5407-28CF-461F-BE34-D719CD3D270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8450-6895-4EA5-A4BF-A97E0DCF0A91}" type="datetimeFigureOut">
              <a:rPr lang="it-IT" smtClean="0"/>
              <a:pPr/>
              <a:t>09/11/2020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5407-28CF-461F-BE34-D719CD3D270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8450-6895-4EA5-A4BF-A97E0DCF0A91}" type="datetimeFigureOut">
              <a:rPr lang="it-IT" smtClean="0"/>
              <a:pPr/>
              <a:t>09/11/2020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5407-28CF-461F-BE34-D719CD3D270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8450-6895-4EA5-A4BF-A97E0DCF0A91}" type="datetimeFigureOut">
              <a:rPr lang="it-IT" smtClean="0"/>
              <a:pPr/>
              <a:t>09/11/2020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5407-28CF-461F-BE34-D719CD3D270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8450-6895-4EA5-A4BF-A97E0DCF0A91}" type="datetimeFigureOut">
              <a:rPr lang="it-IT" smtClean="0"/>
              <a:pPr/>
              <a:t>09/11/2020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5407-28CF-461F-BE34-D719CD3D270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8450-6895-4EA5-A4BF-A97E0DCF0A91}" type="datetimeFigureOut">
              <a:rPr lang="it-IT" smtClean="0"/>
              <a:pPr/>
              <a:t>09/11/2020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5407-28CF-461F-BE34-D719CD3D270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A8450-6895-4EA5-A4BF-A97E0DCF0A91}" type="datetimeFigureOut">
              <a:rPr lang="it-IT" smtClean="0"/>
              <a:pPr/>
              <a:t>09/11/2020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85407-28CF-461F-BE34-D719CD3D270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2016225"/>
          </a:xfrm>
        </p:spPr>
        <p:txBody>
          <a:bodyPr>
            <a:noAutofit/>
          </a:bodyPr>
          <a:lstStyle/>
          <a:p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</a:rPr>
              <a:t>FROM THE ARRIVAL OF THE CELTS TO THE NORMAN CONQUEST</a:t>
            </a:r>
            <a:endParaRPr lang="it-IT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648" y="4653136"/>
            <a:ext cx="6400800" cy="1270992"/>
          </a:xfrm>
        </p:spPr>
        <p:txBody>
          <a:bodyPr>
            <a:normAutofit/>
          </a:bodyPr>
          <a:lstStyle/>
          <a:p>
            <a:r>
              <a:rPr lang="it-IT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A. MARTELLI, I. BRUSCHI, I. NIGRA, </a:t>
            </a:r>
            <a:r>
              <a:rPr lang="it-IT" sz="240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It</a:t>
            </a:r>
            <a:r>
              <a:rPr lang="it-IT" sz="24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’s </a:t>
            </a:r>
            <a:r>
              <a:rPr lang="it-IT" sz="240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Literature</a:t>
            </a:r>
            <a:r>
              <a:rPr lang="it-IT" sz="24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: </a:t>
            </a:r>
            <a:r>
              <a:rPr lang="it-IT" sz="240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from</a:t>
            </a:r>
            <a:r>
              <a:rPr lang="it-IT" sz="24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the </a:t>
            </a:r>
            <a:r>
              <a:rPr lang="it-IT" sz="240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origins</a:t>
            </a:r>
            <a:r>
              <a:rPr lang="it-IT" sz="24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it-IT" sz="240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to</a:t>
            </a:r>
            <a:r>
              <a:rPr lang="it-IT" sz="24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the </a:t>
            </a:r>
            <a:r>
              <a:rPr lang="it-IT" sz="240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romantic</a:t>
            </a:r>
            <a:r>
              <a:rPr lang="it-IT" sz="24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it-IT" sz="240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age</a:t>
            </a:r>
            <a:r>
              <a:rPr lang="it-IT" sz="24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, </a:t>
            </a:r>
            <a:r>
              <a:rPr lang="it-IT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2018, Rizzoli.</a:t>
            </a:r>
          </a:p>
          <a:p>
            <a:endParaRPr lang="it-IT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INDICE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484784"/>
            <a:ext cx="4114800" cy="4997152"/>
          </a:xfr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4">
                <a:lumMod val="75000"/>
              </a:schemeClr>
            </a:solidFill>
            <a:prstDash val="dash"/>
          </a:ln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</a:pPr>
            <a:r>
              <a:rPr lang="it-IT" sz="3600" dirty="0" smtClean="0"/>
              <a:t>The </a:t>
            </a:r>
            <a:r>
              <a:rPr lang="it-IT" sz="3600" dirty="0" err="1" smtClean="0"/>
              <a:t>Celts</a:t>
            </a:r>
            <a:r>
              <a:rPr lang="it-IT" sz="3600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it-IT" sz="3600" dirty="0" smtClean="0"/>
              <a:t>The </a:t>
            </a:r>
            <a:r>
              <a:rPr lang="it-IT" sz="3600" dirty="0" err="1" smtClean="0"/>
              <a:t>Romans</a:t>
            </a:r>
            <a:r>
              <a:rPr lang="it-IT" sz="3600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it-IT" sz="3600" dirty="0" smtClean="0"/>
              <a:t>The </a:t>
            </a:r>
            <a:r>
              <a:rPr lang="it-IT" sz="3600" dirty="0" err="1" smtClean="0"/>
              <a:t>Anglo-Saxons</a:t>
            </a:r>
            <a:r>
              <a:rPr lang="it-IT" sz="3600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it-IT" sz="3600" dirty="0" smtClean="0"/>
              <a:t>The </a:t>
            </a:r>
            <a:r>
              <a:rPr lang="it-IT" sz="3600" dirty="0" err="1" smtClean="0"/>
              <a:t>Vikings</a:t>
            </a:r>
            <a:r>
              <a:rPr lang="it-IT" sz="3600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it-IT" sz="3600" dirty="0" smtClean="0"/>
              <a:t>The </a:t>
            </a:r>
            <a:r>
              <a:rPr lang="it-IT" sz="3600" dirty="0" err="1" smtClean="0"/>
              <a:t>Normans</a:t>
            </a:r>
            <a:r>
              <a:rPr lang="it-IT" sz="3600" dirty="0" smtClean="0"/>
              <a:t>.</a:t>
            </a:r>
          </a:p>
        </p:txBody>
      </p:sp>
      <p:pic>
        <p:nvPicPr>
          <p:cNvPr id="1026" name="Picture 2" descr="https://i1.wp.com/thedockyards.com/wp-content/uploads/2016/05/Britain-8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484784"/>
            <a:ext cx="3532739" cy="49959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THE CELTS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1036711"/>
          </a:xfr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4">
                <a:lumMod val="75000"/>
              </a:schemeClr>
            </a:solidFill>
            <a:prstDash val="dash"/>
          </a:ln>
        </p:spPr>
        <p:txBody>
          <a:bodyPr>
            <a:normAutofit/>
          </a:bodyPr>
          <a:lstStyle/>
          <a:p>
            <a:r>
              <a:rPr lang="it-IT" sz="2400" dirty="0" err="1" smtClean="0"/>
              <a:t>They</a:t>
            </a:r>
            <a:r>
              <a:rPr lang="it-IT" sz="2400" dirty="0" smtClean="0"/>
              <a:t> </a:t>
            </a:r>
            <a:r>
              <a:rPr lang="it-IT" sz="2400" dirty="0" err="1" smtClean="0"/>
              <a:t>came</a:t>
            </a:r>
            <a:r>
              <a:rPr lang="it-IT" sz="2400" dirty="0" smtClean="0"/>
              <a:t> </a:t>
            </a:r>
            <a:r>
              <a:rPr lang="it-IT" sz="2400" dirty="0" err="1" smtClean="0"/>
              <a:t>from</a:t>
            </a:r>
            <a:r>
              <a:rPr lang="it-IT" sz="2400" dirty="0" smtClean="0"/>
              <a:t> the </a:t>
            </a:r>
            <a:r>
              <a:rPr lang="it-IT" sz="2400" dirty="0" err="1" smtClean="0"/>
              <a:t>regions</a:t>
            </a:r>
            <a:r>
              <a:rPr lang="it-IT" sz="2400" dirty="0" smtClean="0"/>
              <a:t> </a:t>
            </a:r>
            <a:r>
              <a:rPr lang="it-IT" sz="2400" dirty="0" err="1" smtClean="0"/>
              <a:t>surrounding</a:t>
            </a:r>
            <a:r>
              <a:rPr lang="it-IT" sz="2400" dirty="0" smtClean="0"/>
              <a:t> the </a:t>
            </a:r>
            <a:r>
              <a:rPr lang="it-IT" sz="2400" dirty="0" err="1" smtClean="0"/>
              <a:t>Rhyne</a:t>
            </a:r>
            <a:endParaRPr lang="it-IT" sz="2400" dirty="0" smtClean="0"/>
          </a:p>
          <a:p>
            <a:r>
              <a:rPr lang="it-IT" sz="2400" dirty="0" err="1" smtClean="0"/>
              <a:t>Two</a:t>
            </a:r>
            <a:r>
              <a:rPr lang="it-IT" sz="2400" dirty="0" smtClean="0"/>
              <a:t> </a:t>
            </a:r>
            <a:r>
              <a:rPr lang="it-IT" sz="2400" dirty="0" err="1" smtClean="0"/>
              <a:t>main</a:t>
            </a:r>
            <a:r>
              <a:rPr lang="it-IT" sz="2400" dirty="0" smtClean="0"/>
              <a:t> </a:t>
            </a:r>
            <a:r>
              <a:rPr lang="it-IT" sz="2400" dirty="0" err="1" smtClean="0"/>
              <a:t>tribes</a:t>
            </a:r>
            <a:r>
              <a:rPr lang="it-IT" sz="2400" dirty="0" smtClean="0"/>
              <a:t>: </a:t>
            </a:r>
            <a:r>
              <a:rPr lang="it-IT" sz="2400" dirty="0" err="1" smtClean="0"/>
              <a:t>Britons</a:t>
            </a:r>
            <a:r>
              <a:rPr lang="it-IT" sz="2400" dirty="0" smtClean="0"/>
              <a:t> and </a:t>
            </a:r>
            <a:r>
              <a:rPr lang="it-IT" sz="2400" dirty="0" err="1" smtClean="0"/>
              <a:t>Gaets</a:t>
            </a:r>
            <a:endParaRPr lang="it-IT" sz="2400" dirty="0" smtClean="0"/>
          </a:p>
        </p:txBody>
      </p:sp>
      <p:sp>
        <p:nvSpPr>
          <p:cNvPr id="4" name="CasellaDiTesto 3"/>
          <p:cNvSpPr txBox="1"/>
          <p:nvPr/>
        </p:nvSpPr>
        <p:spPr>
          <a:xfrm>
            <a:off x="539552" y="4581128"/>
            <a:ext cx="8136904" cy="129614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4">
                <a:lumMod val="75000"/>
              </a:schemeClr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it-IT" sz="2400" dirty="0" smtClean="0"/>
              <a:t>The society </a:t>
            </a:r>
            <a:r>
              <a:rPr lang="it-IT" sz="2400" dirty="0" err="1" smtClean="0"/>
              <a:t>was</a:t>
            </a:r>
            <a:r>
              <a:rPr lang="it-IT" sz="2400" dirty="0" smtClean="0"/>
              <a:t> </a:t>
            </a:r>
            <a:r>
              <a:rPr lang="it-IT" sz="2400" dirty="0" err="1" smtClean="0"/>
              <a:t>based</a:t>
            </a:r>
            <a:r>
              <a:rPr lang="it-IT" sz="2400" dirty="0" smtClean="0"/>
              <a:t> on </a:t>
            </a:r>
            <a:r>
              <a:rPr lang="it-IT" sz="2400" dirty="0" err="1" smtClean="0"/>
              <a:t>hunting</a:t>
            </a:r>
            <a:r>
              <a:rPr lang="it-IT" sz="2400" dirty="0" smtClean="0"/>
              <a:t> and </a:t>
            </a:r>
            <a:r>
              <a:rPr lang="it-IT" sz="2400" dirty="0" err="1" smtClean="0"/>
              <a:t>farming</a:t>
            </a:r>
            <a:endParaRPr lang="it-IT" sz="2400" dirty="0" smtClean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it-IT" sz="2400" dirty="0" err="1" smtClean="0"/>
              <a:t>Druids</a:t>
            </a:r>
            <a:r>
              <a:rPr lang="it-IT" sz="2400" dirty="0" smtClean="0"/>
              <a:t>, </a:t>
            </a:r>
            <a:r>
              <a:rPr lang="it-IT" sz="2400" dirty="0" err="1" smtClean="0"/>
              <a:t>Celtic</a:t>
            </a:r>
            <a:r>
              <a:rPr lang="it-IT" sz="2400" dirty="0" smtClean="0"/>
              <a:t> </a:t>
            </a:r>
            <a:r>
              <a:rPr lang="it-IT" sz="2400" dirty="0" err="1" smtClean="0"/>
              <a:t>religious</a:t>
            </a:r>
            <a:r>
              <a:rPr lang="it-IT" sz="2400" dirty="0" smtClean="0"/>
              <a:t> </a:t>
            </a:r>
            <a:r>
              <a:rPr lang="it-IT" sz="2400" dirty="0" err="1" smtClean="0"/>
              <a:t>leaders</a:t>
            </a:r>
            <a:r>
              <a:rPr lang="it-IT" sz="2400" dirty="0" smtClean="0"/>
              <a:t>, </a:t>
            </a:r>
            <a:r>
              <a:rPr lang="it-IT" sz="2400" dirty="0" err="1" smtClean="0"/>
              <a:t>had</a:t>
            </a:r>
            <a:r>
              <a:rPr lang="it-IT" sz="2400" dirty="0" smtClean="0"/>
              <a:t> </a:t>
            </a:r>
            <a:r>
              <a:rPr lang="it-IT" sz="2400" dirty="0" err="1" smtClean="0"/>
              <a:t>to</a:t>
            </a:r>
            <a:r>
              <a:rPr lang="it-IT" sz="2400" dirty="0" smtClean="0"/>
              <a:t> </a:t>
            </a:r>
            <a:r>
              <a:rPr lang="it-IT" sz="2400" dirty="0" err="1" smtClean="0"/>
              <a:t>transmit</a:t>
            </a:r>
            <a:r>
              <a:rPr lang="it-IT" sz="2400" dirty="0" smtClean="0"/>
              <a:t> </a:t>
            </a:r>
            <a:r>
              <a:rPr lang="it-IT" sz="2400" dirty="0" err="1" smtClean="0"/>
              <a:t>myths</a:t>
            </a:r>
            <a:r>
              <a:rPr lang="it-IT" sz="2400" dirty="0" smtClean="0"/>
              <a:t> and </a:t>
            </a:r>
            <a:r>
              <a:rPr lang="it-IT" sz="2400" dirty="0" err="1" smtClean="0"/>
              <a:t>legends</a:t>
            </a:r>
            <a:r>
              <a:rPr lang="it-IT" sz="2400" dirty="0" smtClean="0"/>
              <a:t> </a:t>
            </a:r>
            <a:r>
              <a:rPr lang="it-IT" sz="2400" dirty="0" err="1" smtClean="0"/>
              <a:t>through</a:t>
            </a:r>
            <a:r>
              <a:rPr lang="it-IT" sz="2400" dirty="0" smtClean="0"/>
              <a:t> </a:t>
            </a:r>
            <a:r>
              <a:rPr lang="it-IT" sz="2400" dirty="0" err="1" smtClean="0"/>
              <a:t>poems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67544" y="1772816"/>
            <a:ext cx="1728192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INVASION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539552" y="3933056"/>
            <a:ext cx="3420888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lt1"/>
                </a:solidFill>
              </a:rPr>
              <a:t>SOCIETY AND CULTURE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THE ROMANS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672408"/>
          </a:xfr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4">
                <a:lumMod val="75000"/>
              </a:schemeClr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/>
          <a:p>
            <a:r>
              <a:rPr lang="it-IT" sz="2400" dirty="0" smtClean="0"/>
              <a:t>55BC </a:t>
            </a:r>
            <a:r>
              <a:rPr lang="it-IT" sz="2400" dirty="0" smtClean="0">
                <a:sym typeface="Wingdings" pitchFamily="2" charset="2"/>
              </a:rPr>
              <a:t> </a:t>
            </a:r>
            <a:r>
              <a:rPr lang="it-IT" sz="2400" dirty="0" err="1">
                <a:sym typeface="Wingdings" pitchFamily="2" charset="2"/>
              </a:rPr>
              <a:t>t</a:t>
            </a:r>
            <a:r>
              <a:rPr lang="it-IT" sz="2400" dirty="0" err="1" smtClean="0">
                <a:sym typeface="Wingdings" pitchFamily="2" charset="2"/>
              </a:rPr>
              <a:t>hey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tried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to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conquer</a:t>
            </a:r>
            <a:r>
              <a:rPr lang="it-IT" sz="2400" dirty="0" smtClean="0">
                <a:sym typeface="Wingdings" pitchFamily="2" charset="2"/>
              </a:rPr>
              <a:t> England </a:t>
            </a:r>
            <a:r>
              <a:rPr lang="it-IT" sz="2400" dirty="0" err="1" smtClean="0">
                <a:sym typeface="Wingdings" pitchFamily="2" charset="2"/>
              </a:rPr>
              <a:t>for</a:t>
            </a:r>
            <a:r>
              <a:rPr lang="it-IT" sz="2400" dirty="0" smtClean="0">
                <a:sym typeface="Wingdings" pitchFamily="2" charset="2"/>
              </a:rPr>
              <a:t> the </a:t>
            </a:r>
            <a:r>
              <a:rPr lang="it-IT" sz="2400" dirty="0" err="1" smtClean="0">
                <a:sym typeface="Wingdings" pitchFamily="2" charset="2"/>
              </a:rPr>
              <a:t>firts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time</a:t>
            </a:r>
            <a:r>
              <a:rPr lang="it-IT" sz="2400" dirty="0" smtClean="0">
                <a:sym typeface="Wingdings" pitchFamily="2" charset="2"/>
              </a:rPr>
              <a:t>, under Julius </a:t>
            </a:r>
            <a:r>
              <a:rPr lang="it-IT" sz="2400" dirty="0" err="1" smtClean="0">
                <a:sym typeface="Wingdings" pitchFamily="2" charset="2"/>
              </a:rPr>
              <a:t>Caesar</a:t>
            </a:r>
            <a:r>
              <a:rPr lang="it-IT" sz="2400" dirty="0" smtClean="0">
                <a:sym typeface="Wingdings" pitchFamily="2" charset="2"/>
              </a:rPr>
              <a:t>  </a:t>
            </a:r>
            <a:r>
              <a:rPr lang="it-IT" sz="2400" dirty="0" err="1" smtClean="0">
                <a:sym typeface="Wingdings" pitchFamily="2" charset="2"/>
              </a:rPr>
              <a:t>they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failed</a:t>
            </a:r>
            <a:endParaRPr lang="it-IT" sz="2400" dirty="0" smtClean="0">
              <a:sym typeface="Wingdings" pitchFamily="2" charset="2"/>
            </a:endParaRPr>
          </a:p>
          <a:p>
            <a:r>
              <a:rPr lang="it-IT" sz="2400" dirty="0" smtClean="0">
                <a:sym typeface="Wingdings" pitchFamily="2" charset="2"/>
              </a:rPr>
              <a:t>43AD  under </a:t>
            </a:r>
            <a:r>
              <a:rPr lang="it-IT" sz="2400" dirty="0" err="1" smtClean="0">
                <a:sym typeface="Wingdings" pitchFamily="2" charset="2"/>
              </a:rPr>
              <a:t>Emperor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Claudius</a:t>
            </a:r>
            <a:r>
              <a:rPr lang="it-IT" sz="2400" dirty="0" smtClean="0">
                <a:sym typeface="Wingdings" pitchFamily="2" charset="2"/>
              </a:rPr>
              <a:t>, </a:t>
            </a:r>
            <a:r>
              <a:rPr lang="it-IT" sz="2400" dirty="0" err="1" smtClean="0">
                <a:sym typeface="Wingdings" pitchFamily="2" charset="2"/>
              </a:rPr>
              <a:t>they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gain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control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of</a:t>
            </a:r>
            <a:r>
              <a:rPr lang="it-IT" sz="2400" dirty="0" smtClean="0">
                <a:sym typeface="Wingdings" pitchFamily="2" charset="2"/>
              </a:rPr>
              <a:t> the </a:t>
            </a:r>
            <a:r>
              <a:rPr lang="it-IT" sz="2400" dirty="0" err="1">
                <a:sym typeface="Wingdings" pitchFamily="2" charset="2"/>
              </a:rPr>
              <a:t>C</a:t>
            </a:r>
            <a:r>
              <a:rPr lang="it-IT" sz="2400" dirty="0" err="1" smtClean="0">
                <a:sym typeface="Wingdings" pitchFamily="2" charset="2"/>
              </a:rPr>
              <a:t>entral</a:t>
            </a:r>
            <a:r>
              <a:rPr lang="it-IT" sz="2400" dirty="0" smtClean="0">
                <a:sym typeface="Wingdings" pitchFamily="2" charset="2"/>
              </a:rPr>
              <a:t> and </a:t>
            </a:r>
            <a:r>
              <a:rPr lang="it-IT" sz="2400" dirty="0" err="1" smtClean="0">
                <a:sym typeface="Wingdings" pitchFamily="2" charset="2"/>
              </a:rPr>
              <a:t>Southern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regions</a:t>
            </a:r>
            <a:endParaRPr lang="it-IT" sz="2400" dirty="0" smtClean="0">
              <a:sym typeface="Wingdings" pitchFamily="2" charset="2"/>
            </a:endParaRPr>
          </a:p>
          <a:p>
            <a:r>
              <a:rPr lang="it-IT" sz="2400" dirty="0" smtClean="0">
                <a:sym typeface="Wingdings" pitchFamily="2" charset="2"/>
              </a:rPr>
              <a:t>122AD  Roman </a:t>
            </a:r>
            <a:r>
              <a:rPr lang="it-IT" sz="2400" dirty="0" err="1" smtClean="0">
                <a:sym typeface="Wingdings" pitchFamily="2" charset="2"/>
              </a:rPr>
              <a:t>Emperor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Hadrian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ordered</a:t>
            </a:r>
            <a:r>
              <a:rPr lang="it-IT" sz="2400" dirty="0" smtClean="0">
                <a:sym typeface="Wingdings" pitchFamily="2" charset="2"/>
              </a:rPr>
              <a:t> the </a:t>
            </a:r>
            <a:r>
              <a:rPr lang="it-IT" sz="2400" dirty="0" err="1" smtClean="0">
                <a:sym typeface="Wingdings" pitchFamily="2" charset="2"/>
              </a:rPr>
              <a:t>construction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of</a:t>
            </a:r>
            <a:r>
              <a:rPr lang="it-IT" sz="2400" dirty="0" smtClean="0">
                <a:sym typeface="Wingdings" pitchFamily="2" charset="2"/>
              </a:rPr>
              <a:t> the </a:t>
            </a:r>
            <a:r>
              <a:rPr lang="it-IT" sz="2400" dirty="0" err="1" smtClean="0">
                <a:sym typeface="Wingdings" pitchFamily="2" charset="2"/>
              </a:rPr>
              <a:t>Hadrian</a:t>
            </a:r>
            <a:r>
              <a:rPr lang="it-IT" sz="2400" dirty="0" smtClean="0">
                <a:sym typeface="Wingdings" pitchFamily="2" charset="2"/>
              </a:rPr>
              <a:t>’s </a:t>
            </a:r>
            <a:r>
              <a:rPr lang="it-IT" sz="2400" dirty="0" err="1" smtClean="0">
                <a:sym typeface="Wingdings" pitchFamily="2" charset="2"/>
              </a:rPr>
              <a:t>Wall</a:t>
            </a:r>
            <a:r>
              <a:rPr lang="it-IT" sz="2400" dirty="0" smtClean="0">
                <a:sym typeface="Wingdings" pitchFamily="2" charset="2"/>
              </a:rPr>
              <a:t>  </a:t>
            </a:r>
            <a:r>
              <a:rPr lang="it-IT" sz="2400" dirty="0" err="1" smtClean="0">
                <a:sym typeface="Wingdings" pitchFamily="2" charset="2"/>
              </a:rPr>
              <a:t>it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marked</a:t>
            </a:r>
            <a:r>
              <a:rPr lang="it-IT" sz="2400" dirty="0" smtClean="0">
                <a:sym typeface="Wingdings" pitchFamily="2" charset="2"/>
              </a:rPr>
              <a:t> the </a:t>
            </a:r>
            <a:r>
              <a:rPr lang="it-IT" sz="2400" dirty="0" err="1" smtClean="0">
                <a:sym typeface="Wingdings" pitchFamily="2" charset="2"/>
              </a:rPr>
              <a:t>the</a:t>
            </a:r>
            <a:r>
              <a:rPr lang="it-IT" sz="2400" dirty="0" smtClean="0">
                <a:sym typeface="Wingdings" pitchFamily="2" charset="2"/>
              </a:rPr>
              <a:t> Empire’s </a:t>
            </a:r>
            <a:r>
              <a:rPr lang="it-IT" sz="2400" dirty="0" err="1" smtClean="0">
                <a:sym typeface="Wingdings" pitchFamily="2" charset="2"/>
              </a:rPr>
              <a:t>northern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frontier</a:t>
            </a:r>
            <a:endParaRPr lang="it-IT" sz="2400" dirty="0" smtClean="0">
              <a:sym typeface="Wingdings" pitchFamily="2" charset="2"/>
            </a:endParaRPr>
          </a:p>
          <a:p>
            <a:r>
              <a:rPr lang="it-IT" sz="2400" dirty="0" smtClean="0">
                <a:sym typeface="Wingdings" pitchFamily="2" charset="2"/>
              </a:rPr>
              <a:t>The area </a:t>
            </a:r>
            <a:r>
              <a:rPr lang="it-IT" sz="2400" dirty="0" err="1" smtClean="0">
                <a:sym typeface="Wingdings" pitchFamily="2" charset="2"/>
              </a:rPr>
              <a:t>south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of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it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became</a:t>
            </a:r>
            <a:r>
              <a:rPr lang="it-IT" sz="2400" dirty="0" smtClean="0">
                <a:sym typeface="Wingdings" pitchFamily="2" charset="2"/>
              </a:rPr>
              <a:t> the Roman province </a:t>
            </a:r>
            <a:r>
              <a:rPr lang="it-IT" sz="2400" dirty="0" err="1" smtClean="0">
                <a:sym typeface="Wingdings" pitchFamily="2" charset="2"/>
              </a:rPr>
              <a:t>of</a:t>
            </a:r>
            <a:r>
              <a:rPr lang="it-IT" sz="2400" dirty="0" smtClean="0">
                <a:sym typeface="Wingdings" pitchFamily="2" charset="2"/>
              </a:rPr>
              <a:t> Britannia  </a:t>
            </a:r>
            <a:r>
              <a:rPr lang="it-IT" sz="2400" dirty="0" err="1" smtClean="0">
                <a:sym typeface="Wingdings" pitchFamily="2" charset="2"/>
              </a:rPr>
              <a:t>it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stayed</a:t>
            </a:r>
            <a:r>
              <a:rPr lang="it-IT" sz="2400" dirty="0" smtClean="0">
                <a:sym typeface="Wingdings" pitchFamily="2" charset="2"/>
              </a:rPr>
              <a:t> under Roman </a:t>
            </a:r>
            <a:r>
              <a:rPr lang="it-IT" sz="2400" dirty="0" err="1" smtClean="0">
                <a:sym typeface="Wingdings" pitchFamily="2" charset="2"/>
              </a:rPr>
              <a:t>rule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for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nearly</a:t>
            </a:r>
            <a:r>
              <a:rPr lang="it-IT" sz="2400" dirty="0" smtClean="0">
                <a:sym typeface="Wingdings" pitchFamily="2" charset="2"/>
              </a:rPr>
              <a:t> 400 </a:t>
            </a:r>
            <a:r>
              <a:rPr lang="it-IT" sz="2400" dirty="0" err="1" smtClean="0">
                <a:sym typeface="Wingdings" pitchFamily="2" charset="2"/>
              </a:rPr>
              <a:t>years</a:t>
            </a:r>
            <a:endParaRPr lang="it-IT" sz="2400" dirty="0" smtClean="0">
              <a:sym typeface="Wingdings" pitchFamily="2" charset="2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67544" y="1700808"/>
            <a:ext cx="1728192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INVASION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THE ROMANS</a:t>
            </a:r>
            <a:endParaRPr lang="it-IT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67544" y="5229200"/>
            <a:ext cx="3024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u="sng" dirty="0" smtClean="0">
                <a:solidFill>
                  <a:schemeClr val="accent4">
                    <a:lumMod val="75000"/>
                  </a:schemeClr>
                </a:solidFill>
              </a:rPr>
              <a:t>Latin </a:t>
            </a:r>
            <a:r>
              <a:rPr lang="it-IT" sz="2000" u="sng" dirty="0" err="1" smtClean="0">
                <a:solidFill>
                  <a:schemeClr val="accent4">
                    <a:lumMod val="75000"/>
                  </a:schemeClr>
                </a:solidFill>
              </a:rPr>
              <a:t>did</a:t>
            </a:r>
            <a:r>
              <a:rPr lang="it-IT" sz="2000" u="sng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it-IT" sz="2000" u="sng" dirty="0" err="1" smtClean="0">
                <a:solidFill>
                  <a:schemeClr val="accent4">
                    <a:lumMod val="75000"/>
                  </a:schemeClr>
                </a:solidFill>
              </a:rPr>
              <a:t>not</a:t>
            </a:r>
            <a:r>
              <a:rPr lang="it-IT" sz="2000" u="sng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it-IT" sz="2000" u="sng" dirty="0" err="1" smtClean="0">
                <a:solidFill>
                  <a:schemeClr val="accent4">
                    <a:lumMod val="75000"/>
                  </a:schemeClr>
                </a:solidFill>
              </a:rPr>
              <a:t>replace</a:t>
            </a:r>
            <a:r>
              <a:rPr lang="it-IT" sz="2000" u="sng" dirty="0" smtClean="0">
                <a:solidFill>
                  <a:schemeClr val="accent4">
                    <a:lumMod val="75000"/>
                  </a:schemeClr>
                </a:solidFill>
              </a:rPr>
              <a:t> the </a:t>
            </a:r>
            <a:r>
              <a:rPr lang="it-IT" sz="2000" u="sng" dirty="0" err="1" smtClean="0">
                <a:solidFill>
                  <a:schemeClr val="accent4">
                    <a:lumMod val="75000"/>
                  </a:schemeClr>
                </a:solidFill>
              </a:rPr>
              <a:t>Celtic</a:t>
            </a:r>
            <a:r>
              <a:rPr lang="it-IT" sz="2000" u="sng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it-IT" sz="2000" u="sng" dirty="0" err="1" smtClean="0">
                <a:solidFill>
                  <a:schemeClr val="accent4">
                    <a:lumMod val="75000"/>
                  </a:schemeClr>
                </a:solidFill>
              </a:rPr>
              <a:t>language</a:t>
            </a:r>
            <a:endParaRPr lang="it-IT" sz="2000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364088" y="5229200"/>
            <a:ext cx="33843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u="sng" dirty="0" err="1" smtClean="0">
                <a:solidFill>
                  <a:schemeClr val="accent4">
                    <a:lumMod val="75000"/>
                  </a:schemeClr>
                </a:solidFill>
              </a:rPr>
              <a:t>Christianity</a:t>
            </a:r>
            <a:r>
              <a:rPr lang="it-IT" sz="2000" u="sng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it-IT" sz="2000" u="sng" dirty="0" err="1" smtClean="0">
                <a:solidFill>
                  <a:schemeClr val="accent4">
                    <a:lumMod val="75000"/>
                  </a:schemeClr>
                </a:solidFill>
              </a:rPr>
              <a:t>never</a:t>
            </a:r>
            <a:r>
              <a:rPr lang="it-IT" sz="2000" u="sng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it-IT" sz="2000" u="sng" dirty="0" err="1" smtClean="0">
                <a:solidFill>
                  <a:schemeClr val="accent4">
                    <a:lumMod val="75000"/>
                  </a:schemeClr>
                </a:solidFill>
              </a:rPr>
              <a:t>totally</a:t>
            </a:r>
            <a:r>
              <a:rPr lang="it-IT" sz="2000" u="sng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it-IT" sz="2000" u="sng" dirty="0" err="1" smtClean="0">
                <a:solidFill>
                  <a:schemeClr val="accent4">
                    <a:lumMod val="75000"/>
                  </a:schemeClr>
                </a:solidFill>
              </a:rPr>
              <a:t>replaced</a:t>
            </a:r>
            <a:r>
              <a:rPr lang="it-IT" sz="2000" u="sng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it-IT" sz="2000" u="sng" dirty="0" err="1" smtClean="0">
                <a:solidFill>
                  <a:schemeClr val="accent4">
                    <a:lumMod val="75000"/>
                  </a:schemeClr>
                </a:solidFill>
              </a:rPr>
              <a:t>pagan</a:t>
            </a:r>
            <a:r>
              <a:rPr lang="it-IT" sz="2000" u="sng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it-IT" sz="2000" u="sng" dirty="0" err="1" smtClean="0">
                <a:solidFill>
                  <a:schemeClr val="accent4">
                    <a:lumMod val="75000"/>
                  </a:schemeClr>
                </a:solidFill>
              </a:rPr>
              <a:t>rites</a:t>
            </a:r>
            <a:r>
              <a:rPr lang="it-IT" sz="2000" u="sng" dirty="0" smtClean="0">
                <a:solidFill>
                  <a:schemeClr val="accent4">
                    <a:lumMod val="75000"/>
                  </a:schemeClr>
                </a:solidFill>
              </a:rPr>
              <a:t> and </a:t>
            </a:r>
            <a:r>
              <a:rPr lang="it-IT" sz="2000" u="sng" dirty="0" err="1" smtClean="0">
                <a:solidFill>
                  <a:schemeClr val="accent4">
                    <a:lumMod val="75000"/>
                  </a:schemeClr>
                </a:solidFill>
              </a:rPr>
              <a:t>beliefs</a:t>
            </a:r>
            <a:endParaRPr lang="it-IT" sz="2000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9" name="Connettore 2 8"/>
          <p:cNvCxnSpPr>
            <a:stCxn id="3" idx="2"/>
            <a:endCxn id="6" idx="0"/>
          </p:cNvCxnSpPr>
          <p:nvPr/>
        </p:nvCxnSpPr>
        <p:spPr>
          <a:xfrm flipH="1">
            <a:off x="1979712" y="4321695"/>
            <a:ext cx="2602632" cy="907505"/>
          </a:xfrm>
          <a:prstGeom prst="straightConnector1">
            <a:avLst/>
          </a:prstGeom>
          <a:ln w="254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>
            <a:stCxn id="3" idx="2"/>
            <a:endCxn id="7" idx="0"/>
          </p:cNvCxnSpPr>
          <p:nvPr/>
        </p:nvCxnSpPr>
        <p:spPr>
          <a:xfrm>
            <a:off x="4582344" y="4321695"/>
            <a:ext cx="2473932" cy="907505"/>
          </a:xfrm>
          <a:prstGeom prst="straightConnector1">
            <a:avLst/>
          </a:prstGeom>
          <a:ln w="254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2548879"/>
          </a:xfr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4">
                <a:lumMod val="75000"/>
              </a:schemeClr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z="2400" dirty="0" smtClean="0"/>
              <a:t>410AD </a:t>
            </a:r>
            <a:r>
              <a:rPr lang="it-IT" sz="2400" dirty="0" smtClean="0">
                <a:sym typeface="Wingdings" pitchFamily="2" charset="2"/>
              </a:rPr>
              <a:t> Roman </a:t>
            </a:r>
            <a:r>
              <a:rPr lang="it-IT" sz="2400" dirty="0" err="1" smtClean="0">
                <a:sym typeface="Wingdings" pitchFamily="2" charset="2"/>
              </a:rPr>
              <a:t>rule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ended</a:t>
            </a:r>
            <a:r>
              <a:rPr lang="it-IT" sz="2400" dirty="0" smtClean="0">
                <a:sym typeface="Wingdings" pitchFamily="2" charset="2"/>
              </a:rPr>
              <a:t>  the last Roman </a:t>
            </a:r>
            <a:r>
              <a:rPr lang="it-IT" sz="2400" dirty="0" err="1" smtClean="0">
                <a:sym typeface="Wingdings" pitchFamily="2" charset="2"/>
              </a:rPr>
              <a:t>troops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were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called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to</a:t>
            </a:r>
            <a:r>
              <a:rPr lang="it-IT" sz="2400" dirty="0" smtClean="0">
                <a:sym typeface="Wingdings" pitchFamily="2" charset="2"/>
              </a:rPr>
              <a:t> Italy </a:t>
            </a:r>
            <a:r>
              <a:rPr lang="it-IT" sz="2400" dirty="0" err="1" smtClean="0">
                <a:sym typeface="Wingdings" pitchFamily="2" charset="2"/>
              </a:rPr>
              <a:t>to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fight</a:t>
            </a:r>
            <a:r>
              <a:rPr lang="it-IT" sz="2400" dirty="0" smtClean="0">
                <a:sym typeface="Wingdings" pitchFamily="2" charset="2"/>
              </a:rPr>
              <a:t> the </a:t>
            </a:r>
            <a:r>
              <a:rPr lang="it-IT" sz="2400" dirty="0" err="1" smtClean="0">
                <a:sym typeface="Wingdings" pitchFamily="2" charset="2"/>
              </a:rPr>
              <a:t>invasions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of</a:t>
            </a:r>
            <a:r>
              <a:rPr lang="it-IT" sz="2400" dirty="0" smtClean="0">
                <a:sym typeface="Wingdings" pitchFamily="2" charset="2"/>
              </a:rPr>
              <a:t> the </a:t>
            </a:r>
            <a:r>
              <a:rPr lang="it-IT" sz="2400" dirty="0" err="1" smtClean="0">
                <a:sym typeface="Wingdings" pitchFamily="2" charset="2"/>
              </a:rPr>
              <a:t>Vandals</a:t>
            </a:r>
            <a:r>
              <a:rPr lang="it-IT" sz="2400" dirty="0" smtClean="0">
                <a:sym typeface="Wingdings" pitchFamily="2" charset="2"/>
              </a:rPr>
              <a:t> and </a:t>
            </a:r>
            <a:r>
              <a:rPr lang="it-IT" sz="2400" dirty="0" err="1" smtClean="0">
                <a:sym typeface="Wingdings" pitchFamily="2" charset="2"/>
              </a:rPr>
              <a:t>Visigoths</a:t>
            </a:r>
            <a:endParaRPr lang="it-IT" sz="2400" dirty="0" smtClean="0"/>
          </a:p>
          <a:p>
            <a:r>
              <a:rPr lang="it-IT" sz="2400" dirty="0" err="1" smtClean="0"/>
              <a:t>They</a:t>
            </a:r>
            <a:r>
              <a:rPr lang="it-IT" sz="2400" dirty="0" smtClean="0"/>
              <a:t> </a:t>
            </a:r>
            <a:r>
              <a:rPr lang="it-IT" sz="2400" dirty="0" err="1" smtClean="0"/>
              <a:t>built</a:t>
            </a:r>
            <a:r>
              <a:rPr lang="it-IT" sz="2400" dirty="0" smtClean="0"/>
              <a:t> a </a:t>
            </a:r>
            <a:r>
              <a:rPr lang="it-IT" sz="2400" dirty="0" err="1" smtClean="0"/>
              <a:t>vast</a:t>
            </a:r>
            <a:r>
              <a:rPr lang="it-IT" sz="2400" dirty="0" smtClean="0"/>
              <a:t> network </a:t>
            </a:r>
            <a:r>
              <a:rPr lang="it-IT" sz="2400" dirty="0" err="1" smtClean="0"/>
              <a:t>of</a:t>
            </a:r>
            <a:r>
              <a:rPr lang="it-IT" sz="2400" dirty="0" smtClean="0"/>
              <a:t> </a:t>
            </a:r>
            <a:r>
              <a:rPr lang="it-IT" sz="2400" dirty="0" err="1" smtClean="0"/>
              <a:t>roads</a:t>
            </a:r>
            <a:r>
              <a:rPr lang="it-IT" sz="2400" dirty="0" smtClean="0"/>
              <a:t> and </a:t>
            </a:r>
            <a:r>
              <a:rPr lang="it-IT" sz="2400" dirty="0" err="1" smtClean="0"/>
              <a:t>imported</a:t>
            </a:r>
            <a:r>
              <a:rPr lang="it-IT" sz="2400" dirty="0" smtClean="0"/>
              <a:t> </a:t>
            </a:r>
            <a:r>
              <a:rPr lang="it-IT" sz="2400" dirty="0" err="1" smtClean="0"/>
              <a:t>their</a:t>
            </a:r>
            <a:r>
              <a:rPr lang="it-IT" sz="2400" dirty="0" smtClean="0"/>
              <a:t> </a:t>
            </a:r>
            <a:r>
              <a:rPr lang="it-IT" sz="2400" dirty="0" err="1" smtClean="0"/>
              <a:t>farming</a:t>
            </a:r>
            <a:r>
              <a:rPr lang="it-IT" sz="2400" dirty="0" smtClean="0"/>
              <a:t> </a:t>
            </a:r>
            <a:r>
              <a:rPr lang="it-IT" sz="2400" dirty="0" err="1" smtClean="0"/>
              <a:t>techniques</a:t>
            </a:r>
            <a:r>
              <a:rPr lang="it-IT" sz="2400" dirty="0" smtClean="0"/>
              <a:t>, </a:t>
            </a:r>
            <a:r>
              <a:rPr lang="it-IT" sz="2400" dirty="0" err="1" smtClean="0"/>
              <a:t>habits</a:t>
            </a:r>
            <a:r>
              <a:rPr lang="it-IT" sz="2400" dirty="0" smtClean="0"/>
              <a:t> and </a:t>
            </a:r>
            <a:r>
              <a:rPr lang="it-IT" sz="2400" dirty="0" err="1" smtClean="0"/>
              <a:t>lifestyle</a:t>
            </a:r>
            <a:endParaRPr lang="it-IT" sz="2400" dirty="0" smtClean="0"/>
          </a:p>
          <a:p>
            <a:r>
              <a:rPr lang="it-IT" sz="2400" dirty="0" smtClean="0"/>
              <a:t>The </a:t>
            </a:r>
            <a:r>
              <a:rPr lang="it-IT" sz="2400" dirty="0" err="1" smtClean="0"/>
              <a:t>effects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</a:t>
            </a:r>
            <a:r>
              <a:rPr lang="it-IT" sz="2400" dirty="0"/>
              <a:t>R</a:t>
            </a:r>
            <a:r>
              <a:rPr lang="it-IT" sz="2400" dirty="0" smtClean="0"/>
              <a:t>oman </a:t>
            </a:r>
            <a:r>
              <a:rPr lang="it-IT" sz="2400" dirty="0" err="1" smtClean="0"/>
              <a:t>were</a:t>
            </a:r>
            <a:r>
              <a:rPr lang="it-IT" sz="2400" dirty="0" smtClean="0"/>
              <a:t> </a:t>
            </a:r>
            <a:r>
              <a:rPr lang="it-IT" sz="2400" dirty="0" err="1" smtClean="0"/>
              <a:t>not</a:t>
            </a:r>
            <a:r>
              <a:rPr lang="it-IT" sz="2400" dirty="0" smtClean="0"/>
              <a:t> </a:t>
            </a:r>
            <a:r>
              <a:rPr lang="it-IT" sz="2400" dirty="0" err="1" smtClean="0"/>
              <a:t>permanent</a:t>
            </a:r>
            <a:endParaRPr lang="it-IT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THE ANGLO-SAXONS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2620887"/>
          </a:xfr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4">
                <a:lumMod val="75000"/>
              </a:schemeClr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/>
          <a:p>
            <a:r>
              <a:rPr lang="it-IT" sz="2400" dirty="0" err="1" smtClean="0"/>
              <a:t>Around</a:t>
            </a:r>
            <a:r>
              <a:rPr lang="it-IT" sz="2400" dirty="0" smtClean="0"/>
              <a:t> 450AD </a:t>
            </a:r>
            <a:r>
              <a:rPr lang="it-IT" sz="2400" dirty="0" smtClean="0">
                <a:sym typeface="Wingdings" pitchFamily="2" charset="2"/>
              </a:rPr>
              <a:t> </a:t>
            </a:r>
            <a:r>
              <a:rPr lang="it-IT" sz="2400" dirty="0" err="1" smtClean="0">
                <a:sym typeface="Wingdings" pitchFamily="2" charset="2"/>
              </a:rPr>
              <a:t>three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Germanic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tribes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began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raiding</a:t>
            </a:r>
            <a:r>
              <a:rPr lang="it-IT" sz="2400" dirty="0" smtClean="0">
                <a:sym typeface="Wingdings" pitchFamily="2" charset="2"/>
              </a:rPr>
              <a:t> the </a:t>
            </a:r>
            <a:r>
              <a:rPr lang="it-IT" sz="2400" dirty="0" err="1" smtClean="0">
                <a:sym typeface="Wingdings" pitchFamily="2" charset="2"/>
              </a:rPr>
              <a:t>British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coasts</a:t>
            </a:r>
            <a:r>
              <a:rPr lang="it-IT" sz="2400" dirty="0" smtClean="0">
                <a:sym typeface="Wingdings" pitchFamily="2" charset="2"/>
              </a:rPr>
              <a:t>  </a:t>
            </a:r>
            <a:r>
              <a:rPr lang="it-IT" sz="2400" dirty="0" err="1" smtClean="0">
                <a:sym typeface="Wingdings" pitchFamily="2" charset="2"/>
              </a:rPr>
              <a:t>Angles</a:t>
            </a:r>
            <a:r>
              <a:rPr lang="it-IT" sz="2400" dirty="0" smtClean="0">
                <a:sym typeface="Wingdings" pitchFamily="2" charset="2"/>
              </a:rPr>
              <a:t>, </a:t>
            </a:r>
            <a:r>
              <a:rPr lang="it-IT" sz="2400" dirty="0" err="1" smtClean="0">
                <a:sym typeface="Wingdings" pitchFamily="2" charset="2"/>
              </a:rPr>
              <a:t>Saxons</a:t>
            </a:r>
            <a:r>
              <a:rPr lang="it-IT" sz="2400" dirty="0" smtClean="0">
                <a:sym typeface="Wingdings" pitchFamily="2" charset="2"/>
              </a:rPr>
              <a:t>, </a:t>
            </a:r>
            <a:r>
              <a:rPr lang="it-IT" sz="2400" dirty="0" err="1" smtClean="0">
                <a:sym typeface="Wingdings" pitchFamily="2" charset="2"/>
              </a:rPr>
              <a:t>Jutes</a:t>
            </a:r>
            <a:endParaRPr lang="it-IT" sz="2400" dirty="0" smtClean="0">
              <a:sym typeface="Wingdings" pitchFamily="2" charset="2"/>
            </a:endParaRPr>
          </a:p>
          <a:p>
            <a:r>
              <a:rPr lang="it-IT" sz="2400" dirty="0" err="1" smtClean="0">
                <a:sym typeface="Wingdings" pitchFamily="2" charset="2"/>
              </a:rPr>
              <a:t>They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met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with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opposition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from</a:t>
            </a:r>
            <a:r>
              <a:rPr lang="it-IT" sz="2400" dirty="0" smtClean="0">
                <a:sym typeface="Wingdings" pitchFamily="2" charset="2"/>
              </a:rPr>
              <a:t> some </a:t>
            </a:r>
            <a:r>
              <a:rPr lang="it-IT" sz="2400" dirty="0" err="1" smtClean="0">
                <a:sym typeface="Wingdings" pitchFamily="2" charset="2"/>
              </a:rPr>
              <a:t>local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British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tribes</a:t>
            </a:r>
            <a:r>
              <a:rPr lang="it-IT" sz="2400" dirty="0" smtClean="0">
                <a:sym typeface="Wingdings" pitchFamily="2" charset="2"/>
              </a:rPr>
              <a:t>  </a:t>
            </a:r>
            <a:r>
              <a:rPr lang="it-IT" sz="2400" dirty="0" err="1" smtClean="0">
                <a:sym typeface="Wingdings" pitchFamily="2" charset="2"/>
              </a:rPr>
              <a:t>according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to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legends</a:t>
            </a:r>
            <a:r>
              <a:rPr lang="it-IT" sz="2400" dirty="0" smtClean="0">
                <a:sym typeface="Wingdings" pitchFamily="2" charset="2"/>
              </a:rPr>
              <a:t>, some </a:t>
            </a:r>
            <a:r>
              <a:rPr lang="it-IT" sz="2400" dirty="0" err="1" smtClean="0">
                <a:sym typeface="Wingdings" pitchFamily="2" charset="2"/>
              </a:rPr>
              <a:t>of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them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were</a:t>
            </a:r>
            <a:r>
              <a:rPr lang="it-IT" sz="2400" dirty="0" smtClean="0">
                <a:sym typeface="Wingdings" pitchFamily="2" charset="2"/>
              </a:rPr>
              <a:t> led </a:t>
            </a:r>
            <a:r>
              <a:rPr lang="it-IT" sz="2400" dirty="0" err="1" smtClean="0">
                <a:sym typeface="Wingdings" pitchFamily="2" charset="2"/>
              </a:rPr>
              <a:t>by</a:t>
            </a:r>
            <a:r>
              <a:rPr lang="it-IT" sz="2400" dirty="0" smtClean="0">
                <a:sym typeface="Wingdings" pitchFamily="2" charset="2"/>
              </a:rPr>
              <a:t> the </a:t>
            </a:r>
            <a:r>
              <a:rPr lang="it-IT" sz="2400" dirty="0" err="1" smtClean="0">
                <a:sym typeface="Wingdings" pitchFamily="2" charset="2"/>
              </a:rPr>
              <a:t>mythical</a:t>
            </a:r>
            <a:r>
              <a:rPr lang="it-IT" sz="2400" dirty="0" smtClean="0">
                <a:sym typeface="Wingdings" pitchFamily="2" charset="2"/>
              </a:rPr>
              <a:t> King Arthur</a:t>
            </a:r>
          </a:p>
          <a:p>
            <a:r>
              <a:rPr lang="it-IT" sz="2400" dirty="0" err="1" smtClean="0">
                <a:sym typeface="Wingdings" pitchFamily="2" charset="2"/>
              </a:rPr>
              <a:t>They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raided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Britain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for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over</a:t>
            </a:r>
            <a:r>
              <a:rPr lang="it-IT" sz="2400" dirty="0" smtClean="0">
                <a:sym typeface="Wingdings" pitchFamily="2" charset="2"/>
              </a:rPr>
              <a:t> a Century</a:t>
            </a:r>
            <a:endParaRPr lang="it-IT" sz="2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67544" y="1988840"/>
            <a:ext cx="1728192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INVASION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1324743"/>
          </a:xfr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4">
                <a:lumMod val="75000"/>
              </a:schemeClr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/>
          <a:p>
            <a:r>
              <a:rPr lang="it-IT" sz="2400" dirty="0" smtClean="0"/>
              <a:t>The society </a:t>
            </a:r>
            <a:r>
              <a:rPr lang="it-IT" sz="2400" dirty="0" err="1" smtClean="0"/>
              <a:t>was</a:t>
            </a:r>
            <a:r>
              <a:rPr lang="it-IT" sz="2400" dirty="0" smtClean="0"/>
              <a:t> </a:t>
            </a:r>
            <a:r>
              <a:rPr lang="it-IT" sz="2400" dirty="0" err="1" smtClean="0"/>
              <a:t>hierarchical</a:t>
            </a:r>
            <a:r>
              <a:rPr lang="it-IT" sz="2400" dirty="0" smtClean="0"/>
              <a:t> </a:t>
            </a:r>
            <a:r>
              <a:rPr lang="it-IT" sz="2400" dirty="0" smtClean="0">
                <a:sym typeface="Wingdings" pitchFamily="2" charset="2"/>
              </a:rPr>
              <a:t> </a:t>
            </a:r>
            <a:r>
              <a:rPr lang="it-IT" sz="2400" dirty="0" err="1" smtClean="0">
                <a:sym typeface="Wingdings" pitchFamily="2" charset="2"/>
              </a:rPr>
              <a:t>each</a:t>
            </a:r>
            <a:r>
              <a:rPr lang="it-IT" sz="2400" dirty="0" smtClean="0">
                <a:sym typeface="Wingdings" pitchFamily="2" charset="2"/>
              </a:rPr>
              <a:t> leader </a:t>
            </a:r>
            <a:r>
              <a:rPr lang="it-IT" sz="2400" dirty="0" err="1" smtClean="0">
                <a:sym typeface="Wingdings" pitchFamily="2" charset="2"/>
              </a:rPr>
              <a:t>ruled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over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his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thanes</a:t>
            </a:r>
            <a:r>
              <a:rPr lang="it-IT" sz="2400" dirty="0" smtClean="0">
                <a:sym typeface="Wingdings" pitchFamily="2" charset="2"/>
              </a:rPr>
              <a:t>  </a:t>
            </a:r>
            <a:r>
              <a:rPr lang="it-IT" sz="2400" dirty="0" err="1" smtClean="0">
                <a:sym typeface="Wingdings" pitchFamily="2" charset="2"/>
              </a:rPr>
              <a:t>warriors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bound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to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him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by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loyalty</a:t>
            </a:r>
            <a:r>
              <a:rPr lang="it-IT" sz="2400" dirty="0" smtClean="0">
                <a:sym typeface="Wingdings" pitchFamily="2" charset="2"/>
              </a:rPr>
              <a:t>, in </a:t>
            </a:r>
            <a:r>
              <a:rPr lang="it-IT" sz="2400" dirty="0" err="1" smtClean="0">
                <a:sym typeface="Wingdings" pitchFamily="2" charset="2"/>
              </a:rPr>
              <a:t>return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for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their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allegians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they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received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land</a:t>
            </a:r>
            <a:r>
              <a:rPr lang="it-IT" sz="2400" dirty="0" smtClean="0">
                <a:sym typeface="Wingdings" pitchFamily="2" charset="2"/>
              </a:rPr>
              <a:t>, </a:t>
            </a:r>
            <a:r>
              <a:rPr lang="it-IT" sz="2400" dirty="0" err="1" smtClean="0">
                <a:sym typeface="Wingdings" pitchFamily="2" charset="2"/>
              </a:rPr>
              <a:t>riches</a:t>
            </a:r>
            <a:r>
              <a:rPr lang="it-IT" sz="2400" dirty="0" smtClean="0">
                <a:sym typeface="Wingdings" pitchFamily="2" charset="2"/>
              </a:rPr>
              <a:t> and </a:t>
            </a:r>
            <a:r>
              <a:rPr lang="it-IT" sz="2400" dirty="0" err="1" smtClean="0">
                <a:sym typeface="Wingdings" pitchFamily="2" charset="2"/>
              </a:rPr>
              <a:t>power</a:t>
            </a:r>
            <a:endParaRPr lang="it-IT" sz="2400" dirty="0" smtClean="0">
              <a:sym typeface="Wingdings" pitchFamily="2" charset="2"/>
            </a:endParaRP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THE ANGLO-SAXONS</a:t>
            </a:r>
            <a:endParaRPr lang="it-IT" b="1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539552" y="4293096"/>
            <a:ext cx="8229600" cy="20882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4">
                <a:lumMod val="75000"/>
              </a:schemeClr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t-IT" sz="2400" dirty="0" err="1" smtClean="0"/>
              <a:t>Their</a:t>
            </a:r>
            <a:r>
              <a:rPr lang="it-IT" sz="2400" dirty="0" smtClean="0"/>
              <a:t> culture </a:t>
            </a:r>
            <a:r>
              <a:rPr lang="it-IT" sz="2400" dirty="0" err="1" smtClean="0"/>
              <a:t>was</a:t>
            </a:r>
            <a:r>
              <a:rPr lang="it-IT" sz="2400" dirty="0" smtClean="0"/>
              <a:t> </a:t>
            </a:r>
            <a:r>
              <a:rPr lang="it-IT" sz="2400" dirty="0" err="1" smtClean="0"/>
              <a:t>based</a:t>
            </a:r>
            <a:r>
              <a:rPr lang="it-IT" sz="2400" dirty="0" smtClean="0"/>
              <a:t> on </a:t>
            </a:r>
            <a:r>
              <a:rPr lang="it-IT" sz="2400" dirty="0" err="1" smtClean="0"/>
              <a:t>oral</a:t>
            </a:r>
            <a:r>
              <a:rPr lang="it-IT" sz="2400" dirty="0" smtClean="0"/>
              <a:t> </a:t>
            </a:r>
            <a:r>
              <a:rPr lang="it-IT" sz="2400" dirty="0" err="1" smtClean="0"/>
              <a:t>literature</a:t>
            </a:r>
            <a:r>
              <a:rPr lang="it-IT" sz="2400" dirty="0"/>
              <a:t> </a:t>
            </a:r>
            <a:r>
              <a:rPr lang="it-IT" sz="2400" dirty="0" smtClean="0">
                <a:sym typeface="Wingdings" pitchFamily="2" charset="2"/>
              </a:rPr>
              <a:t> </a:t>
            </a:r>
            <a:r>
              <a:rPr lang="it-IT" sz="2400" dirty="0" err="1" smtClean="0">
                <a:sym typeface="Wingdings" pitchFamily="2" charset="2"/>
              </a:rPr>
              <a:t>symbolyzed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by</a:t>
            </a:r>
            <a:r>
              <a:rPr lang="it-IT" sz="2400" dirty="0" smtClean="0">
                <a:sym typeface="Wingdings" pitchFamily="2" charset="2"/>
              </a:rPr>
              <a:t> the </a:t>
            </a:r>
            <a:r>
              <a:rPr lang="it-IT" sz="2400" dirty="0" err="1" smtClean="0">
                <a:sym typeface="Wingdings" pitchFamily="2" charset="2"/>
              </a:rPr>
              <a:t>mead-hall</a:t>
            </a:r>
            <a:r>
              <a:rPr lang="it-IT" sz="2400" dirty="0" smtClean="0">
                <a:sym typeface="Wingdings" pitchFamily="2" charset="2"/>
              </a:rPr>
              <a:t>  a </a:t>
            </a:r>
            <a:r>
              <a:rPr lang="it-IT" sz="2400" dirty="0" err="1" smtClean="0">
                <a:sym typeface="Wingdings" pitchFamily="2" charset="2"/>
              </a:rPr>
              <a:t>large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room</a:t>
            </a:r>
            <a:r>
              <a:rPr lang="it-IT" sz="2400" dirty="0" smtClean="0">
                <a:sym typeface="Wingdings" pitchFamily="2" charset="2"/>
              </a:rPr>
              <a:t> in a building or a </a:t>
            </a:r>
            <a:r>
              <a:rPr lang="it-IT" sz="2400" dirty="0" err="1" smtClean="0">
                <a:sym typeface="Wingdings" pitchFamily="2" charset="2"/>
              </a:rPr>
              <a:t>castle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where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warriors</a:t>
            </a:r>
            <a:r>
              <a:rPr lang="it-IT" sz="2400" dirty="0" smtClean="0">
                <a:sym typeface="Wingdings" pitchFamily="2" charset="2"/>
              </a:rPr>
              <a:t> and </a:t>
            </a:r>
            <a:r>
              <a:rPr lang="it-IT" sz="2400" dirty="0" err="1" smtClean="0">
                <a:sym typeface="Wingdings" pitchFamily="2" charset="2"/>
              </a:rPr>
              <a:t>kings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gathered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to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feast</a:t>
            </a:r>
            <a:r>
              <a:rPr lang="it-IT" sz="2400" dirty="0" smtClean="0">
                <a:sym typeface="Wingdings" pitchFamily="2" charset="2"/>
              </a:rPr>
              <a:t>  </a:t>
            </a:r>
            <a:r>
              <a:rPr lang="it-IT" sz="2400" dirty="0" err="1" smtClean="0">
                <a:sym typeface="Wingdings" pitchFamily="2" charset="2"/>
              </a:rPr>
              <a:t>scops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entertained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them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with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songs</a:t>
            </a:r>
            <a:endParaRPr lang="it-IT" sz="2400" dirty="0" smtClean="0">
              <a:sym typeface="Wingdings" pitchFamily="2" charset="2"/>
            </a:endParaRPr>
          </a:p>
          <a:p>
            <a:pPr marL="342900"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t-IT" sz="2400" dirty="0" smtClean="0">
                <a:sym typeface="Wingdings" pitchFamily="2" charset="2"/>
              </a:rPr>
              <a:t>The </a:t>
            </a:r>
            <a:r>
              <a:rPr lang="it-IT" sz="2400" dirty="0" err="1" smtClean="0">
                <a:sym typeface="Wingdings" pitchFamily="2" charset="2"/>
              </a:rPr>
              <a:t>Christain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monks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recorded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their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literature</a:t>
            </a:r>
            <a:endParaRPr lang="it-IT" sz="2400" dirty="0" smtClean="0"/>
          </a:p>
        </p:txBody>
      </p:sp>
      <p:sp>
        <p:nvSpPr>
          <p:cNvPr id="6" name="CasellaDiTesto 5"/>
          <p:cNvSpPr txBox="1"/>
          <p:nvPr/>
        </p:nvSpPr>
        <p:spPr>
          <a:xfrm>
            <a:off x="539552" y="1556792"/>
            <a:ext cx="2160240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lt1"/>
                </a:solidFill>
              </a:rPr>
              <a:t>SOCIETY</a:t>
            </a:r>
            <a:endParaRPr lang="it-IT" sz="2400" b="1" dirty="0">
              <a:solidFill>
                <a:schemeClr val="lt1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39552" y="3717032"/>
            <a:ext cx="2160240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lt1"/>
                </a:solidFill>
              </a:rPr>
              <a:t>CULTURE</a:t>
            </a:r>
            <a:endParaRPr lang="it-IT" sz="2400" b="1" dirty="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THE VIKINGS 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2476871"/>
          </a:xfr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4">
                <a:lumMod val="75000"/>
              </a:schemeClr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/>
          <a:p>
            <a:r>
              <a:rPr lang="it-IT" sz="2400" dirty="0" err="1" smtClean="0"/>
              <a:t>They</a:t>
            </a:r>
            <a:r>
              <a:rPr lang="it-IT" sz="2400" dirty="0" smtClean="0"/>
              <a:t> </a:t>
            </a:r>
            <a:r>
              <a:rPr lang="it-IT" sz="2400" dirty="0" err="1" smtClean="0"/>
              <a:t>were</a:t>
            </a:r>
            <a:r>
              <a:rPr lang="it-IT" sz="2400" dirty="0" smtClean="0"/>
              <a:t> a </a:t>
            </a:r>
            <a:r>
              <a:rPr lang="it-IT" sz="2400" dirty="0" err="1" smtClean="0"/>
              <a:t>group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</a:t>
            </a:r>
            <a:r>
              <a:rPr lang="it-IT" sz="2400" dirty="0" err="1" smtClean="0"/>
              <a:t>pagan</a:t>
            </a:r>
            <a:r>
              <a:rPr lang="it-IT" sz="2400" dirty="0" smtClean="0"/>
              <a:t> </a:t>
            </a:r>
            <a:r>
              <a:rPr lang="it-IT" sz="2400" dirty="0" err="1" smtClean="0"/>
              <a:t>tribes</a:t>
            </a:r>
            <a:r>
              <a:rPr lang="it-IT" sz="2400" dirty="0" smtClean="0"/>
              <a:t> </a:t>
            </a:r>
            <a:r>
              <a:rPr lang="it-IT" sz="2400" dirty="0" err="1" smtClean="0"/>
              <a:t>from</a:t>
            </a:r>
            <a:r>
              <a:rPr lang="it-IT" sz="2400" dirty="0" smtClean="0"/>
              <a:t> Scandinavia</a:t>
            </a:r>
          </a:p>
          <a:p>
            <a:r>
              <a:rPr lang="it-IT" sz="2400" dirty="0" err="1" smtClean="0"/>
              <a:t>Between</a:t>
            </a:r>
            <a:r>
              <a:rPr lang="it-IT" sz="2400" dirty="0" smtClean="0"/>
              <a:t> 750-1050 AD </a:t>
            </a:r>
            <a:r>
              <a:rPr lang="it-IT" sz="2400" dirty="0" smtClean="0">
                <a:sym typeface="Wingdings" pitchFamily="2" charset="2"/>
              </a:rPr>
              <a:t> </a:t>
            </a:r>
            <a:r>
              <a:rPr lang="it-IT" sz="2400" dirty="0" err="1" smtClean="0">
                <a:sym typeface="Wingdings" pitchFamily="2" charset="2"/>
              </a:rPr>
              <a:t>they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raided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Britain</a:t>
            </a:r>
            <a:r>
              <a:rPr lang="it-IT" sz="2400" dirty="0" smtClean="0">
                <a:sym typeface="Wingdings" pitchFamily="2" charset="2"/>
              </a:rPr>
              <a:t>  </a:t>
            </a:r>
            <a:r>
              <a:rPr lang="it-IT" sz="2400" dirty="0" err="1" smtClean="0">
                <a:sym typeface="Wingdings" pitchFamily="2" charset="2"/>
              </a:rPr>
              <a:t>they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carried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ot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frequent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raids</a:t>
            </a:r>
            <a:r>
              <a:rPr lang="it-IT" sz="2400" dirty="0">
                <a:sym typeface="Wingdings" pitchFamily="2" charset="2"/>
              </a:rPr>
              <a:t>,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looting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villages</a:t>
            </a:r>
            <a:r>
              <a:rPr lang="it-IT" sz="2400" dirty="0" smtClean="0">
                <a:sym typeface="Wingdings" pitchFamily="2" charset="2"/>
              </a:rPr>
              <a:t> and </a:t>
            </a:r>
            <a:r>
              <a:rPr lang="it-IT" sz="2400" dirty="0" err="1" smtClean="0">
                <a:sym typeface="Wingdings" pitchFamily="2" charset="2"/>
              </a:rPr>
              <a:t>monasteries</a:t>
            </a:r>
            <a:endParaRPr lang="it-IT" sz="2400" dirty="0" smtClean="0">
              <a:sym typeface="Wingdings" pitchFamily="2" charset="2"/>
            </a:endParaRPr>
          </a:p>
          <a:p>
            <a:r>
              <a:rPr lang="it-IT" sz="2400" dirty="0" smtClean="0">
                <a:sym typeface="Wingdings" pitchFamily="2" charset="2"/>
              </a:rPr>
              <a:t>At the end </a:t>
            </a:r>
            <a:r>
              <a:rPr lang="it-IT" sz="2400" dirty="0" err="1" smtClean="0">
                <a:sym typeface="Wingdings" pitchFamily="2" charset="2"/>
              </a:rPr>
              <a:t>of</a:t>
            </a:r>
            <a:r>
              <a:rPr lang="it-IT" sz="2400" dirty="0" smtClean="0">
                <a:sym typeface="Wingdings" pitchFamily="2" charset="2"/>
              </a:rPr>
              <a:t> the 9th </a:t>
            </a:r>
            <a:r>
              <a:rPr lang="it-IT" sz="2400" dirty="0" err="1" smtClean="0">
                <a:sym typeface="Wingdings" pitchFamily="2" charset="2"/>
              </a:rPr>
              <a:t>century</a:t>
            </a:r>
            <a:r>
              <a:rPr lang="it-IT" sz="2400" dirty="0" smtClean="0">
                <a:sym typeface="Wingdings" pitchFamily="2" charset="2"/>
              </a:rPr>
              <a:t>  King Alfred </a:t>
            </a:r>
            <a:r>
              <a:rPr lang="it-IT" sz="2400" dirty="0" err="1" smtClean="0">
                <a:sym typeface="Wingdings" pitchFamily="2" charset="2"/>
              </a:rPr>
              <a:t>of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Wessex</a:t>
            </a:r>
            <a:r>
              <a:rPr lang="it-IT" sz="2400" dirty="0" smtClean="0">
                <a:sym typeface="Wingdings" pitchFamily="2" charset="2"/>
              </a:rPr>
              <a:t> (</a:t>
            </a:r>
            <a:r>
              <a:rPr lang="it-IT" sz="2400" dirty="0" err="1" smtClean="0">
                <a:sym typeface="Wingdings" pitchFamily="2" charset="2"/>
              </a:rPr>
              <a:t>also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knowns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as</a:t>
            </a:r>
            <a:r>
              <a:rPr lang="it-IT" sz="2400" dirty="0" smtClean="0">
                <a:sym typeface="Wingdings" pitchFamily="2" charset="2"/>
              </a:rPr>
              <a:t> King Alfred the Great) </a:t>
            </a:r>
            <a:r>
              <a:rPr lang="it-IT" sz="2400" dirty="0" err="1" smtClean="0">
                <a:sym typeface="Wingdings" pitchFamily="2" charset="2"/>
              </a:rPr>
              <a:t>limited</a:t>
            </a:r>
            <a:r>
              <a:rPr lang="it-IT" sz="2400" dirty="0" smtClean="0">
                <a:sym typeface="Wingdings" pitchFamily="2" charset="2"/>
              </a:rPr>
              <a:t> the </a:t>
            </a:r>
            <a:r>
              <a:rPr lang="it-IT" sz="2400" dirty="0" err="1" smtClean="0">
                <a:sym typeface="Wingdings" pitchFamily="2" charset="2"/>
              </a:rPr>
              <a:t>Vikings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incursions</a:t>
            </a:r>
            <a:endParaRPr lang="it-IT" sz="2400" dirty="0" smtClean="0">
              <a:sym typeface="Wingdings" pitchFamily="2" charset="2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67544" y="2132856"/>
            <a:ext cx="1728192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INVASION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342900" indent="-342900"/>
            <a:r>
              <a:rPr lang="it-IT" b="1" dirty="0" smtClean="0"/>
              <a:t>THE NORMANS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3024336"/>
          </a:xfr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4">
                <a:lumMod val="75000"/>
              </a:schemeClr>
            </a:solidFill>
            <a:prstDash val="dash"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z="2400" dirty="0" smtClean="0"/>
              <a:t>1066 AD </a:t>
            </a:r>
            <a:r>
              <a:rPr lang="it-IT" sz="2400" dirty="0" smtClean="0">
                <a:sym typeface="Wingdings" pitchFamily="2" charset="2"/>
              </a:rPr>
              <a:t> William Duke </a:t>
            </a:r>
            <a:r>
              <a:rPr lang="it-IT" sz="2400" dirty="0" err="1" smtClean="0">
                <a:sym typeface="Wingdings" pitchFamily="2" charset="2"/>
              </a:rPr>
              <a:t>of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Normandy</a:t>
            </a:r>
            <a:r>
              <a:rPr lang="it-IT" sz="2400" dirty="0" smtClean="0">
                <a:sym typeface="Wingdings" pitchFamily="2" charset="2"/>
              </a:rPr>
              <a:t> (</a:t>
            </a:r>
            <a:r>
              <a:rPr lang="it-IT" sz="2400" dirty="0" err="1" smtClean="0">
                <a:sym typeface="Wingdings" pitchFamily="2" charset="2"/>
              </a:rPr>
              <a:t>known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as</a:t>
            </a:r>
            <a:r>
              <a:rPr lang="it-IT" sz="2400" dirty="0" smtClean="0">
                <a:sym typeface="Wingdings" pitchFamily="2" charset="2"/>
              </a:rPr>
              <a:t> William the </a:t>
            </a:r>
            <a:r>
              <a:rPr lang="it-IT" sz="2400" dirty="0" err="1" smtClean="0">
                <a:sym typeface="Wingdings" pitchFamily="2" charset="2"/>
              </a:rPr>
              <a:t>Conqueror</a:t>
            </a:r>
            <a:r>
              <a:rPr lang="it-IT" sz="2400" dirty="0" smtClean="0">
                <a:sym typeface="Wingdings" pitchFamily="2" charset="2"/>
              </a:rPr>
              <a:t>) </a:t>
            </a:r>
            <a:r>
              <a:rPr lang="it-IT" sz="2400" dirty="0" err="1" smtClean="0">
                <a:sym typeface="Wingdings" pitchFamily="2" charset="2"/>
              </a:rPr>
              <a:t>defeated</a:t>
            </a:r>
            <a:r>
              <a:rPr lang="it-IT" sz="2400" dirty="0" smtClean="0">
                <a:sym typeface="Wingdings" pitchFamily="2" charset="2"/>
              </a:rPr>
              <a:t> the English King Harold at the </a:t>
            </a:r>
            <a:r>
              <a:rPr lang="it-IT" sz="2400" dirty="0" err="1" smtClean="0">
                <a:sym typeface="Wingdings" pitchFamily="2" charset="2"/>
              </a:rPr>
              <a:t>Battle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of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Hastings</a:t>
            </a:r>
            <a:r>
              <a:rPr lang="it-IT" sz="2400" dirty="0" smtClean="0">
                <a:sym typeface="Wingdings" pitchFamily="2" charset="2"/>
              </a:rPr>
              <a:t>  </a:t>
            </a:r>
            <a:r>
              <a:rPr lang="it-IT" sz="2400" dirty="0" err="1" smtClean="0">
                <a:sym typeface="Wingdings" pitchFamily="2" charset="2"/>
              </a:rPr>
              <a:t>invasions</a:t>
            </a:r>
            <a:r>
              <a:rPr lang="it-IT" sz="2400" dirty="0" smtClean="0">
                <a:sym typeface="Wingdings" pitchFamily="2" charset="2"/>
              </a:rPr>
              <a:t> and </a:t>
            </a:r>
            <a:r>
              <a:rPr lang="it-IT" sz="2400" dirty="0" err="1" smtClean="0">
                <a:sym typeface="Wingdings" pitchFamily="2" charset="2"/>
              </a:rPr>
              <a:t>conquest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of</a:t>
            </a:r>
            <a:r>
              <a:rPr lang="it-IT" sz="2400" dirty="0" smtClean="0">
                <a:sym typeface="Wingdings" pitchFamily="2" charset="2"/>
              </a:rPr>
              <a:t> England </a:t>
            </a:r>
            <a:r>
              <a:rPr lang="it-IT" sz="2400" dirty="0" err="1" smtClean="0">
                <a:sym typeface="Wingdings" pitchFamily="2" charset="2"/>
              </a:rPr>
              <a:t>by</a:t>
            </a:r>
            <a:r>
              <a:rPr lang="it-IT" sz="2400" dirty="0" smtClean="0">
                <a:sym typeface="Wingdings" pitchFamily="2" charset="2"/>
              </a:rPr>
              <a:t> the </a:t>
            </a:r>
            <a:r>
              <a:rPr lang="it-IT" sz="2400" dirty="0" err="1" smtClean="0">
                <a:sym typeface="Wingdings" pitchFamily="2" charset="2"/>
              </a:rPr>
              <a:t>Normans</a:t>
            </a:r>
            <a:endParaRPr lang="it-IT" sz="2400" dirty="0" smtClean="0">
              <a:sym typeface="Wingdings" pitchFamily="2" charset="2"/>
            </a:endParaRPr>
          </a:p>
          <a:p>
            <a:r>
              <a:rPr lang="it-IT" sz="2400" dirty="0" err="1" smtClean="0">
                <a:sym typeface="Wingdings" pitchFamily="2" charset="2"/>
              </a:rPr>
              <a:t>Old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French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became</a:t>
            </a:r>
            <a:r>
              <a:rPr lang="it-IT" sz="2400" dirty="0" smtClean="0">
                <a:sym typeface="Wingdings" pitchFamily="2" charset="2"/>
              </a:rPr>
              <a:t> the </a:t>
            </a:r>
            <a:r>
              <a:rPr lang="it-IT" sz="2400" dirty="0" err="1" smtClean="0">
                <a:sym typeface="Wingdings" pitchFamily="2" charset="2"/>
              </a:rPr>
              <a:t>language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of</a:t>
            </a:r>
            <a:r>
              <a:rPr lang="it-IT" sz="2400" dirty="0" smtClean="0">
                <a:sym typeface="Wingdings" pitchFamily="2" charset="2"/>
              </a:rPr>
              <a:t> the court, the </a:t>
            </a:r>
            <a:r>
              <a:rPr lang="it-IT" sz="2400" dirty="0" err="1" smtClean="0">
                <a:sym typeface="Wingdings" pitchFamily="2" charset="2"/>
              </a:rPr>
              <a:t>government</a:t>
            </a:r>
            <a:r>
              <a:rPr lang="it-IT" sz="2400" dirty="0" smtClean="0">
                <a:sym typeface="Wingdings" pitchFamily="2" charset="2"/>
              </a:rPr>
              <a:t>, the </a:t>
            </a:r>
            <a:r>
              <a:rPr lang="it-IT" sz="2400" dirty="0" err="1" smtClean="0">
                <a:sym typeface="Wingdings" pitchFamily="2" charset="2"/>
              </a:rPr>
              <a:t>curch</a:t>
            </a:r>
            <a:r>
              <a:rPr lang="it-IT" sz="2400" dirty="0" smtClean="0">
                <a:sym typeface="Wingdings" pitchFamily="2" charset="2"/>
              </a:rPr>
              <a:t> and the </a:t>
            </a:r>
            <a:r>
              <a:rPr lang="it-IT" sz="2400" dirty="0" err="1" smtClean="0">
                <a:sym typeface="Wingdings" pitchFamily="2" charset="2"/>
              </a:rPr>
              <a:t>aristocracy</a:t>
            </a:r>
            <a:r>
              <a:rPr lang="it-IT" sz="2400" dirty="0" smtClean="0">
                <a:sym typeface="Wingdings" pitchFamily="2" charset="2"/>
              </a:rPr>
              <a:t> </a:t>
            </a:r>
          </a:p>
          <a:p>
            <a:r>
              <a:rPr lang="it-IT" sz="2400" dirty="0" err="1" smtClean="0">
                <a:sym typeface="Wingdings" pitchFamily="2" charset="2"/>
              </a:rPr>
              <a:t>Old</a:t>
            </a:r>
            <a:r>
              <a:rPr lang="it-IT" sz="2400" dirty="0" smtClean="0">
                <a:sym typeface="Wingdings" pitchFamily="2" charset="2"/>
              </a:rPr>
              <a:t> English </a:t>
            </a:r>
            <a:r>
              <a:rPr lang="it-IT" sz="2400" dirty="0" err="1" smtClean="0">
                <a:sym typeface="Wingdings" pitchFamily="2" charset="2"/>
              </a:rPr>
              <a:t>was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confined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to</a:t>
            </a:r>
            <a:r>
              <a:rPr lang="it-IT" sz="2400" dirty="0" smtClean="0">
                <a:sym typeface="Wingdings" pitchFamily="2" charset="2"/>
              </a:rPr>
              <a:t> the </a:t>
            </a:r>
            <a:r>
              <a:rPr lang="it-IT" sz="2400" dirty="0" err="1" smtClean="0">
                <a:sym typeface="Wingdings" pitchFamily="2" charset="2"/>
              </a:rPr>
              <a:t>lower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orders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of</a:t>
            </a:r>
            <a:r>
              <a:rPr lang="it-IT" sz="2400" dirty="0" smtClean="0">
                <a:sym typeface="Wingdings" pitchFamily="2" charset="2"/>
              </a:rPr>
              <a:t> society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67544" y="1988840"/>
            <a:ext cx="1728192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INVASION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Words>481</Words>
  <Application>Microsoft Office PowerPoint</Application>
  <PresentationFormat>Presentazione su schermo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FROM THE ARRIVAL OF THE CELTS TO THE NORMAN CONQUEST</vt:lpstr>
      <vt:lpstr>INDICE</vt:lpstr>
      <vt:lpstr>THE CELTS</vt:lpstr>
      <vt:lpstr>THE ROMANS</vt:lpstr>
      <vt:lpstr>THE ROMANS</vt:lpstr>
      <vt:lpstr>THE ANGLO-SAXONS</vt:lpstr>
      <vt:lpstr>THE ANGLO-SAXONS</vt:lpstr>
      <vt:lpstr>THE VIKINGS </vt:lpstr>
      <vt:lpstr>THE NORMANS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 CREA</dc:creator>
  <cp:lastModifiedBy>MARIA CREA</cp:lastModifiedBy>
  <cp:revision>16</cp:revision>
  <dcterms:created xsi:type="dcterms:W3CDTF">2020-11-07T15:37:25Z</dcterms:created>
  <dcterms:modified xsi:type="dcterms:W3CDTF">2020-11-09T16:30:46Z</dcterms:modified>
</cp:coreProperties>
</file>