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A8450-6895-4EA5-A4BF-A97E0DCF0A91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85407-28CF-461F-BE34-D719CD3D270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2016225"/>
          </a:xfrm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</a:rPr>
              <a:t>FROM THE ARRIVAL OF THE CELTS TO THE NORMAN CONQUEST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270992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A. MARTELLI, I. BRUSCHI, I. NIGRA, </a:t>
            </a:r>
            <a:r>
              <a:rPr lang="it-IT" sz="24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It</a:t>
            </a:r>
            <a:r>
              <a:rPr lang="it-IT" sz="24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’s </a:t>
            </a:r>
            <a:r>
              <a:rPr lang="it-IT" sz="24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Literature</a:t>
            </a:r>
            <a:r>
              <a:rPr lang="it-IT" sz="24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it-IT" sz="24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from</a:t>
            </a:r>
            <a:r>
              <a:rPr lang="it-IT" sz="24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the </a:t>
            </a:r>
            <a:r>
              <a:rPr lang="it-IT" sz="24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origins</a:t>
            </a:r>
            <a:r>
              <a:rPr lang="it-IT" sz="24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to</a:t>
            </a:r>
            <a:r>
              <a:rPr lang="it-IT" sz="24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the </a:t>
            </a:r>
            <a:r>
              <a:rPr lang="it-IT" sz="24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romantic</a:t>
            </a:r>
            <a:r>
              <a:rPr lang="it-IT" sz="24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age</a:t>
            </a:r>
            <a:r>
              <a:rPr lang="it-IT" sz="24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it-IT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2018, Rizzoli.</a:t>
            </a:r>
          </a:p>
          <a:p>
            <a:endParaRPr lang="it-IT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INDICE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484784"/>
            <a:ext cx="4114800" cy="4997152"/>
          </a:xfr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it-IT" sz="3600" dirty="0" smtClean="0"/>
              <a:t>The </a:t>
            </a:r>
            <a:r>
              <a:rPr lang="it-IT" sz="3600" dirty="0" err="1" smtClean="0"/>
              <a:t>Celts</a:t>
            </a:r>
            <a:r>
              <a:rPr lang="it-IT" sz="36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it-IT" sz="3600" dirty="0" smtClean="0"/>
              <a:t>The </a:t>
            </a:r>
            <a:r>
              <a:rPr lang="it-IT" sz="3600" dirty="0" err="1" smtClean="0"/>
              <a:t>Romans</a:t>
            </a:r>
            <a:r>
              <a:rPr lang="it-IT" sz="36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it-IT" sz="3600" dirty="0" smtClean="0"/>
              <a:t>The </a:t>
            </a:r>
            <a:r>
              <a:rPr lang="it-IT" sz="3600" dirty="0" err="1" smtClean="0"/>
              <a:t>Anglo-Saxons</a:t>
            </a:r>
            <a:r>
              <a:rPr lang="it-IT" sz="36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it-IT" sz="3600" dirty="0" smtClean="0"/>
              <a:t>The </a:t>
            </a:r>
            <a:r>
              <a:rPr lang="it-IT" sz="3600" dirty="0" err="1" smtClean="0"/>
              <a:t>Vikings</a:t>
            </a:r>
            <a:r>
              <a:rPr lang="it-IT" sz="36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it-IT" sz="3600" dirty="0" smtClean="0"/>
              <a:t>The </a:t>
            </a:r>
            <a:r>
              <a:rPr lang="it-IT" sz="3600" dirty="0" err="1" smtClean="0"/>
              <a:t>Normans</a:t>
            </a:r>
            <a:r>
              <a:rPr lang="it-IT" sz="3600" dirty="0" smtClean="0"/>
              <a:t>.</a:t>
            </a:r>
          </a:p>
        </p:txBody>
      </p:sp>
      <p:pic>
        <p:nvPicPr>
          <p:cNvPr id="1026" name="Picture 2" descr="https://i1.wp.com/thedockyards.com/wp-content/uploads/2016/05/Britain-8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484784"/>
            <a:ext cx="3532739" cy="4995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THE CELTS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1036711"/>
          </a:xfr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/>
          <a:p>
            <a:r>
              <a:rPr lang="it-IT" sz="2400" dirty="0" err="1" smtClean="0"/>
              <a:t>They</a:t>
            </a:r>
            <a:r>
              <a:rPr lang="it-IT" sz="2400" dirty="0" smtClean="0"/>
              <a:t> </a:t>
            </a:r>
            <a:r>
              <a:rPr lang="it-IT" sz="2400" dirty="0" err="1" smtClean="0"/>
              <a:t>came</a:t>
            </a:r>
            <a:r>
              <a:rPr lang="it-IT" sz="2400" dirty="0" smtClean="0"/>
              <a:t> </a:t>
            </a:r>
            <a:r>
              <a:rPr lang="it-IT" sz="2400" dirty="0" err="1" smtClean="0"/>
              <a:t>from</a:t>
            </a:r>
            <a:r>
              <a:rPr lang="it-IT" sz="2400" dirty="0" smtClean="0"/>
              <a:t> the </a:t>
            </a:r>
            <a:r>
              <a:rPr lang="it-IT" sz="2400" dirty="0" err="1" smtClean="0"/>
              <a:t>regions</a:t>
            </a:r>
            <a:r>
              <a:rPr lang="it-IT" sz="2400" dirty="0" smtClean="0"/>
              <a:t> </a:t>
            </a:r>
            <a:r>
              <a:rPr lang="it-IT" sz="2400" dirty="0" err="1" smtClean="0"/>
              <a:t>surrounding</a:t>
            </a:r>
            <a:r>
              <a:rPr lang="it-IT" sz="2400" dirty="0" smtClean="0"/>
              <a:t> the </a:t>
            </a:r>
            <a:r>
              <a:rPr lang="it-IT" sz="2400" dirty="0" err="1" smtClean="0"/>
              <a:t>Rhyne</a:t>
            </a:r>
            <a:endParaRPr lang="it-IT" sz="2400" dirty="0" smtClean="0"/>
          </a:p>
          <a:p>
            <a:r>
              <a:rPr lang="it-IT" sz="2400" dirty="0" err="1" smtClean="0"/>
              <a:t>Two</a:t>
            </a:r>
            <a:r>
              <a:rPr lang="it-IT" sz="2400" dirty="0" smtClean="0"/>
              <a:t> </a:t>
            </a:r>
            <a:r>
              <a:rPr lang="it-IT" sz="2400" dirty="0" err="1" smtClean="0"/>
              <a:t>main</a:t>
            </a:r>
            <a:r>
              <a:rPr lang="it-IT" sz="2400" dirty="0" smtClean="0"/>
              <a:t> </a:t>
            </a:r>
            <a:r>
              <a:rPr lang="it-IT" sz="2400" dirty="0" err="1" smtClean="0"/>
              <a:t>tribes</a:t>
            </a:r>
            <a:r>
              <a:rPr lang="it-IT" sz="2400" dirty="0" smtClean="0"/>
              <a:t>: </a:t>
            </a:r>
            <a:r>
              <a:rPr lang="it-IT" sz="2400" dirty="0" err="1" smtClean="0"/>
              <a:t>Britons</a:t>
            </a:r>
            <a:r>
              <a:rPr lang="it-IT" sz="2400" dirty="0" smtClean="0"/>
              <a:t> and </a:t>
            </a:r>
            <a:r>
              <a:rPr lang="it-IT" sz="2400" dirty="0" err="1" smtClean="0"/>
              <a:t>Gaets</a:t>
            </a:r>
            <a:endParaRPr lang="it-IT" sz="2400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539552" y="4581128"/>
            <a:ext cx="8136904" cy="12961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it-IT" sz="2400" dirty="0" smtClean="0"/>
              <a:t>The society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dirty="0" err="1" smtClean="0"/>
              <a:t>based</a:t>
            </a:r>
            <a:r>
              <a:rPr lang="it-IT" sz="2400" dirty="0" smtClean="0"/>
              <a:t> on </a:t>
            </a:r>
            <a:r>
              <a:rPr lang="it-IT" sz="2400" dirty="0" err="1" smtClean="0"/>
              <a:t>hunting</a:t>
            </a:r>
            <a:r>
              <a:rPr lang="it-IT" sz="2400" dirty="0" smtClean="0"/>
              <a:t> and </a:t>
            </a:r>
            <a:r>
              <a:rPr lang="it-IT" sz="2400" dirty="0" err="1" smtClean="0"/>
              <a:t>farming</a:t>
            </a:r>
            <a:endParaRPr lang="it-IT" sz="24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it-IT" sz="2400" dirty="0" err="1" smtClean="0"/>
              <a:t>Druids</a:t>
            </a:r>
            <a:r>
              <a:rPr lang="it-IT" sz="2400" dirty="0" smtClean="0"/>
              <a:t>, </a:t>
            </a:r>
            <a:r>
              <a:rPr lang="it-IT" sz="2400" dirty="0" err="1" smtClean="0"/>
              <a:t>Celtic</a:t>
            </a:r>
            <a:r>
              <a:rPr lang="it-IT" sz="2400" dirty="0" smtClean="0"/>
              <a:t> </a:t>
            </a:r>
            <a:r>
              <a:rPr lang="it-IT" sz="2400" dirty="0" err="1" smtClean="0"/>
              <a:t>religious</a:t>
            </a:r>
            <a:r>
              <a:rPr lang="it-IT" sz="2400" dirty="0" smtClean="0"/>
              <a:t> </a:t>
            </a:r>
            <a:r>
              <a:rPr lang="it-IT" sz="2400" dirty="0" err="1" smtClean="0"/>
              <a:t>leaders</a:t>
            </a:r>
            <a:r>
              <a:rPr lang="it-IT" sz="2400" dirty="0" smtClean="0"/>
              <a:t>, </a:t>
            </a:r>
            <a:r>
              <a:rPr lang="it-IT" sz="2400" dirty="0" err="1" smtClean="0"/>
              <a:t>had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transmit</a:t>
            </a:r>
            <a:r>
              <a:rPr lang="it-IT" sz="2400" dirty="0" smtClean="0"/>
              <a:t> </a:t>
            </a:r>
            <a:r>
              <a:rPr lang="it-IT" sz="2400" dirty="0" err="1" smtClean="0"/>
              <a:t>myths</a:t>
            </a:r>
            <a:r>
              <a:rPr lang="it-IT" sz="2400" dirty="0" smtClean="0"/>
              <a:t> and </a:t>
            </a:r>
            <a:r>
              <a:rPr lang="it-IT" sz="2400" dirty="0" err="1" smtClean="0"/>
              <a:t>legends</a:t>
            </a:r>
            <a:r>
              <a:rPr lang="it-IT" sz="2400" dirty="0" smtClean="0"/>
              <a:t> </a:t>
            </a:r>
            <a:r>
              <a:rPr lang="it-IT" sz="2400" dirty="0" err="1" smtClean="0"/>
              <a:t>through</a:t>
            </a:r>
            <a:r>
              <a:rPr lang="it-IT" sz="2400" dirty="0" smtClean="0"/>
              <a:t> </a:t>
            </a:r>
            <a:r>
              <a:rPr lang="it-IT" sz="2400" dirty="0" err="1" smtClean="0"/>
              <a:t>poems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772816"/>
            <a:ext cx="1728192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INVASION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3933056"/>
            <a:ext cx="3420888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lt1"/>
                </a:solidFill>
              </a:rPr>
              <a:t>SOCIETY AND CULTURE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THE ROMANS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672408"/>
          </a:xfr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it-IT" sz="2400" dirty="0" smtClean="0"/>
              <a:t>55BC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>
                <a:sym typeface="Wingdings" pitchFamily="2" charset="2"/>
              </a:rPr>
              <a:t>t</a:t>
            </a:r>
            <a:r>
              <a:rPr lang="it-IT" sz="2400" dirty="0" err="1" smtClean="0">
                <a:sym typeface="Wingdings" pitchFamily="2" charset="2"/>
              </a:rPr>
              <a:t>hey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tried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conquer</a:t>
            </a:r>
            <a:r>
              <a:rPr lang="it-IT" sz="2400" dirty="0" smtClean="0">
                <a:sym typeface="Wingdings" pitchFamily="2" charset="2"/>
              </a:rPr>
              <a:t> England </a:t>
            </a:r>
            <a:r>
              <a:rPr lang="it-IT" sz="2400" dirty="0" err="1" smtClean="0">
                <a:sym typeface="Wingdings" pitchFamily="2" charset="2"/>
              </a:rPr>
              <a:t>for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firts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time</a:t>
            </a:r>
            <a:r>
              <a:rPr lang="it-IT" sz="2400" dirty="0" smtClean="0">
                <a:sym typeface="Wingdings" pitchFamily="2" charset="2"/>
              </a:rPr>
              <a:t>, under Julius </a:t>
            </a:r>
            <a:r>
              <a:rPr lang="it-IT" sz="2400" dirty="0" err="1" smtClean="0">
                <a:sym typeface="Wingdings" pitchFamily="2" charset="2"/>
              </a:rPr>
              <a:t>Caesar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they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failed</a:t>
            </a:r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smtClean="0">
                <a:sym typeface="Wingdings" pitchFamily="2" charset="2"/>
              </a:rPr>
              <a:t>43AD  under </a:t>
            </a:r>
            <a:r>
              <a:rPr lang="it-IT" sz="2400" dirty="0" err="1" smtClean="0">
                <a:sym typeface="Wingdings" pitchFamily="2" charset="2"/>
              </a:rPr>
              <a:t>Emperor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Claudius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they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gain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control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>
                <a:sym typeface="Wingdings" pitchFamily="2" charset="2"/>
              </a:rPr>
              <a:t>C</a:t>
            </a:r>
            <a:r>
              <a:rPr lang="it-IT" sz="2400" dirty="0" err="1" smtClean="0">
                <a:sym typeface="Wingdings" pitchFamily="2" charset="2"/>
              </a:rPr>
              <a:t>entral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Southern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regions</a:t>
            </a:r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smtClean="0">
                <a:sym typeface="Wingdings" pitchFamily="2" charset="2"/>
              </a:rPr>
              <a:t>122AD  Roman </a:t>
            </a:r>
            <a:r>
              <a:rPr lang="it-IT" sz="2400" dirty="0" err="1" smtClean="0">
                <a:sym typeface="Wingdings" pitchFamily="2" charset="2"/>
              </a:rPr>
              <a:t>Emperor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Hadrian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ordered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construction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Hadrian</a:t>
            </a:r>
            <a:r>
              <a:rPr lang="it-IT" sz="2400" dirty="0" smtClean="0">
                <a:sym typeface="Wingdings" pitchFamily="2" charset="2"/>
              </a:rPr>
              <a:t>’s </a:t>
            </a:r>
            <a:r>
              <a:rPr lang="it-IT" sz="2400" dirty="0" err="1" smtClean="0">
                <a:sym typeface="Wingdings" pitchFamily="2" charset="2"/>
              </a:rPr>
              <a:t>Wall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it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marked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the</a:t>
            </a:r>
            <a:r>
              <a:rPr lang="it-IT" sz="2400" dirty="0" smtClean="0">
                <a:sym typeface="Wingdings" pitchFamily="2" charset="2"/>
              </a:rPr>
              <a:t> Empire’s </a:t>
            </a:r>
            <a:r>
              <a:rPr lang="it-IT" sz="2400" dirty="0" err="1" smtClean="0">
                <a:sym typeface="Wingdings" pitchFamily="2" charset="2"/>
              </a:rPr>
              <a:t>northern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frontier</a:t>
            </a:r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smtClean="0">
                <a:sym typeface="Wingdings" pitchFamily="2" charset="2"/>
              </a:rPr>
              <a:t>The area </a:t>
            </a:r>
            <a:r>
              <a:rPr lang="it-IT" sz="2400" dirty="0" err="1" smtClean="0">
                <a:sym typeface="Wingdings" pitchFamily="2" charset="2"/>
              </a:rPr>
              <a:t>south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became</a:t>
            </a:r>
            <a:r>
              <a:rPr lang="it-IT" sz="2400" dirty="0" smtClean="0">
                <a:sym typeface="Wingdings" pitchFamily="2" charset="2"/>
              </a:rPr>
              <a:t> the Roman province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Britannia  </a:t>
            </a:r>
            <a:r>
              <a:rPr lang="it-IT" sz="2400" dirty="0" err="1" smtClean="0">
                <a:sym typeface="Wingdings" pitchFamily="2" charset="2"/>
              </a:rPr>
              <a:t>it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stayed</a:t>
            </a:r>
            <a:r>
              <a:rPr lang="it-IT" sz="2400" dirty="0" smtClean="0">
                <a:sym typeface="Wingdings" pitchFamily="2" charset="2"/>
              </a:rPr>
              <a:t> under Roman </a:t>
            </a:r>
            <a:r>
              <a:rPr lang="it-IT" sz="2400" dirty="0" err="1" smtClean="0">
                <a:sym typeface="Wingdings" pitchFamily="2" charset="2"/>
              </a:rPr>
              <a:t>rule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for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nearly</a:t>
            </a:r>
            <a:r>
              <a:rPr lang="it-IT" sz="2400" dirty="0" smtClean="0">
                <a:sym typeface="Wingdings" pitchFamily="2" charset="2"/>
              </a:rPr>
              <a:t> 400 </a:t>
            </a:r>
            <a:r>
              <a:rPr lang="it-IT" sz="2400" dirty="0" err="1" smtClean="0">
                <a:sym typeface="Wingdings" pitchFamily="2" charset="2"/>
              </a:rPr>
              <a:t>years</a:t>
            </a:r>
            <a:endParaRPr lang="it-IT" sz="2400" dirty="0" smtClean="0">
              <a:sym typeface="Wingdings" pitchFamily="2" charset="2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700808"/>
            <a:ext cx="1728192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INVASION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THE ROMANS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5229200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Latin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did</a:t>
            </a:r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not</a:t>
            </a:r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replace</a:t>
            </a:r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 the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Celtic</a:t>
            </a:r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language</a:t>
            </a:r>
            <a:endParaRPr lang="it-IT" sz="2000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64088" y="5229200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Christianity</a:t>
            </a:r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never</a:t>
            </a:r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totally</a:t>
            </a:r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replaced</a:t>
            </a:r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pagan</a:t>
            </a:r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rites</a:t>
            </a:r>
            <a:r>
              <a:rPr lang="it-IT" sz="2000" u="sng" dirty="0" smtClean="0">
                <a:solidFill>
                  <a:schemeClr val="accent4">
                    <a:lumMod val="75000"/>
                  </a:schemeClr>
                </a:solidFill>
              </a:rPr>
              <a:t> and </a:t>
            </a:r>
            <a:r>
              <a:rPr lang="it-IT" sz="2000" u="sng" dirty="0" err="1" smtClean="0">
                <a:solidFill>
                  <a:schemeClr val="accent4">
                    <a:lumMod val="75000"/>
                  </a:schemeClr>
                </a:solidFill>
              </a:rPr>
              <a:t>beliefs</a:t>
            </a:r>
            <a:endParaRPr lang="it-IT" sz="2000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9" name="Connettore 2 8"/>
          <p:cNvCxnSpPr>
            <a:stCxn id="3" idx="2"/>
            <a:endCxn id="6" idx="0"/>
          </p:cNvCxnSpPr>
          <p:nvPr/>
        </p:nvCxnSpPr>
        <p:spPr>
          <a:xfrm flipH="1">
            <a:off x="1979712" y="4321695"/>
            <a:ext cx="2602632" cy="907505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stCxn id="3" idx="2"/>
            <a:endCxn id="7" idx="0"/>
          </p:cNvCxnSpPr>
          <p:nvPr/>
        </p:nvCxnSpPr>
        <p:spPr>
          <a:xfrm>
            <a:off x="4582344" y="4321695"/>
            <a:ext cx="2473932" cy="907505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2548879"/>
          </a:xfr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z="2400" dirty="0" smtClean="0"/>
              <a:t>410AD </a:t>
            </a:r>
            <a:r>
              <a:rPr lang="it-IT" sz="2400" dirty="0" smtClean="0">
                <a:sym typeface="Wingdings" pitchFamily="2" charset="2"/>
              </a:rPr>
              <a:t> Roman </a:t>
            </a:r>
            <a:r>
              <a:rPr lang="it-IT" sz="2400" dirty="0" err="1" smtClean="0">
                <a:sym typeface="Wingdings" pitchFamily="2" charset="2"/>
              </a:rPr>
              <a:t>rule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ended</a:t>
            </a:r>
            <a:r>
              <a:rPr lang="it-IT" sz="2400" dirty="0" smtClean="0">
                <a:sym typeface="Wingdings" pitchFamily="2" charset="2"/>
              </a:rPr>
              <a:t>  the last Roman </a:t>
            </a:r>
            <a:r>
              <a:rPr lang="it-IT" sz="2400" dirty="0" err="1" smtClean="0">
                <a:sym typeface="Wingdings" pitchFamily="2" charset="2"/>
              </a:rPr>
              <a:t>troops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were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called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Italy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fight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invasions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Vandals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Visigoths</a:t>
            </a:r>
            <a:endParaRPr lang="it-IT" sz="2400" dirty="0" smtClean="0"/>
          </a:p>
          <a:p>
            <a:r>
              <a:rPr lang="it-IT" sz="2400" dirty="0" err="1" smtClean="0"/>
              <a:t>They</a:t>
            </a:r>
            <a:r>
              <a:rPr lang="it-IT" sz="2400" dirty="0" smtClean="0"/>
              <a:t> </a:t>
            </a:r>
            <a:r>
              <a:rPr lang="it-IT" sz="2400" dirty="0" err="1" smtClean="0"/>
              <a:t>built</a:t>
            </a:r>
            <a:r>
              <a:rPr lang="it-IT" sz="2400" dirty="0" smtClean="0"/>
              <a:t> a </a:t>
            </a:r>
            <a:r>
              <a:rPr lang="it-IT" sz="2400" dirty="0" err="1" smtClean="0"/>
              <a:t>vast</a:t>
            </a:r>
            <a:r>
              <a:rPr lang="it-IT" sz="2400" dirty="0" smtClean="0"/>
              <a:t> network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roads</a:t>
            </a:r>
            <a:r>
              <a:rPr lang="it-IT" sz="2400" dirty="0" smtClean="0"/>
              <a:t> and </a:t>
            </a:r>
            <a:r>
              <a:rPr lang="it-IT" sz="2400" dirty="0" err="1" smtClean="0"/>
              <a:t>imported</a:t>
            </a:r>
            <a:r>
              <a:rPr lang="it-IT" sz="2400" dirty="0" smtClean="0"/>
              <a:t> </a:t>
            </a:r>
            <a:r>
              <a:rPr lang="it-IT" sz="2400" dirty="0" err="1" smtClean="0"/>
              <a:t>their</a:t>
            </a:r>
            <a:r>
              <a:rPr lang="it-IT" sz="2400" dirty="0" smtClean="0"/>
              <a:t> </a:t>
            </a:r>
            <a:r>
              <a:rPr lang="it-IT" sz="2400" dirty="0" err="1" smtClean="0"/>
              <a:t>farming</a:t>
            </a:r>
            <a:r>
              <a:rPr lang="it-IT" sz="2400" dirty="0" smtClean="0"/>
              <a:t> </a:t>
            </a:r>
            <a:r>
              <a:rPr lang="it-IT" sz="2400" dirty="0" err="1" smtClean="0"/>
              <a:t>techniques</a:t>
            </a:r>
            <a:r>
              <a:rPr lang="it-IT" sz="2400" dirty="0" smtClean="0"/>
              <a:t>, </a:t>
            </a:r>
            <a:r>
              <a:rPr lang="it-IT" sz="2400" dirty="0" err="1" smtClean="0"/>
              <a:t>habits</a:t>
            </a:r>
            <a:r>
              <a:rPr lang="it-IT" sz="2400" dirty="0" smtClean="0"/>
              <a:t> and </a:t>
            </a:r>
            <a:r>
              <a:rPr lang="it-IT" sz="2400" dirty="0" err="1" smtClean="0"/>
              <a:t>lifestyle</a:t>
            </a:r>
            <a:endParaRPr lang="it-IT" sz="2400" dirty="0" smtClean="0"/>
          </a:p>
          <a:p>
            <a:r>
              <a:rPr lang="it-IT" sz="2400" dirty="0" smtClean="0"/>
              <a:t>The </a:t>
            </a:r>
            <a:r>
              <a:rPr lang="it-IT" sz="2400" dirty="0" err="1" smtClean="0"/>
              <a:t>effects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/>
              <a:t>R</a:t>
            </a:r>
            <a:r>
              <a:rPr lang="it-IT" sz="2400" dirty="0" smtClean="0"/>
              <a:t>oman </a:t>
            </a:r>
            <a:r>
              <a:rPr lang="it-IT" sz="2400" dirty="0" err="1" smtClean="0"/>
              <a:t>were</a:t>
            </a:r>
            <a:r>
              <a:rPr lang="it-IT" sz="2400" dirty="0" smtClean="0"/>
              <a:t> </a:t>
            </a:r>
            <a:r>
              <a:rPr lang="it-IT" sz="2400" dirty="0" err="1" smtClean="0"/>
              <a:t>not</a:t>
            </a:r>
            <a:r>
              <a:rPr lang="it-IT" sz="2400" dirty="0" smtClean="0"/>
              <a:t> </a:t>
            </a:r>
            <a:r>
              <a:rPr lang="it-IT" sz="2400" dirty="0" err="1" smtClean="0"/>
              <a:t>permanent</a:t>
            </a:r>
            <a:endParaRPr lang="it-IT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THE ANGLO-SAXONS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2620887"/>
          </a:xfr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it-IT" sz="2400" dirty="0" err="1" smtClean="0"/>
              <a:t>Around</a:t>
            </a:r>
            <a:r>
              <a:rPr lang="it-IT" sz="2400" dirty="0" smtClean="0"/>
              <a:t> 450AD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three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Germanic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tribes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began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raiding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British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coasts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Angles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Saxons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Jutes</a:t>
            </a:r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err="1" smtClean="0">
                <a:sym typeface="Wingdings" pitchFamily="2" charset="2"/>
              </a:rPr>
              <a:t>They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met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with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opposition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from</a:t>
            </a:r>
            <a:r>
              <a:rPr lang="it-IT" sz="2400" dirty="0" smtClean="0">
                <a:sym typeface="Wingdings" pitchFamily="2" charset="2"/>
              </a:rPr>
              <a:t> some </a:t>
            </a:r>
            <a:r>
              <a:rPr lang="it-IT" sz="2400" dirty="0" err="1" smtClean="0">
                <a:sym typeface="Wingdings" pitchFamily="2" charset="2"/>
              </a:rPr>
              <a:t>local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British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tribes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according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legends</a:t>
            </a:r>
            <a:r>
              <a:rPr lang="it-IT" sz="2400" dirty="0" smtClean="0">
                <a:sym typeface="Wingdings" pitchFamily="2" charset="2"/>
              </a:rPr>
              <a:t>, some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them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were</a:t>
            </a:r>
            <a:r>
              <a:rPr lang="it-IT" sz="2400" dirty="0" smtClean="0">
                <a:sym typeface="Wingdings" pitchFamily="2" charset="2"/>
              </a:rPr>
              <a:t> led </a:t>
            </a:r>
            <a:r>
              <a:rPr lang="it-IT" sz="2400" dirty="0" err="1" smtClean="0">
                <a:sym typeface="Wingdings" pitchFamily="2" charset="2"/>
              </a:rPr>
              <a:t>by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mythical</a:t>
            </a:r>
            <a:r>
              <a:rPr lang="it-IT" sz="2400" dirty="0" smtClean="0">
                <a:sym typeface="Wingdings" pitchFamily="2" charset="2"/>
              </a:rPr>
              <a:t> King Arthur</a:t>
            </a:r>
          </a:p>
          <a:p>
            <a:r>
              <a:rPr lang="it-IT" sz="2400" dirty="0" err="1" smtClean="0">
                <a:sym typeface="Wingdings" pitchFamily="2" charset="2"/>
              </a:rPr>
              <a:t>They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raided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Britain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for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over</a:t>
            </a:r>
            <a:r>
              <a:rPr lang="it-IT" sz="2400" dirty="0" smtClean="0">
                <a:sym typeface="Wingdings" pitchFamily="2" charset="2"/>
              </a:rPr>
              <a:t> a Century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988840"/>
            <a:ext cx="1728192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INVASION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1324743"/>
          </a:xfr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it-IT" sz="2400" dirty="0" smtClean="0"/>
              <a:t>The society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dirty="0" err="1" smtClean="0"/>
              <a:t>hierarchical</a:t>
            </a:r>
            <a:r>
              <a:rPr lang="it-IT" sz="2400" dirty="0" smtClean="0"/>
              <a:t>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each</a:t>
            </a:r>
            <a:r>
              <a:rPr lang="it-IT" sz="2400" dirty="0" smtClean="0">
                <a:sym typeface="Wingdings" pitchFamily="2" charset="2"/>
              </a:rPr>
              <a:t> leader </a:t>
            </a:r>
            <a:r>
              <a:rPr lang="it-IT" sz="2400" dirty="0" err="1" smtClean="0">
                <a:sym typeface="Wingdings" pitchFamily="2" charset="2"/>
              </a:rPr>
              <a:t>ruled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over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his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thanes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warriors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bound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him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loyalty</a:t>
            </a:r>
            <a:r>
              <a:rPr lang="it-IT" sz="2400" dirty="0" smtClean="0">
                <a:sym typeface="Wingdings" pitchFamily="2" charset="2"/>
              </a:rPr>
              <a:t>, in </a:t>
            </a:r>
            <a:r>
              <a:rPr lang="it-IT" sz="2400" dirty="0" err="1" smtClean="0">
                <a:sym typeface="Wingdings" pitchFamily="2" charset="2"/>
              </a:rPr>
              <a:t>return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for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their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allegians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they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received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land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riches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power</a:t>
            </a:r>
            <a:endParaRPr lang="it-IT" sz="2400" dirty="0" smtClean="0">
              <a:sym typeface="Wingdings" pitchFamily="2" charset="2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THE ANGLO-SAXONS</a:t>
            </a:r>
            <a:endParaRPr lang="it-IT" b="1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539552" y="4293096"/>
            <a:ext cx="8229600" cy="20882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err="1" smtClean="0"/>
              <a:t>Their</a:t>
            </a:r>
            <a:r>
              <a:rPr lang="it-IT" sz="2400" dirty="0" smtClean="0"/>
              <a:t> culture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dirty="0" err="1" smtClean="0"/>
              <a:t>based</a:t>
            </a:r>
            <a:r>
              <a:rPr lang="it-IT" sz="2400" dirty="0" smtClean="0"/>
              <a:t> on </a:t>
            </a:r>
            <a:r>
              <a:rPr lang="it-IT" sz="2400" dirty="0" err="1" smtClean="0"/>
              <a:t>oral</a:t>
            </a:r>
            <a:r>
              <a:rPr lang="it-IT" sz="2400" dirty="0" smtClean="0"/>
              <a:t> </a:t>
            </a:r>
            <a:r>
              <a:rPr lang="it-IT" sz="2400" dirty="0" err="1" smtClean="0"/>
              <a:t>literature</a:t>
            </a:r>
            <a:r>
              <a:rPr lang="it-IT" sz="2400" dirty="0"/>
              <a:t>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symbolyzed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by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mead-hall</a:t>
            </a:r>
            <a:r>
              <a:rPr lang="it-IT" sz="2400" dirty="0" smtClean="0">
                <a:sym typeface="Wingdings" pitchFamily="2" charset="2"/>
              </a:rPr>
              <a:t>  a </a:t>
            </a:r>
            <a:r>
              <a:rPr lang="it-IT" sz="2400" dirty="0" err="1" smtClean="0">
                <a:sym typeface="Wingdings" pitchFamily="2" charset="2"/>
              </a:rPr>
              <a:t>large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room</a:t>
            </a:r>
            <a:r>
              <a:rPr lang="it-IT" sz="2400" dirty="0" smtClean="0">
                <a:sym typeface="Wingdings" pitchFamily="2" charset="2"/>
              </a:rPr>
              <a:t> in a building or a </a:t>
            </a:r>
            <a:r>
              <a:rPr lang="it-IT" sz="2400" dirty="0" err="1" smtClean="0">
                <a:sym typeface="Wingdings" pitchFamily="2" charset="2"/>
              </a:rPr>
              <a:t>castle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where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warriors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kings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gathered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feast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scops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entertained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them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with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songs</a:t>
            </a:r>
            <a:endParaRPr lang="it-IT" sz="2400" dirty="0" smtClean="0">
              <a:sym typeface="Wingdings" pitchFamily="2" charset="2"/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>
                <a:sym typeface="Wingdings" pitchFamily="2" charset="2"/>
              </a:rPr>
              <a:t>The </a:t>
            </a:r>
            <a:r>
              <a:rPr lang="it-IT" sz="2400" dirty="0" err="1" smtClean="0">
                <a:sym typeface="Wingdings" pitchFamily="2" charset="2"/>
              </a:rPr>
              <a:t>Christain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monks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recorded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their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literature</a:t>
            </a:r>
            <a:endParaRPr lang="it-IT" sz="24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1556792"/>
            <a:ext cx="2160240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lt1"/>
                </a:solidFill>
              </a:rPr>
              <a:t>SOCIETY</a:t>
            </a:r>
            <a:endParaRPr lang="it-IT" sz="2400" b="1" dirty="0">
              <a:solidFill>
                <a:schemeClr val="lt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717032"/>
            <a:ext cx="2160240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lt1"/>
                </a:solidFill>
              </a:rPr>
              <a:t>CULTURE</a:t>
            </a:r>
            <a:endParaRPr lang="it-IT" sz="24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THE VIKINGS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2476871"/>
          </a:xfr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it-IT" sz="2400" dirty="0" err="1" smtClean="0"/>
              <a:t>They</a:t>
            </a:r>
            <a:r>
              <a:rPr lang="it-IT" sz="2400" dirty="0" smtClean="0"/>
              <a:t> </a:t>
            </a:r>
            <a:r>
              <a:rPr lang="it-IT" sz="2400" dirty="0" err="1" smtClean="0"/>
              <a:t>were</a:t>
            </a:r>
            <a:r>
              <a:rPr lang="it-IT" sz="2400" dirty="0" smtClean="0"/>
              <a:t> a </a:t>
            </a:r>
            <a:r>
              <a:rPr lang="it-IT" sz="2400" dirty="0" err="1" smtClean="0"/>
              <a:t>group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pagan</a:t>
            </a:r>
            <a:r>
              <a:rPr lang="it-IT" sz="2400" dirty="0" smtClean="0"/>
              <a:t> </a:t>
            </a:r>
            <a:r>
              <a:rPr lang="it-IT" sz="2400" dirty="0" err="1" smtClean="0"/>
              <a:t>tribes</a:t>
            </a:r>
            <a:r>
              <a:rPr lang="it-IT" sz="2400" dirty="0" smtClean="0"/>
              <a:t> </a:t>
            </a:r>
            <a:r>
              <a:rPr lang="it-IT" sz="2400" dirty="0" err="1" smtClean="0"/>
              <a:t>from</a:t>
            </a:r>
            <a:r>
              <a:rPr lang="it-IT" sz="2400" dirty="0" smtClean="0"/>
              <a:t> Scandinavia</a:t>
            </a:r>
          </a:p>
          <a:p>
            <a:r>
              <a:rPr lang="it-IT" sz="2400" dirty="0" err="1" smtClean="0"/>
              <a:t>Between</a:t>
            </a:r>
            <a:r>
              <a:rPr lang="it-IT" sz="2400" dirty="0" smtClean="0"/>
              <a:t> 750-1050 AD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they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raided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Britain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they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carried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frequent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raids</a:t>
            </a:r>
            <a:r>
              <a:rPr lang="it-IT" sz="2400" dirty="0">
                <a:sym typeface="Wingdings" pitchFamily="2" charset="2"/>
              </a:rPr>
              <a:t>,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looting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villages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monasteries</a:t>
            </a:r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smtClean="0">
                <a:sym typeface="Wingdings" pitchFamily="2" charset="2"/>
              </a:rPr>
              <a:t>At the end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the 9th </a:t>
            </a:r>
            <a:r>
              <a:rPr lang="it-IT" sz="2400" dirty="0" err="1" smtClean="0">
                <a:sym typeface="Wingdings" pitchFamily="2" charset="2"/>
              </a:rPr>
              <a:t>century</a:t>
            </a:r>
            <a:r>
              <a:rPr lang="it-IT" sz="2400" dirty="0" smtClean="0">
                <a:sym typeface="Wingdings" pitchFamily="2" charset="2"/>
              </a:rPr>
              <a:t>  King Alfred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Wessex</a:t>
            </a:r>
            <a:r>
              <a:rPr lang="it-IT" sz="2400" dirty="0" smtClean="0">
                <a:sym typeface="Wingdings" pitchFamily="2" charset="2"/>
              </a:rPr>
              <a:t> (</a:t>
            </a:r>
            <a:r>
              <a:rPr lang="it-IT" sz="2400" dirty="0" err="1" smtClean="0">
                <a:sym typeface="Wingdings" pitchFamily="2" charset="2"/>
              </a:rPr>
              <a:t>also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knowns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as</a:t>
            </a:r>
            <a:r>
              <a:rPr lang="it-IT" sz="2400" dirty="0" smtClean="0">
                <a:sym typeface="Wingdings" pitchFamily="2" charset="2"/>
              </a:rPr>
              <a:t> King Alfred the Great) </a:t>
            </a:r>
            <a:r>
              <a:rPr lang="it-IT" sz="2400" dirty="0" err="1" smtClean="0">
                <a:sym typeface="Wingdings" pitchFamily="2" charset="2"/>
              </a:rPr>
              <a:t>limited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Vikings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incursions</a:t>
            </a:r>
            <a:endParaRPr lang="it-IT" sz="2400" dirty="0" smtClean="0">
              <a:sym typeface="Wingdings" pitchFamily="2" charset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2132856"/>
            <a:ext cx="1728192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INVASION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342900" indent="-342900"/>
            <a:r>
              <a:rPr lang="it-IT" b="1" dirty="0" smtClean="0"/>
              <a:t>THE NORMANS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024336"/>
          </a:xfr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400" dirty="0" smtClean="0"/>
              <a:t>1066 AD </a:t>
            </a:r>
            <a:r>
              <a:rPr lang="it-IT" sz="2400" dirty="0" smtClean="0">
                <a:sym typeface="Wingdings" pitchFamily="2" charset="2"/>
              </a:rPr>
              <a:t> William Duke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Normandy</a:t>
            </a:r>
            <a:r>
              <a:rPr lang="it-IT" sz="2400" dirty="0" smtClean="0">
                <a:sym typeface="Wingdings" pitchFamily="2" charset="2"/>
              </a:rPr>
              <a:t> (</a:t>
            </a:r>
            <a:r>
              <a:rPr lang="it-IT" sz="2400" dirty="0" err="1" smtClean="0">
                <a:sym typeface="Wingdings" pitchFamily="2" charset="2"/>
              </a:rPr>
              <a:t>known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as</a:t>
            </a:r>
            <a:r>
              <a:rPr lang="it-IT" sz="2400" dirty="0" smtClean="0">
                <a:sym typeface="Wingdings" pitchFamily="2" charset="2"/>
              </a:rPr>
              <a:t> William the </a:t>
            </a:r>
            <a:r>
              <a:rPr lang="it-IT" sz="2400" dirty="0" err="1" smtClean="0">
                <a:sym typeface="Wingdings" pitchFamily="2" charset="2"/>
              </a:rPr>
              <a:t>Conqueror</a:t>
            </a:r>
            <a:r>
              <a:rPr lang="it-IT" sz="2400" dirty="0" smtClean="0">
                <a:sym typeface="Wingdings" pitchFamily="2" charset="2"/>
              </a:rPr>
              <a:t>) </a:t>
            </a:r>
            <a:r>
              <a:rPr lang="it-IT" sz="2400" dirty="0" err="1" smtClean="0">
                <a:sym typeface="Wingdings" pitchFamily="2" charset="2"/>
              </a:rPr>
              <a:t>defeated</a:t>
            </a:r>
            <a:r>
              <a:rPr lang="it-IT" sz="2400" dirty="0" smtClean="0">
                <a:sym typeface="Wingdings" pitchFamily="2" charset="2"/>
              </a:rPr>
              <a:t> the English King Harold at the </a:t>
            </a:r>
            <a:r>
              <a:rPr lang="it-IT" sz="2400" dirty="0" err="1" smtClean="0">
                <a:sym typeface="Wingdings" pitchFamily="2" charset="2"/>
              </a:rPr>
              <a:t>Battle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Hastings</a:t>
            </a:r>
            <a:r>
              <a:rPr lang="it-IT" sz="2400" dirty="0" smtClean="0">
                <a:sym typeface="Wingdings" pitchFamily="2" charset="2"/>
              </a:rPr>
              <a:t>  </a:t>
            </a:r>
            <a:r>
              <a:rPr lang="it-IT" sz="2400" dirty="0" err="1" smtClean="0">
                <a:sym typeface="Wingdings" pitchFamily="2" charset="2"/>
              </a:rPr>
              <a:t>invasions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conquest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England </a:t>
            </a:r>
            <a:r>
              <a:rPr lang="it-IT" sz="2400" dirty="0" err="1" smtClean="0">
                <a:sym typeface="Wingdings" pitchFamily="2" charset="2"/>
              </a:rPr>
              <a:t>by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Normans</a:t>
            </a:r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err="1" smtClean="0">
                <a:sym typeface="Wingdings" pitchFamily="2" charset="2"/>
              </a:rPr>
              <a:t>Old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French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became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language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the court, the </a:t>
            </a:r>
            <a:r>
              <a:rPr lang="it-IT" sz="2400" dirty="0" err="1" smtClean="0">
                <a:sym typeface="Wingdings" pitchFamily="2" charset="2"/>
              </a:rPr>
              <a:t>government</a:t>
            </a:r>
            <a:r>
              <a:rPr lang="it-IT" sz="2400" dirty="0" smtClean="0">
                <a:sym typeface="Wingdings" pitchFamily="2" charset="2"/>
              </a:rPr>
              <a:t>, the </a:t>
            </a:r>
            <a:r>
              <a:rPr lang="it-IT" sz="2400" dirty="0" err="1" smtClean="0">
                <a:sym typeface="Wingdings" pitchFamily="2" charset="2"/>
              </a:rPr>
              <a:t>curch</a:t>
            </a:r>
            <a:r>
              <a:rPr lang="it-IT" sz="2400" dirty="0" smtClean="0">
                <a:sym typeface="Wingdings" pitchFamily="2" charset="2"/>
              </a:rPr>
              <a:t> and the </a:t>
            </a:r>
            <a:r>
              <a:rPr lang="it-IT" sz="2400" dirty="0" err="1" smtClean="0">
                <a:sym typeface="Wingdings" pitchFamily="2" charset="2"/>
              </a:rPr>
              <a:t>aristocracy</a:t>
            </a:r>
            <a:r>
              <a:rPr lang="it-IT" sz="2400" dirty="0" smtClean="0">
                <a:sym typeface="Wingdings" pitchFamily="2" charset="2"/>
              </a:rPr>
              <a:t> </a:t>
            </a:r>
          </a:p>
          <a:p>
            <a:r>
              <a:rPr lang="it-IT" sz="2400" dirty="0" err="1" smtClean="0">
                <a:sym typeface="Wingdings" pitchFamily="2" charset="2"/>
              </a:rPr>
              <a:t>Old</a:t>
            </a:r>
            <a:r>
              <a:rPr lang="it-IT" sz="2400" dirty="0" smtClean="0">
                <a:sym typeface="Wingdings" pitchFamily="2" charset="2"/>
              </a:rPr>
              <a:t> English </a:t>
            </a:r>
            <a:r>
              <a:rPr lang="it-IT" sz="2400" dirty="0" err="1" smtClean="0">
                <a:sym typeface="Wingdings" pitchFamily="2" charset="2"/>
              </a:rPr>
              <a:t>was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confined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lower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orders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society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988840"/>
            <a:ext cx="1728192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INVASION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481</Words>
  <Application>Microsoft Office PowerPoint</Application>
  <PresentationFormat>Presentazione su schermo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FROM THE ARRIVAL OF THE CELTS TO THE NORMAN CONQUEST</vt:lpstr>
      <vt:lpstr>INDICE</vt:lpstr>
      <vt:lpstr>THE CELTS</vt:lpstr>
      <vt:lpstr>THE ROMANS</vt:lpstr>
      <vt:lpstr>THE ROMANS</vt:lpstr>
      <vt:lpstr>THE ANGLO-SAXONS</vt:lpstr>
      <vt:lpstr>THE ANGLO-SAXONS</vt:lpstr>
      <vt:lpstr>THE VIKINGS </vt:lpstr>
      <vt:lpstr>THE NORMANS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CREA</dc:creator>
  <cp:lastModifiedBy>MARIA CREA</cp:lastModifiedBy>
  <cp:revision>16</cp:revision>
  <dcterms:created xsi:type="dcterms:W3CDTF">2020-11-07T15:37:25Z</dcterms:created>
  <dcterms:modified xsi:type="dcterms:W3CDTF">2020-11-09T16:30:46Z</dcterms:modified>
</cp:coreProperties>
</file>