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68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D35E-C0ED-478F-9CF3-1455F232B422}" type="datetimeFigureOut">
              <a:rPr lang="it-IT" smtClean="0"/>
              <a:pPr/>
              <a:t>25/03/2021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B3D5-303A-4378-A386-692DC5817C3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embed/hhVXESfvqA4?rel=0&amp;modestBranding=1&amp;showinfo=0&amp;enablejsapi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embed/jamZyBva_LE?rel=0&amp;modestBranding=1&amp;showinfo=0&amp;enablejsapi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/>
              <a:t>PRESENTATION</a:t>
            </a:r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4000" b="1" dirty="0" smtClean="0"/>
              <a:t>Group 4</a:t>
            </a:r>
            <a:r>
              <a:rPr lang="it-IT" sz="4000" dirty="0" smtClean="0"/>
              <a:t>: </a:t>
            </a:r>
          </a:p>
          <a:p>
            <a:pPr>
              <a:buNone/>
            </a:pPr>
            <a:r>
              <a:rPr lang="it-IT" dirty="0" smtClean="0"/>
              <a:t>     - Gambino Annalisa</a:t>
            </a:r>
          </a:p>
          <a:p>
            <a:pPr>
              <a:buNone/>
            </a:pPr>
            <a:r>
              <a:rPr lang="it-IT" dirty="0" smtClean="0"/>
              <a:t>     - Nicola Elisa</a:t>
            </a:r>
          </a:p>
          <a:p>
            <a:pPr>
              <a:buNone/>
            </a:pPr>
            <a:r>
              <a:rPr lang="it-IT" dirty="0" smtClean="0"/>
              <a:t>     - </a:t>
            </a:r>
            <a:r>
              <a:rPr lang="it-IT" dirty="0" err="1" smtClean="0"/>
              <a:t>Vit</a:t>
            </a:r>
            <a:r>
              <a:rPr lang="it-IT" dirty="0" smtClean="0"/>
              <a:t> </a:t>
            </a:r>
            <a:r>
              <a:rPr lang="it-IT" dirty="0" err="1" smtClean="0"/>
              <a:t>Aabhas</a:t>
            </a:r>
            <a:endParaRPr lang="it-IT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smtClean="0"/>
              <a:t>MUSIC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82068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  <a:hlinkClick r:id="rId2"/>
              </a:rPr>
              <a:t>“Singing he was, or fluting, all the day”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" name="Immagine 4" descr="imgpsh_fullsiz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7452320" cy="372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HOW READERS TODAY CAN RELATE TO THE CHARACTER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48880"/>
            <a:ext cx="4186808" cy="2376264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3600" dirty="0" err="1" smtClean="0"/>
              <a:t>Prejudices</a:t>
            </a:r>
            <a:r>
              <a:rPr lang="it-IT" sz="3600" dirty="0" smtClean="0"/>
              <a:t> </a:t>
            </a:r>
            <a:r>
              <a:rPr lang="it-IT" sz="3600" dirty="0" err="1" smtClean="0"/>
              <a:t>about</a:t>
            </a:r>
            <a:r>
              <a:rPr lang="it-IT" sz="3600" dirty="0" smtClean="0"/>
              <a:t> </a:t>
            </a:r>
            <a:r>
              <a:rPr lang="it-IT" sz="3600" dirty="0" err="1" smtClean="0"/>
              <a:t>youth</a:t>
            </a:r>
            <a:r>
              <a:rPr lang="it-IT" sz="3600" dirty="0" smtClean="0"/>
              <a:t>: </a:t>
            </a:r>
            <a:r>
              <a:rPr lang="it-IT" sz="3600" dirty="0" err="1" smtClean="0"/>
              <a:t>carefree</a:t>
            </a:r>
            <a:r>
              <a:rPr lang="it-IT" sz="3600" dirty="0" smtClean="0"/>
              <a:t>, </a:t>
            </a:r>
            <a:r>
              <a:rPr lang="it-IT" sz="3600" dirty="0" err="1" smtClean="0"/>
              <a:t>cheerful</a:t>
            </a:r>
            <a:r>
              <a:rPr lang="it-IT" sz="3600" dirty="0" smtClean="0"/>
              <a:t> and full </a:t>
            </a:r>
            <a:r>
              <a:rPr lang="it-IT" sz="3600" dirty="0" err="1" smtClean="0"/>
              <a:t>of</a:t>
            </a:r>
            <a:r>
              <a:rPr lang="it-IT" sz="3600" dirty="0" smtClean="0"/>
              <a:t> </a:t>
            </a:r>
            <a:r>
              <a:rPr lang="it-IT" sz="3600" dirty="0" err="1" smtClean="0"/>
              <a:t>free-time</a:t>
            </a:r>
            <a:r>
              <a:rPr lang="it-IT" sz="3600" dirty="0" smtClean="0"/>
              <a:t> </a:t>
            </a:r>
            <a:r>
              <a:rPr lang="it-IT" sz="3600" dirty="0" err="1" smtClean="0"/>
              <a:t>activities</a:t>
            </a:r>
            <a:endParaRPr lang="it-IT" sz="3600" dirty="0"/>
          </a:p>
        </p:txBody>
      </p:sp>
      <p:pic>
        <p:nvPicPr>
          <p:cNvPr id="4" name="Immagine 3" descr="IMG_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639698" cy="487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051720" y="5445224"/>
            <a:ext cx="288032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i="1" u="sng" dirty="0" smtClean="0"/>
              <a:t>The </a:t>
            </a:r>
            <a:r>
              <a:rPr lang="it-IT" b="1" i="1" u="sng" dirty="0" err="1" smtClean="0"/>
              <a:t>Roses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of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Heliogabalus</a:t>
            </a:r>
            <a:r>
              <a:rPr lang="it-IT" b="1" u="sng" dirty="0" smtClean="0"/>
              <a:t>, Lawrence </a:t>
            </a:r>
            <a:r>
              <a:rPr lang="it-IT" b="1" u="sng" dirty="0" err="1" smtClean="0"/>
              <a:t>Alma-Tadema</a:t>
            </a:r>
            <a:r>
              <a:rPr lang="it-IT" b="1" u="sng" dirty="0" smtClean="0"/>
              <a:t> (1888)</a:t>
            </a:r>
            <a:endParaRPr lang="it-IT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86210"/>
          </a:xfrm>
        </p:spPr>
        <p:txBody>
          <a:bodyPr>
            <a:normAutofit fontScale="90000"/>
          </a:bodyPr>
          <a:lstStyle/>
          <a:p>
            <a:r>
              <a:rPr lang="en-US" b="1" cap="all" dirty="0"/>
              <a:t>WHAT THE CHARACTER TELLS THE READER ABOUT THE MEDIEVAL ENGLISH SOCIETY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096344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4000" dirty="0" smtClean="0"/>
              <a:t>Courtly life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4000" dirty="0" smtClean="0"/>
              <a:t>The middle class’ point of view of the aristocracy and the courtly life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23728" y="2564904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u="sng" dirty="0" smtClean="0"/>
              <a:t>THANK YOU!!</a:t>
            </a:r>
            <a:endParaRPr lang="it-IT" sz="6000" b="1" i="1" u="sng" dirty="0"/>
          </a:p>
        </p:txBody>
      </p:sp>
      <p:sp>
        <p:nvSpPr>
          <p:cNvPr id="3" name="Rettangolo 2"/>
          <p:cNvSpPr/>
          <p:nvPr/>
        </p:nvSpPr>
        <p:spPr>
          <a:xfrm>
            <a:off x="2915816" y="3645024"/>
            <a:ext cx="5632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We hope you enjoyed today's presentation!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24128" y="4797152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Gambino Annalisa</a:t>
            </a:r>
          </a:p>
          <a:p>
            <a:r>
              <a:rPr lang="it-IT" dirty="0" smtClean="0"/>
              <a:t>Nicola Elisa</a:t>
            </a:r>
          </a:p>
          <a:p>
            <a:r>
              <a:rPr lang="it-IT" dirty="0" err="1" smtClean="0"/>
              <a:t>Vit</a:t>
            </a:r>
            <a:r>
              <a:rPr lang="it-IT" dirty="0" smtClean="0"/>
              <a:t> </a:t>
            </a:r>
            <a:r>
              <a:rPr lang="it-IT" dirty="0" err="1" smtClean="0"/>
              <a:t>Aabhas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/>
              <a:t>ACTIVITY: WEB QUEST</a:t>
            </a:r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A </a:t>
            </a:r>
            <a:r>
              <a:rPr lang="it-IT" dirty="0" err="1" smtClean="0"/>
              <a:t>picture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represents</a:t>
            </a:r>
            <a:r>
              <a:rPr lang="it-IT" dirty="0" smtClean="0"/>
              <a:t> the </a:t>
            </a:r>
            <a:r>
              <a:rPr lang="it-IT" dirty="0" err="1" smtClean="0"/>
              <a:t>character</a:t>
            </a:r>
            <a:r>
              <a:rPr lang="it-IT" dirty="0" smtClean="0"/>
              <a:t>’s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description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The </a:t>
            </a:r>
            <a:r>
              <a:rPr lang="it-IT" dirty="0" err="1" smtClean="0"/>
              <a:t>character</a:t>
            </a:r>
            <a:r>
              <a:rPr lang="it-IT" dirty="0" smtClean="0"/>
              <a:t>’s </a:t>
            </a:r>
            <a:r>
              <a:rPr lang="it-IT" dirty="0" err="1" smtClean="0"/>
              <a:t>personality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quotations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A </a:t>
            </a:r>
            <a:r>
              <a:rPr lang="it-IT" dirty="0" err="1" smtClean="0"/>
              <a:t>symbol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represents</a:t>
            </a:r>
            <a:r>
              <a:rPr lang="it-IT" dirty="0" smtClean="0"/>
              <a:t> the </a:t>
            </a:r>
            <a:r>
              <a:rPr lang="it-IT" dirty="0" err="1" smtClean="0"/>
              <a:t>character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today</a:t>
            </a:r>
            <a:r>
              <a:rPr lang="it-IT" dirty="0" smtClean="0"/>
              <a:t>’s </a:t>
            </a:r>
            <a:r>
              <a:rPr lang="it-IT" dirty="0" err="1" smtClean="0"/>
              <a:t>readers</a:t>
            </a:r>
            <a:r>
              <a:rPr lang="it-IT" dirty="0" smtClean="0"/>
              <a:t> can </a:t>
            </a:r>
            <a:r>
              <a:rPr lang="it-IT" dirty="0" err="1" smtClean="0"/>
              <a:t>relate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character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character</a:t>
            </a:r>
            <a:r>
              <a:rPr lang="it-IT" dirty="0" smtClean="0"/>
              <a:t> </a:t>
            </a:r>
            <a:r>
              <a:rPr lang="it-IT" dirty="0" err="1" smtClean="0"/>
              <a:t>tells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medieval</a:t>
            </a:r>
            <a:r>
              <a:rPr lang="it-IT" dirty="0" smtClean="0"/>
              <a:t> English society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2"/>
                </a:solidFill>
              </a:rPr>
              <a:t>THE CANTERBURY TALES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GEOFFREY CHAUCER</a:t>
            </a:r>
          </a:p>
        </p:txBody>
      </p:sp>
      <p:pic>
        <p:nvPicPr>
          <p:cNvPr id="4" name="Immagine 3" descr="imgpsh_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228184" cy="418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cap="all" dirty="0"/>
              <a:t>THE SQUIRE</a:t>
            </a:r>
            <a:endParaRPr lang="it-IT" sz="4800" b="1" dirty="0"/>
          </a:p>
        </p:txBody>
      </p:sp>
      <p:pic>
        <p:nvPicPr>
          <p:cNvPr id="1026" name="Picture 2" descr="https://userscontent2.emaze.com/images/6af6e843-f2fc-44d6-9b5f-ee4773514cfe/f26dc8f9d120e442d966c1e21f726d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38502" cy="456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827584" y="6021288"/>
            <a:ext cx="23042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i="1" u="sng" dirty="0" err="1" smtClean="0"/>
              <a:t>Timothée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Chalamet</a:t>
            </a:r>
            <a:endParaRPr lang="it-IT" b="1" i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99992" y="6021288"/>
            <a:ext cx="374441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i="1" u="sng" dirty="0" smtClean="0"/>
              <a:t>The King, </a:t>
            </a:r>
            <a:r>
              <a:rPr lang="it-IT" b="1" u="sng" dirty="0" err="1" smtClean="0"/>
              <a:t>directed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by</a:t>
            </a:r>
            <a:r>
              <a:rPr lang="it-IT" b="1" u="sng" dirty="0" smtClean="0"/>
              <a:t> David </a:t>
            </a:r>
            <a:r>
              <a:rPr lang="it-IT" b="1" u="sng" dirty="0" err="1" smtClean="0"/>
              <a:t>Michôd</a:t>
            </a:r>
            <a:r>
              <a:rPr lang="it-IT" b="1" u="sng" dirty="0" smtClean="0"/>
              <a:t> (2019)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THE SQUIRE’S PHYSICAL APPEARANCE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Young, </a:t>
            </a:r>
            <a:r>
              <a:rPr lang="it-IT" dirty="0" err="1" smtClean="0"/>
              <a:t>twenty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Curly</a:t>
            </a:r>
            <a:r>
              <a:rPr lang="it-IT" dirty="0" smtClean="0"/>
              <a:t> </a:t>
            </a:r>
            <a:r>
              <a:rPr lang="it-IT" dirty="0" err="1" smtClean="0"/>
              <a:t>hair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height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Strong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Embroidered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red</a:t>
            </a:r>
            <a:r>
              <a:rPr lang="it-IT" dirty="0" smtClean="0"/>
              <a:t> and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flowers</a:t>
            </a:r>
            <a:endParaRPr lang="it-IT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err="1" smtClean="0"/>
              <a:t>Dressed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gown</a:t>
            </a:r>
            <a:r>
              <a:rPr lang="it-IT" dirty="0" smtClean="0"/>
              <a:t>,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sleeves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long and wide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cap="all" dirty="0"/>
              <a:t>THE SQUIRE'S PERSONALITY</a:t>
            </a:r>
            <a:endParaRPr lang="it-IT" sz="4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268760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Passionate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Active and keen in both chivalry and courtly arts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Eccentric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Passionate about music, reading, writing and drawing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3200" dirty="0" smtClean="0"/>
              <a:t>Deeply in love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6120680" cy="498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2195736" y="332656"/>
            <a:ext cx="4896544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it-IT" sz="4800" b="1" cap="all" dirty="0" smtClean="0">
                <a:latin typeface="+mj-lt"/>
                <a:ea typeface="+mj-ea"/>
                <a:cs typeface="+mj-cs"/>
              </a:rPr>
              <a:t>THE SYMBOL</a:t>
            </a:r>
            <a:endParaRPr lang="it-IT" sz="48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340768"/>
            <a:ext cx="1584176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i="1" u="sng" dirty="0" smtClean="0"/>
              <a:t>The </a:t>
            </a:r>
            <a:r>
              <a:rPr lang="it-IT" b="1" i="1" u="sng" dirty="0" err="1" smtClean="0"/>
              <a:t>Knight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of</a:t>
            </a:r>
            <a:r>
              <a:rPr lang="it-IT" b="1" i="1" u="sng" dirty="0" smtClean="0"/>
              <a:t> the </a:t>
            </a:r>
            <a:r>
              <a:rPr lang="it-IT" b="1" i="1" u="sng" dirty="0" err="1" smtClean="0"/>
              <a:t>Flowers</a:t>
            </a:r>
            <a:r>
              <a:rPr lang="it-IT" b="1" u="sng" dirty="0" smtClean="0"/>
              <a:t>, Georges </a:t>
            </a:r>
            <a:r>
              <a:rPr lang="it-IT" b="1" u="sng" dirty="0" err="1" smtClean="0"/>
              <a:t>Rochegrosse</a:t>
            </a:r>
            <a:r>
              <a:rPr lang="it-IT" b="1" u="sng" dirty="0" smtClean="0"/>
              <a:t> (1859-1938)</a:t>
            </a:r>
            <a:endParaRPr lang="it-IT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9046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en-US" dirty="0" smtClean="0"/>
              <a:t>“A </a:t>
            </a:r>
            <a:r>
              <a:rPr lang="en-US" dirty="0"/>
              <a:t>lover and a lusty </a:t>
            </a:r>
            <a:r>
              <a:rPr lang="en-US" dirty="0" smtClean="0"/>
              <a:t>bachelor”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/>
              <a:t>Embroidered was he, like a meadow </a:t>
            </a:r>
            <a:r>
              <a:rPr lang="en-US" dirty="0" smtClean="0"/>
              <a:t>bed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None/>
            </a:pPr>
            <a:r>
              <a:rPr lang="en-US" dirty="0" smtClean="0"/>
              <a:t>      All </a:t>
            </a:r>
            <a:r>
              <a:rPr lang="en-US" dirty="0"/>
              <a:t>full of freshest flowers, white and </a:t>
            </a:r>
            <a:r>
              <a:rPr lang="en-US" dirty="0" smtClean="0"/>
              <a:t>red”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“With </a:t>
            </a:r>
            <a:r>
              <a:rPr lang="en-US" dirty="0"/>
              <a:t>locks well curled, as if they’d laid in press. Some twenty years of age he was, I guess. In stature he was of an average length</a:t>
            </a:r>
            <a:r>
              <a:rPr lang="en-US" dirty="0" smtClean="0"/>
              <a:t>, Wondrously </a:t>
            </a:r>
            <a:r>
              <a:rPr lang="en-US" dirty="0"/>
              <a:t>active, aye, and great of strength</a:t>
            </a:r>
            <a:r>
              <a:rPr lang="en-US" dirty="0" smtClean="0"/>
              <a:t>.”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“He </a:t>
            </a:r>
            <a:r>
              <a:rPr lang="en-US" dirty="0"/>
              <a:t>was as fresh as is the month of </a:t>
            </a:r>
            <a:r>
              <a:rPr lang="en-US" dirty="0" smtClean="0"/>
              <a:t>May”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“So </a:t>
            </a:r>
            <a:r>
              <a:rPr lang="en-US" dirty="0"/>
              <a:t>hot he loved that, while night told her tale, He slept no more than does a </a:t>
            </a:r>
            <a:r>
              <a:rPr lang="en-US" dirty="0" smtClean="0"/>
              <a:t>nightingale”</a:t>
            </a:r>
            <a:endParaRPr lang="en-US" dirty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THE JOUST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  <a:hlinkClick r:id="rId2"/>
              </a:rPr>
              <a:t>“Joust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, and dance too, as well as sketch and write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.”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imgpsh_full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276872"/>
            <a:ext cx="5940152" cy="417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343</Words>
  <Application>Microsoft Office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PRESENTATION</vt:lpstr>
      <vt:lpstr>ACTIVITY: WEB QUEST</vt:lpstr>
      <vt:lpstr>THE CANTERBURY TALES</vt:lpstr>
      <vt:lpstr>THE SQUIRE</vt:lpstr>
      <vt:lpstr>THE SQUIRE’S PHYSICAL APPEARANCE</vt:lpstr>
      <vt:lpstr>THE SQUIRE'S PERSONALITY</vt:lpstr>
      <vt:lpstr>Diapositiva 7</vt:lpstr>
      <vt:lpstr>Diapositiva 8</vt:lpstr>
      <vt:lpstr>THE JOUST</vt:lpstr>
      <vt:lpstr>MUSIC</vt:lpstr>
      <vt:lpstr>HOW READERS TODAY CAN RELATE TO THE CHARACTER</vt:lpstr>
      <vt:lpstr>WHAT THE CHARACTER TELLS THE READER ABOUT THE MEDIEVAL ENGLISH SOCIETY</vt:lpstr>
      <vt:lpstr>Diapositiva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CANTERBURY TALES</dc:title>
  <dc:creator>MARIA CREA</dc:creator>
  <cp:lastModifiedBy>MARIA CREA</cp:lastModifiedBy>
  <cp:revision>36</cp:revision>
  <dcterms:created xsi:type="dcterms:W3CDTF">2021-03-11T09:08:01Z</dcterms:created>
  <dcterms:modified xsi:type="dcterms:W3CDTF">2021-03-25T15:26:35Z</dcterms:modified>
</cp:coreProperties>
</file>