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5" r:id="rId7"/>
    <p:sldId id="262" r:id="rId8"/>
    <p:sldId id="264" r:id="rId9"/>
    <p:sldId id="263" r:id="rId10"/>
    <p:sldId id="266" r:id="rId11"/>
    <p:sldId id="267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13D723-C20F-40CD-9F95-AE5E621DB09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BCBA211-1481-42FE-ABD5-4D8FC3C1AF21}">
      <dgm:prSet phldrT="[Testo]"/>
      <dgm:spPr/>
      <dgm:t>
        <a:bodyPr/>
        <a:lstStyle/>
        <a:p>
          <a:r>
            <a:rPr lang="it-IT" dirty="0"/>
            <a:t>SORRENTINO ALESSANDRA</a:t>
          </a:r>
        </a:p>
      </dgm:t>
    </dgm:pt>
    <dgm:pt modelId="{B759BC41-6EB7-494D-8878-B37B7A2FC58B}" type="parTrans" cxnId="{58CFA668-3652-4402-8328-B5297D02417E}">
      <dgm:prSet/>
      <dgm:spPr/>
      <dgm:t>
        <a:bodyPr/>
        <a:lstStyle/>
        <a:p>
          <a:endParaRPr lang="it-IT"/>
        </a:p>
      </dgm:t>
    </dgm:pt>
    <dgm:pt modelId="{63152BB7-E6E8-46D1-85BA-73AF43F50D34}" type="sibTrans" cxnId="{58CFA668-3652-4402-8328-B5297D02417E}">
      <dgm:prSet/>
      <dgm:spPr/>
      <dgm:t>
        <a:bodyPr/>
        <a:lstStyle/>
        <a:p>
          <a:endParaRPr lang="it-IT"/>
        </a:p>
      </dgm:t>
    </dgm:pt>
    <dgm:pt modelId="{447700B8-CB21-4CDB-ADAE-885BC0B1D7B9}">
      <dgm:prSet phldrT="[Testo]"/>
      <dgm:spPr/>
      <dgm:t>
        <a:bodyPr/>
        <a:lstStyle/>
        <a:p>
          <a:r>
            <a:rPr lang="it-IT" dirty="0"/>
            <a:t>SPONZA ODILLA</a:t>
          </a:r>
        </a:p>
      </dgm:t>
    </dgm:pt>
    <dgm:pt modelId="{416D028B-5BDF-4CD9-A5BF-5B951DF47EC5}" type="parTrans" cxnId="{588A4E06-27E3-4991-892D-8925EB5E4C66}">
      <dgm:prSet/>
      <dgm:spPr/>
      <dgm:t>
        <a:bodyPr/>
        <a:lstStyle/>
        <a:p>
          <a:endParaRPr lang="it-IT"/>
        </a:p>
      </dgm:t>
    </dgm:pt>
    <dgm:pt modelId="{6B3AB8B5-A4F2-470B-BAF7-10B2F48294E1}" type="sibTrans" cxnId="{588A4E06-27E3-4991-892D-8925EB5E4C66}">
      <dgm:prSet/>
      <dgm:spPr/>
      <dgm:t>
        <a:bodyPr/>
        <a:lstStyle/>
        <a:p>
          <a:endParaRPr lang="it-IT"/>
        </a:p>
      </dgm:t>
    </dgm:pt>
    <dgm:pt modelId="{B983F7FD-FC33-4688-ACCC-D33C12892956}" type="pres">
      <dgm:prSet presAssocID="{ED13D723-C20F-40CD-9F95-AE5E621DB09B}" presName="linear" presStyleCnt="0">
        <dgm:presLayoutVars>
          <dgm:dir/>
          <dgm:animLvl val="lvl"/>
          <dgm:resizeHandles val="exact"/>
        </dgm:presLayoutVars>
      </dgm:prSet>
      <dgm:spPr/>
    </dgm:pt>
    <dgm:pt modelId="{C4B8CCCC-5EC5-4020-A885-5E6B14520AB4}" type="pres">
      <dgm:prSet presAssocID="{4BCBA211-1481-42FE-ABD5-4D8FC3C1AF21}" presName="parentLin" presStyleCnt="0"/>
      <dgm:spPr/>
    </dgm:pt>
    <dgm:pt modelId="{4F70165D-FFD5-4459-AE61-3B065F134F19}" type="pres">
      <dgm:prSet presAssocID="{4BCBA211-1481-42FE-ABD5-4D8FC3C1AF21}" presName="parentLeftMargin" presStyleLbl="node1" presStyleIdx="0" presStyleCnt="2"/>
      <dgm:spPr/>
    </dgm:pt>
    <dgm:pt modelId="{0B9EFAF3-38B9-40B4-8298-E0756493D9CB}" type="pres">
      <dgm:prSet presAssocID="{4BCBA211-1481-42FE-ABD5-4D8FC3C1AF2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F529362-5CC1-4395-9977-E5E356389D5C}" type="pres">
      <dgm:prSet presAssocID="{4BCBA211-1481-42FE-ABD5-4D8FC3C1AF21}" presName="negativeSpace" presStyleCnt="0"/>
      <dgm:spPr/>
    </dgm:pt>
    <dgm:pt modelId="{C4AFEBE0-CFF8-4172-8EE3-624F9086229D}" type="pres">
      <dgm:prSet presAssocID="{4BCBA211-1481-42FE-ABD5-4D8FC3C1AF21}" presName="childText" presStyleLbl="conFgAcc1" presStyleIdx="0" presStyleCnt="2">
        <dgm:presLayoutVars>
          <dgm:bulletEnabled val="1"/>
        </dgm:presLayoutVars>
      </dgm:prSet>
      <dgm:spPr/>
    </dgm:pt>
    <dgm:pt modelId="{3BC68EFB-ADC8-4874-B556-D08EEBE7D26F}" type="pres">
      <dgm:prSet presAssocID="{63152BB7-E6E8-46D1-85BA-73AF43F50D34}" presName="spaceBetweenRectangles" presStyleCnt="0"/>
      <dgm:spPr/>
    </dgm:pt>
    <dgm:pt modelId="{5ACEEF87-7749-4DF7-8311-364C7C5C8229}" type="pres">
      <dgm:prSet presAssocID="{447700B8-CB21-4CDB-ADAE-885BC0B1D7B9}" presName="parentLin" presStyleCnt="0"/>
      <dgm:spPr/>
    </dgm:pt>
    <dgm:pt modelId="{FDE2C7DE-F16E-454C-B829-22A2DC12412E}" type="pres">
      <dgm:prSet presAssocID="{447700B8-CB21-4CDB-ADAE-885BC0B1D7B9}" presName="parentLeftMargin" presStyleLbl="node1" presStyleIdx="0" presStyleCnt="2"/>
      <dgm:spPr/>
    </dgm:pt>
    <dgm:pt modelId="{CD37A632-620E-40DC-A82D-44E63C7F0E50}" type="pres">
      <dgm:prSet presAssocID="{447700B8-CB21-4CDB-ADAE-885BC0B1D7B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35F2066-E1F1-4698-9E45-D065441D629D}" type="pres">
      <dgm:prSet presAssocID="{447700B8-CB21-4CDB-ADAE-885BC0B1D7B9}" presName="negativeSpace" presStyleCnt="0"/>
      <dgm:spPr/>
    </dgm:pt>
    <dgm:pt modelId="{6A18CBD2-68A1-4666-9B2C-5DB27A555BD2}" type="pres">
      <dgm:prSet presAssocID="{447700B8-CB21-4CDB-ADAE-885BC0B1D7B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88A4E06-27E3-4991-892D-8925EB5E4C66}" srcId="{ED13D723-C20F-40CD-9F95-AE5E621DB09B}" destId="{447700B8-CB21-4CDB-ADAE-885BC0B1D7B9}" srcOrd="1" destOrd="0" parTransId="{416D028B-5BDF-4CD9-A5BF-5B951DF47EC5}" sibTransId="{6B3AB8B5-A4F2-470B-BAF7-10B2F48294E1}"/>
    <dgm:cxn modelId="{C354B319-8A9B-483E-BEA4-5F534BDA0562}" type="presOf" srcId="{4BCBA211-1481-42FE-ABD5-4D8FC3C1AF21}" destId="{0B9EFAF3-38B9-40B4-8298-E0756493D9CB}" srcOrd="1" destOrd="0" presId="urn:microsoft.com/office/officeart/2005/8/layout/list1"/>
    <dgm:cxn modelId="{4701AA33-5ECF-4D7C-BFE5-1A4D74285E47}" type="presOf" srcId="{447700B8-CB21-4CDB-ADAE-885BC0B1D7B9}" destId="{CD37A632-620E-40DC-A82D-44E63C7F0E50}" srcOrd="1" destOrd="0" presId="urn:microsoft.com/office/officeart/2005/8/layout/list1"/>
    <dgm:cxn modelId="{58CFA668-3652-4402-8328-B5297D02417E}" srcId="{ED13D723-C20F-40CD-9F95-AE5E621DB09B}" destId="{4BCBA211-1481-42FE-ABD5-4D8FC3C1AF21}" srcOrd="0" destOrd="0" parTransId="{B759BC41-6EB7-494D-8878-B37B7A2FC58B}" sibTransId="{63152BB7-E6E8-46D1-85BA-73AF43F50D34}"/>
    <dgm:cxn modelId="{06593CC2-CF90-4CDF-994C-3BA77D6D78FA}" type="presOf" srcId="{447700B8-CB21-4CDB-ADAE-885BC0B1D7B9}" destId="{FDE2C7DE-F16E-454C-B829-22A2DC12412E}" srcOrd="0" destOrd="0" presId="urn:microsoft.com/office/officeart/2005/8/layout/list1"/>
    <dgm:cxn modelId="{7D4CFED8-CDB9-4802-927A-4DB7BB9372AD}" type="presOf" srcId="{ED13D723-C20F-40CD-9F95-AE5E621DB09B}" destId="{B983F7FD-FC33-4688-ACCC-D33C12892956}" srcOrd="0" destOrd="0" presId="urn:microsoft.com/office/officeart/2005/8/layout/list1"/>
    <dgm:cxn modelId="{9A5000E7-15A8-4C60-9937-2DD6E0F26D69}" type="presOf" srcId="{4BCBA211-1481-42FE-ABD5-4D8FC3C1AF21}" destId="{4F70165D-FFD5-4459-AE61-3B065F134F19}" srcOrd="0" destOrd="0" presId="urn:microsoft.com/office/officeart/2005/8/layout/list1"/>
    <dgm:cxn modelId="{091C6A06-98E8-4259-98ED-EAC69CEC6E33}" type="presParOf" srcId="{B983F7FD-FC33-4688-ACCC-D33C12892956}" destId="{C4B8CCCC-5EC5-4020-A885-5E6B14520AB4}" srcOrd="0" destOrd="0" presId="urn:microsoft.com/office/officeart/2005/8/layout/list1"/>
    <dgm:cxn modelId="{81F6A2DC-251B-41AB-8138-D109FA310EA1}" type="presParOf" srcId="{C4B8CCCC-5EC5-4020-A885-5E6B14520AB4}" destId="{4F70165D-FFD5-4459-AE61-3B065F134F19}" srcOrd="0" destOrd="0" presId="urn:microsoft.com/office/officeart/2005/8/layout/list1"/>
    <dgm:cxn modelId="{3DFB050D-C5DA-4142-8217-9064FE3E302F}" type="presParOf" srcId="{C4B8CCCC-5EC5-4020-A885-5E6B14520AB4}" destId="{0B9EFAF3-38B9-40B4-8298-E0756493D9CB}" srcOrd="1" destOrd="0" presId="urn:microsoft.com/office/officeart/2005/8/layout/list1"/>
    <dgm:cxn modelId="{128FC6A1-1FFB-48C1-8174-0F83FCB55BB1}" type="presParOf" srcId="{B983F7FD-FC33-4688-ACCC-D33C12892956}" destId="{2F529362-5CC1-4395-9977-E5E356389D5C}" srcOrd="1" destOrd="0" presId="urn:microsoft.com/office/officeart/2005/8/layout/list1"/>
    <dgm:cxn modelId="{CA212C33-3A9E-4E6D-BDA8-9FE35059BCE3}" type="presParOf" srcId="{B983F7FD-FC33-4688-ACCC-D33C12892956}" destId="{C4AFEBE0-CFF8-4172-8EE3-624F9086229D}" srcOrd="2" destOrd="0" presId="urn:microsoft.com/office/officeart/2005/8/layout/list1"/>
    <dgm:cxn modelId="{E0F740E4-F749-4A24-BDD5-BCECDAD3A7FF}" type="presParOf" srcId="{B983F7FD-FC33-4688-ACCC-D33C12892956}" destId="{3BC68EFB-ADC8-4874-B556-D08EEBE7D26F}" srcOrd="3" destOrd="0" presId="urn:microsoft.com/office/officeart/2005/8/layout/list1"/>
    <dgm:cxn modelId="{6AF59C49-B98E-4227-9A2E-172D087BAC7D}" type="presParOf" srcId="{B983F7FD-FC33-4688-ACCC-D33C12892956}" destId="{5ACEEF87-7749-4DF7-8311-364C7C5C8229}" srcOrd="4" destOrd="0" presId="urn:microsoft.com/office/officeart/2005/8/layout/list1"/>
    <dgm:cxn modelId="{E6864215-BFC0-4931-9A50-050CE13ACE79}" type="presParOf" srcId="{5ACEEF87-7749-4DF7-8311-364C7C5C8229}" destId="{FDE2C7DE-F16E-454C-B829-22A2DC12412E}" srcOrd="0" destOrd="0" presId="urn:microsoft.com/office/officeart/2005/8/layout/list1"/>
    <dgm:cxn modelId="{A4F38706-9A8A-4325-AB03-A744A02BA42A}" type="presParOf" srcId="{5ACEEF87-7749-4DF7-8311-364C7C5C8229}" destId="{CD37A632-620E-40DC-A82D-44E63C7F0E50}" srcOrd="1" destOrd="0" presId="urn:microsoft.com/office/officeart/2005/8/layout/list1"/>
    <dgm:cxn modelId="{57B2260D-8A58-4E98-9055-1CAFB6F88891}" type="presParOf" srcId="{B983F7FD-FC33-4688-ACCC-D33C12892956}" destId="{035F2066-E1F1-4698-9E45-D065441D629D}" srcOrd="5" destOrd="0" presId="urn:microsoft.com/office/officeart/2005/8/layout/list1"/>
    <dgm:cxn modelId="{1B7319C9-66D3-4C5A-9B61-DB01B9A879E9}" type="presParOf" srcId="{B983F7FD-FC33-4688-ACCC-D33C12892956}" destId="{6A18CBD2-68A1-4666-9B2C-5DB27A555BD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FEBE0-CFF8-4172-8EE3-624F9086229D}">
      <dsp:nvSpPr>
        <dsp:cNvPr id="0" name=""/>
        <dsp:cNvSpPr/>
      </dsp:nvSpPr>
      <dsp:spPr>
        <a:xfrm>
          <a:off x="0" y="1903170"/>
          <a:ext cx="690051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9EFAF3-38B9-40B4-8298-E0756493D9CB}">
      <dsp:nvSpPr>
        <dsp:cNvPr id="0" name=""/>
        <dsp:cNvSpPr/>
      </dsp:nvSpPr>
      <dsp:spPr>
        <a:xfrm>
          <a:off x="345025" y="1445610"/>
          <a:ext cx="4830358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/>
            <a:t>SORRENTINO ALESSANDRA</a:t>
          </a:r>
        </a:p>
      </dsp:txBody>
      <dsp:txXfrm>
        <a:off x="389697" y="1490282"/>
        <a:ext cx="4741014" cy="825776"/>
      </dsp:txXfrm>
    </dsp:sp>
    <dsp:sp modelId="{6A18CBD2-68A1-4666-9B2C-5DB27A555BD2}">
      <dsp:nvSpPr>
        <dsp:cNvPr id="0" name=""/>
        <dsp:cNvSpPr/>
      </dsp:nvSpPr>
      <dsp:spPr>
        <a:xfrm>
          <a:off x="0" y="3309330"/>
          <a:ext cx="690051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37A632-620E-40DC-A82D-44E63C7F0E50}">
      <dsp:nvSpPr>
        <dsp:cNvPr id="0" name=""/>
        <dsp:cNvSpPr/>
      </dsp:nvSpPr>
      <dsp:spPr>
        <a:xfrm>
          <a:off x="345025" y="2851770"/>
          <a:ext cx="4830358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/>
            <a:t>SPONZA ODILLA</a:t>
          </a:r>
        </a:p>
      </dsp:txBody>
      <dsp:txXfrm>
        <a:off x="389697" y="2896442"/>
        <a:ext cx="4741014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23F1AA-664B-4F10-A8C9-CF305F06D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7474C83-663A-4E7B-B387-C9D1CB5BF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DAAAC8-FD60-4700-87BD-16FF5B164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A803-2DDE-4144-8CA3-F28C2D8312E3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97A61D-EC23-4072-B01A-36B73FD94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78F993-0C1E-4E12-B356-1F5A7FBB0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8975-FE09-4B1E-933E-576BF221D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7847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C11C0A-8D5A-4217-87BD-4E202C980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EECD442-D63A-4EB5-9142-AB934A661D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288162A-4DAF-4B38-A4E9-94396163A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A803-2DDE-4144-8CA3-F28C2D8312E3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168658-5210-4834-B5E9-FE565491C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B41DF7-80AB-4FD5-B670-89837144D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8975-FE09-4B1E-933E-576BF221D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622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816AA5D-2BCC-486D-8FD6-913B2CCC1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DBB29E2-5C49-4D10-934B-7B73A9179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532E8D-1587-49CB-B5EE-D28925511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A803-2DDE-4144-8CA3-F28C2D8312E3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3E4902-7D00-49FE-9452-B8FAD63A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20E744-1FA8-4446-B247-83AC56D4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8975-FE09-4B1E-933E-576BF221D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987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20FAB9-F5C5-4750-80EE-63615C826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62664A-FE7C-4F3F-AF84-2E5C7E706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6446C2-7A5F-4B00-A04D-D5EF42097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A803-2DDE-4144-8CA3-F28C2D8312E3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08DC88-0F29-4760-B3DA-4DC3CA8AE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28C6F7-2B15-4BFA-B34A-B8346786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8975-FE09-4B1E-933E-576BF221D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2557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58CB33-7722-4E1D-92A2-40063F9F3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9F8603C-501D-46FE-B4FA-227D20C66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B1B178-6809-4F11-82BF-4E19E9C93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A803-2DDE-4144-8CA3-F28C2D8312E3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62D22C-E374-41A4-8F03-2776C28AC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7A59FB-1196-4615-9E59-591FA81F7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8975-FE09-4B1E-933E-576BF221D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9889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12AFCF-599F-4B50-8314-BC5AF1A85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A2EE90-1326-4ACA-8242-9FA793985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60FA917-376E-4426-A693-2E5F708B4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3478BA9-19C0-4781-8076-4B122F6EB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A803-2DDE-4144-8CA3-F28C2D8312E3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E5FB903-0804-4AF1-BB62-31D7CD362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98B86C5-778B-408C-9375-640CDAFCB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8975-FE09-4B1E-933E-576BF221D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2670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B9FFD6-1596-4E05-8F66-F307D92D0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9E707C6-3959-4C58-8524-98AEA7501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C857257-3D49-4D93-81FC-822D675B6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D07694B-F438-4A65-8981-16227B5175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7935DC2-6122-484A-825E-FAC091A231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5B1E078-A8BE-49EE-A7D3-5B0A74E35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A803-2DDE-4144-8CA3-F28C2D8312E3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2BB1F0A-2162-456F-831B-B384F0007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7938BA2-40E9-4300-A978-DBA7787D3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8975-FE09-4B1E-933E-576BF221D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054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8132B8-3605-4F57-8D4C-646F043D3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10ABFE2-7B29-47F9-8FC1-AD6678F51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A803-2DDE-4144-8CA3-F28C2D8312E3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66641E9-C59F-4F0D-9203-3CD02655E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F4C8945-4272-4666-BD11-F30EABA22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8975-FE09-4B1E-933E-576BF221D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433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E51150E-F761-400A-BA74-FF7A424F3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A803-2DDE-4144-8CA3-F28C2D8312E3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5246A54-7C95-4065-91D6-BB8CBC469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833D7A-F198-4FE1-9F77-BCEC6047E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8975-FE09-4B1E-933E-576BF221D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538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8E80C6-75DB-452D-A089-5EDF6C910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47C8CB-E489-4FC5-877A-F8BF5B7C2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1C24C03-59A4-4516-811C-569909389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01D3890-542F-4C6E-841D-F97EB6F50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A803-2DDE-4144-8CA3-F28C2D8312E3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A5EA3E6-8678-4EE1-82EC-05E0872B5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5AC3A91-CB4A-468B-A09B-47DFD4A07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8975-FE09-4B1E-933E-576BF221D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266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74840C-39C8-4AE8-83AC-E81B89619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41371FC-913C-40B6-A143-375AC375AD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40928FD-F97A-4793-99D0-C4DD91961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59839A6-D765-42B5-AAF9-67928A59B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A803-2DDE-4144-8CA3-F28C2D8312E3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45C4E04-91D0-499B-AE98-B7C7C235B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D6EF0A3-F46D-437E-B9FA-18F1DADD4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8975-FE09-4B1E-933E-576BF221D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3654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8F83322-11F4-4562-AE14-9F8D00CC2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D15104B-9936-49E8-BBDB-F7D4AD107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591588-0737-49C6-A321-803237F001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AA803-2DDE-4144-8CA3-F28C2D8312E3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8DB63B-B88B-46FD-8DDE-453AE17A7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88400C-067C-4261-A9BF-B73705C55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C8975-FE09-4B1E-933E-576BF221D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816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40">
            <a:extLst>
              <a:ext uri="{FF2B5EF4-FFF2-40B4-BE49-F238E27FC236}">
                <a16:creationId xmlns:a16="http://schemas.microsoft.com/office/drawing/2014/main" id="{0AB225BA-7412-4605-8E8D-5AED2BF56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testo, erba, interni, posando&#10;&#10;Descrizione generata automaticamente">
            <a:extLst>
              <a:ext uri="{FF2B5EF4-FFF2-40B4-BE49-F238E27FC236}">
                <a16:creationId xmlns:a16="http://schemas.microsoft.com/office/drawing/2014/main" id="{881CA539-0B9A-48E4-A2DC-EF1966656F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63"/>
          <a:stretch/>
        </p:blipFill>
        <p:spPr>
          <a:xfrm>
            <a:off x="0" y="11"/>
            <a:ext cx="12191980" cy="6857989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604BB9CD-970D-4FE5-B4E3-D651735BF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27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254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BFAE210-4E62-4544-A1B3-948EE1B3C4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2152955"/>
            <a:ext cx="9966960" cy="2552091"/>
          </a:xfrm>
        </p:spPr>
        <p:txBody>
          <a:bodyPr anchor="ctr">
            <a:normAutofit/>
          </a:bodyPr>
          <a:lstStyle/>
          <a:p>
            <a:r>
              <a:rPr lang="it-IT" sz="8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CANTERBURY TALES</a:t>
            </a:r>
          </a:p>
        </p:txBody>
      </p:sp>
      <p:sp>
        <p:nvSpPr>
          <p:cNvPr id="56" name="Rectangle 44">
            <a:extLst>
              <a:ext uri="{FF2B5EF4-FFF2-40B4-BE49-F238E27FC236}">
                <a16:creationId xmlns:a16="http://schemas.microsoft.com/office/drawing/2014/main" id="{5E0D6276-8D53-4DDA-A15A-90E0831F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1955749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0C150C7-96FB-4EB9-BDF9-212535A60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808342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82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C76E2D7-1014-4963-9E9C-100FE7298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5369"/>
            <a:ext cx="4876799" cy="1956841"/>
          </a:xfrm>
        </p:spPr>
        <p:txBody>
          <a:bodyPr anchor="b">
            <a:noAutofit/>
          </a:bodyPr>
          <a:lstStyle/>
          <a:p>
            <a:pPr algn="ctr"/>
            <a:r>
              <a:rPr lang="it-IT" b="1" dirty="0">
                <a:latin typeface="+mn-lt"/>
              </a:rPr>
              <a:t>THE ROLE OF WIFE OF BATH IN THE MIDDLE AGES</a:t>
            </a: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F3881C-C7FB-49D9-BD46-B63032E75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392" y="3059712"/>
            <a:ext cx="4876800" cy="3098035"/>
          </a:xfrm>
        </p:spPr>
        <p:txBody>
          <a:bodyPr>
            <a:normAutofit/>
          </a:bodyPr>
          <a:lstStyle/>
          <a:p>
            <a:r>
              <a:rPr lang="en-US" sz="2000" dirty="0"/>
              <a:t>The Wife of Bath’s portrait is extremely unconventional and contradicts the one usually associated to a medieval women, humble, shy and morally fragile.</a:t>
            </a:r>
          </a:p>
          <a:p>
            <a:endParaRPr lang="en-US" sz="2000" dirty="0"/>
          </a:p>
          <a:p>
            <a:r>
              <a:rPr lang="it-IT" sz="2000" dirty="0" err="1"/>
              <a:t>Medieval</a:t>
            </a:r>
            <a:r>
              <a:rPr lang="it-IT" sz="2000" dirty="0"/>
              <a:t> </a:t>
            </a:r>
            <a:r>
              <a:rPr lang="it-IT" sz="2000" dirty="0" err="1"/>
              <a:t>thought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conservative and </a:t>
            </a:r>
            <a:r>
              <a:rPr lang="it-IT" sz="2000" dirty="0" err="1"/>
              <a:t>that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the </a:t>
            </a:r>
            <a:r>
              <a:rPr lang="it-IT" sz="2000" dirty="0" err="1"/>
              <a:t>reason</a:t>
            </a:r>
            <a:r>
              <a:rPr lang="it-IT" sz="2000" dirty="0"/>
              <a:t> </a:t>
            </a:r>
            <a:r>
              <a:rPr lang="it-IT" sz="2000" dirty="0" err="1"/>
              <a:t>why</a:t>
            </a:r>
            <a:r>
              <a:rPr lang="it-IT" sz="2000" dirty="0"/>
              <a:t>, </a:t>
            </a:r>
            <a:r>
              <a:rPr lang="it-IT" sz="2000" dirty="0" err="1"/>
              <a:t>throught</a:t>
            </a:r>
            <a:r>
              <a:rPr lang="it-IT" sz="2000" dirty="0"/>
              <a:t> </a:t>
            </a:r>
            <a:r>
              <a:rPr lang="it-IT" sz="2000" dirty="0" err="1"/>
              <a:t>irony</a:t>
            </a:r>
            <a:r>
              <a:rPr lang="it-IT" sz="2000" dirty="0"/>
              <a:t>, </a:t>
            </a:r>
            <a:r>
              <a:rPr lang="it-IT" sz="2000" dirty="0" err="1"/>
              <a:t>Chauser</a:t>
            </a:r>
            <a:r>
              <a:rPr lang="it-IT" sz="2000" dirty="0"/>
              <a:t> </a:t>
            </a:r>
            <a:r>
              <a:rPr lang="it-IT" sz="2000" dirty="0" err="1"/>
              <a:t>criticizes</a:t>
            </a:r>
            <a:r>
              <a:rPr lang="it-IT" sz="2000" dirty="0"/>
              <a:t> the woman </a:t>
            </a:r>
            <a:r>
              <a:rPr lang="it-IT" sz="2000" dirty="0" err="1"/>
              <a:t>because</a:t>
            </a:r>
            <a:r>
              <a:rPr lang="it-IT" sz="2000" dirty="0"/>
              <a:t> </a:t>
            </a:r>
            <a:r>
              <a:rPr lang="it-IT" sz="2000" dirty="0" err="1"/>
              <a:t>she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indipendent</a:t>
            </a:r>
            <a:r>
              <a:rPr lang="it-IT" sz="2000" dirty="0"/>
              <a:t> and so </a:t>
            </a:r>
            <a:r>
              <a:rPr lang="it-IT" sz="2000" dirty="0" err="1"/>
              <a:t>different</a:t>
            </a:r>
            <a:r>
              <a:rPr lang="it-IT" sz="2000" dirty="0"/>
              <a:t>.</a:t>
            </a:r>
          </a:p>
          <a:p>
            <a:endParaRPr lang="it-IT" sz="19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0CFD6E6-B6CC-45CB-8DD3-AE932705DE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" r="-1" b="1310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39645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8A423D5-E6EF-4472-BB5A-D0DC92E63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 algn="ctr"/>
            <a:r>
              <a:rPr lang="it-IT" sz="6000" b="1" dirty="0">
                <a:latin typeface="+mn-lt"/>
              </a:rPr>
              <a:t>REALIZED BY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0513F486-012C-4C2B-B310-876D90B584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43055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2080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parete, persona, interni&#10;&#10;Descrizione generata automaticamente">
            <a:extLst>
              <a:ext uri="{FF2B5EF4-FFF2-40B4-BE49-F238E27FC236}">
                <a16:creationId xmlns:a16="http://schemas.microsoft.com/office/drawing/2014/main" id="{8F5F01A8-9216-483C-97A3-EAFA3BC47D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411" b="11909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83DDBB8-72C5-44EB-833F-044F2A53C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7" y="503277"/>
            <a:ext cx="4803636" cy="1311664"/>
          </a:xfrm>
        </p:spPr>
        <p:txBody>
          <a:bodyPr>
            <a:noAutofit/>
          </a:bodyPr>
          <a:lstStyle/>
          <a:p>
            <a:pPr algn="ctr"/>
            <a:r>
              <a:rPr lang="it-IT" sz="5400" b="1" dirty="0">
                <a:solidFill>
                  <a:srgbClr val="000000"/>
                </a:solidFill>
                <a:latin typeface="+mn-lt"/>
              </a:rPr>
              <a:t>GEOFFRY CHAUSER’S LIFE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46EE3D-591D-4DA2-88BF-5462D88A3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2262810"/>
            <a:ext cx="4942633" cy="4128657"/>
          </a:xfrm>
        </p:spPr>
        <p:txBody>
          <a:bodyPr anchor="ctr">
            <a:normAutofit fontScale="92500" lnSpcReduction="10000"/>
          </a:bodyPr>
          <a:lstStyle/>
          <a:p>
            <a:pPr marL="457200"/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Chaucer was born in 1343.</a:t>
            </a:r>
            <a:endParaRPr lang="it-IT" sz="20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 worked at court as a diplomat and civil servant </a:t>
            </a:r>
          </a:p>
          <a:p>
            <a:pPr marL="457200"/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 lived in the service of three kings: Edward III, Richard II and Henry IV.</a:t>
            </a:r>
            <a:endParaRPr lang="it-IT" sz="20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7995"/>
            <a:r>
              <a:rPr lang="it-IT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In 1374 Chaucer </a:t>
            </a:r>
            <a:r>
              <a:rPr lang="it-IT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obtained</a:t>
            </a:r>
            <a:r>
              <a:rPr lang="it-IT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the job of controller of the customs for the port of London.</a:t>
            </a:r>
          </a:p>
          <a:p>
            <a:pPr marL="467995"/>
            <a:r>
              <a:rPr lang="it-IT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In 1386 he </a:t>
            </a:r>
            <a:r>
              <a:rPr lang="it-IT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became</a:t>
            </a:r>
            <a:r>
              <a:rPr lang="it-IT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it-IT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member</a:t>
            </a:r>
            <a:r>
              <a:rPr lang="it-IT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of </a:t>
            </a:r>
            <a:r>
              <a:rPr lang="it-IT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Parliament</a:t>
            </a:r>
            <a:r>
              <a:rPr lang="it-IT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for Kent.</a:t>
            </a:r>
            <a:endParaRPr lang="it-IT" sz="20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it-IT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In 1389 Chaucer</a:t>
            </a:r>
            <a:r>
              <a:rPr lang="it-IT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it-IT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appointed</a:t>
            </a:r>
            <a:r>
              <a:rPr lang="it-IT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clerk</a:t>
            </a:r>
            <a:r>
              <a:rPr lang="it-IT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it-IT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king’s</a:t>
            </a:r>
            <a:r>
              <a:rPr lang="it-IT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works.</a:t>
            </a:r>
          </a:p>
          <a:p>
            <a:pPr marL="457200"/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 died 25 October in 1400 in London.</a:t>
            </a:r>
            <a:endParaRPr lang="it-IT" sz="20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06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38B642-B5A4-431D-AD10-D043F2260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9350" y="1623527"/>
            <a:ext cx="4401191" cy="318017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000" b="1" dirty="0">
                <a:latin typeface="+mn-lt"/>
              </a:rPr>
              <a:t>THE WIFE OF BATH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FAE43E67-5752-42F9-B9F5-5856A7425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242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71221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511E364-D615-4304-8E8B-CE722EC4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5" y="257051"/>
            <a:ext cx="5361691" cy="1426665"/>
          </a:xfrm>
        </p:spPr>
        <p:txBody>
          <a:bodyPr>
            <a:noAutofit/>
          </a:bodyPr>
          <a:lstStyle/>
          <a:p>
            <a:pPr algn="ctr"/>
            <a:r>
              <a:rPr lang="it-IT" sz="4800" b="1" dirty="0">
                <a:latin typeface="+mn-lt"/>
              </a:rPr>
              <a:t>STRATEGIES OF CHARACTERISATION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A3625D-EFD7-4521-B36E-59B32C9C8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896" y="1782147"/>
            <a:ext cx="4258189" cy="4699937"/>
          </a:xfrm>
        </p:spPr>
        <p:txBody>
          <a:bodyPr>
            <a:normAutofit lnSpcReduction="10000"/>
          </a:bodyPr>
          <a:lstStyle/>
          <a:p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Indirect characterization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most frequent strategy is that of </a:t>
            </a:r>
            <a:r>
              <a:rPr lang="en-US" sz="1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irony</a:t>
            </a:r>
          </a:p>
          <a:p>
            <a:pPr marL="0" indent="0"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strategies are: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Narrator’s personal judgment;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Couplet rhymes;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woman’s reputation;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Dressing style;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 appearance;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actions;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family back-ground;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journeys she takes;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Horse riding skills;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 skills.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1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4229581-7346-4809-B508-D9483CB08B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48" r="13746" b="-2"/>
          <a:stretch/>
        </p:blipFill>
        <p:spPr>
          <a:xfrm>
            <a:off x="5311980" y="0"/>
            <a:ext cx="6898871" cy="6857998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94960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3B06E5A-6374-4153-912D-959684AB2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kern="1200">
                <a:solidFill>
                  <a:schemeClr val="bg1"/>
                </a:solidFill>
                <a:latin typeface="+mn-lt"/>
                <a:ea typeface="+mj-ea"/>
                <a:cs typeface="+mj-cs"/>
              </a:rPr>
              <a:t>PSYCHOLOGICAL CHARACTERISATION</a:t>
            </a:r>
            <a:endParaRPr lang="en-US" sz="5400" b="1" kern="120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4C41D9D5-9D6F-488B-A52F-09547C9D38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229737"/>
              </p:ext>
            </p:extLst>
          </p:nvPr>
        </p:nvGraphicFramePr>
        <p:xfrm>
          <a:off x="1301277" y="1572590"/>
          <a:ext cx="9589446" cy="494017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4742">
                  <a:extLst>
                    <a:ext uri="{9D8B030D-6E8A-4147-A177-3AD203B41FA5}">
                      <a16:colId xmlns:a16="http://schemas.microsoft.com/office/drawing/2014/main" val="36992029"/>
                    </a:ext>
                  </a:extLst>
                </a:gridCol>
                <a:gridCol w="4784704">
                  <a:extLst>
                    <a:ext uri="{9D8B030D-6E8A-4147-A177-3AD203B41FA5}">
                      <a16:colId xmlns:a16="http://schemas.microsoft.com/office/drawing/2014/main" val="2769661107"/>
                    </a:ext>
                  </a:extLst>
                </a:gridCol>
              </a:tblGrid>
              <a:tr h="455239">
                <a:tc>
                  <a:txBody>
                    <a:bodyPr/>
                    <a:lstStyle/>
                    <a:p>
                      <a:pPr algn="ctr"/>
                      <a:r>
                        <a:rPr lang="it-IT" sz="2000" i="1"/>
                        <a:t>Character’s personality</a:t>
                      </a:r>
                    </a:p>
                  </a:txBody>
                  <a:tcPr marL="74986" marR="74986" marT="37493" marB="374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/>
                        <a:t>Text quotes</a:t>
                      </a:r>
                    </a:p>
                  </a:txBody>
                  <a:tcPr marL="74986" marR="74986" marT="37493" marB="37493"/>
                </a:tc>
                <a:extLst>
                  <a:ext uri="{0D108BD9-81ED-4DB2-BD59-A6C34878D82A}">
                    <a16:rowId xmlns:a16="http://schemas.microsoft.com/office/drawing/2014/main" val="1937125744"/>
                  </a:ext>
                </a:extLst>
              </a:tr>
              <a:tr h="876755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With irony the narrator wants to convey the opposite, namely that the woman is not respectable.</a:t>
                      </a:r>
                      <a:endParaRPr lang="it-IT" sz="1500" dirty="0"/>
                    </a:p>
                  </a:txBody>
                  <a:tcPr marL="74986" marR="74986" marT="37493" marB="3749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“A worthy women all her life” </a:t>
                      </a:r>
                      <a:endParaRPr lang="it-IT" sz="15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986" marR="74986" marT="37493" marB="37493"/>
                </a:tc>
                <a:extLst>
                  <a:ext uri="{0D108BD9-81ED-4DB2-BD59-A6C34878D82A}">
                    <a16:rowId xmlns:a16="http://schemas.microsoft.com/office/drawing/2014/main" val="597781176"/>
                  </a:ext>
                </a:extLst>
              </a:tr>
              <a:tr h="623845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She is ambitious, vain and courageous unlike other ladies.</a:t>
                      </a:r>
                      <a:endParaRPr lang="it-IT" sz="1500" dirty="0"/>
                    </a:p>
                  </a:txBody>
                  <a:tcPr marL="74986" marR="74986" marT="37493" marB="3749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“Not a dame dared stir towards the altar steps in front of her”</a:t>
                      </a:r>
                      <a:endParaRPr lang="it-IT" sz="1500" i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986" marR="74986" marT="37493" marB="37493"/>
                </a:tc>
                <a:extLst>
                  <a:ext uri="{0D108BD9-81ED-4DB2-BD59-A6C34878D82A}">
                    <a16:rowId xmlns:a16="http://schemas.microsoft.com/office/drawing/2014/main" val="1740423619"/>
                  </a:ext>
                </a:extLst>
              </a:tr>
              <a:tr h="370935"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She fells superior and she is arrogant.</a:t>
                      </a:r>
                      <a:endParaRPr lang="it-IT" sz="1500"/>
                    </a:p>
                  </a:txBody>
                  <a:tcPr marL="74986" marR="74986" marT="37493" marB="3749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“Somewhat deaf”</a:t>
                      </a:r>
                      <a:endParaRPr lang="it-IT" sz="1500" i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986" marR="74986" marT="37493" marB="37493"/>
                </a:tc>
                <a:extLst>
                  <a:ext uri="{0D108BD9-81ED-4DB2-BD59-A6C34878D82A}">
                    <a16:rowId xmlns:a16="http://schemas.microsoft.com/office/drawing/2014/main" val="2182808389"/>
                  </a:ext>
                </a:extLst>
              </a:tr>
              <a:tr h="623845">
                <a:tc>
                  <a:txBody>
                    <a:bodyPr/>
                    <a:lstStyle/>
                    <a:p>
                      <a:pPr algn="ctr"/>
                      <a:r>
                        <a:rPr lang="it-IT" sz="1500"/>
                        <a:t>The expensive and eye-catching clothes suggest an eccetric and showy personality.</a:t>
                      </a:r>
                    </a:p>
                  </a:txBody>
                  <a:tcPr marL="74986" marR="74986" marT="37493" marB="3749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“Her hose were of finest scarlet red and gartered tight”</a:t>
                      </a:r>
                      <a:endParaRPr lang="it-IT" sz="1500" i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986" marR="74986" marT="37493" marB="37493"/>
                </a:tc>
                <a:extLst>
                  <a:ext uri="{0D108BD9-81ED-4DB2-BD59-A6C34878D82A}">
                    <a16:rowId xmlns:a16="http://schemas.microsoft.com/office/drawing/2014/main" val="1472129090"/>
                  </a:ext>
                </a:extLst>
              </a:tr>
              <a:tr h="370935">
                <a:tc>
                  <a:txBody>
                    <a:bodyPr/>
                    <a:lstStyle/>
                    <a:p>
                      <a:pPr algn="ctr"/>
                      <a:r>
                        <a:rPr lang="it-IT" sz="1500"/>
                        <a:t>Bold and rich woman.</a:t>
                      </a:r>
                    </a:p>
                  </a:txBody>
                  <a:tcPr marL="74986" marR="74986" marT="37493" marB="374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“Her kerchiefs were of finely woven ground” </a:t>
                      </a:r>
                      <a:endParaRPr lang="it-IT" sz="1500" i="1"/>
                    </a:p>
                  </a:txBody>
                  <a:tcPr marL="74986" marR="74986" marT="37493" marB="37493"/>
                </a:tc>
                <a:extLst>
                  <a:ext uri="{0D108BD9-81ED-4DB2-BD59-A6C34878D82A}">
                    <a16:rowId xmlns:a16="http://schemas.microsoft.com/office/drawing/2014/main" val="1447745673"/>
                  </a:ext>
                </a:extLst>
              </a:tr>
              <a:tr h="370935"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Woman's worldly attitude.</a:t>
                      </a:r>
                      <a:endParaRPr lang="it-IT" sz="1500"/>
                    </a:p>
                  </a:txBody>
                  <a:tcPr marL="74986" marR="74986" marT="37493" marB="3749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“Apart from other company in youth”</a:t>
                      </a:r>
                      <a:endParaRPr lang="it-IT" sz="1500" i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986" marR="74986" marT="37493" marB="37493"/>
                </a:tc>
                <a:extLst>
                  <a:ext uri="{0D108BD9-81ED-4DB2-BD59-A6C34878D82A}">
                    <a16:rowId xmlns:a16="http://schemas.microsoft.com/office/drawing/2014/main" val="1597488088"/>
                  </a:ext>
                </a:extLst>
              </a:tr>
              <a:tr h="6238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woman has traveled only to meet new men rather than for religious purposes. </a:t>
                      </a:r>
                      <a:endParaRPr lang="it-IT" sz="15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986" marR="74986" marT="37493" marB="3749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“she was skilled in wandering by the way”</a:t>
                      </a:r>
                      <a:endParaRPr lang="it-IT" sz="1500" i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986" marR="74986" marT="37493" marB="37493"/>
                </a:tc>
                <a:extLst>
                  <a:ext uri="{0D108BD9-81ED-4DB2-BD59-A6C34878D82A}">
                    <a16:rowId xmlns:a16="http://schemas.microsoft.com/office/drawing/2014/main" val="1637840147"/>
                  </a:ext>
                </a:extLst>
              </a:tr>
              <a:tr h="6238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 has the profile of a vital, enterprising and worldly woman.</a:t>
                      </a:r>
                      <a:endParaRPr lang="it-IT" sz="15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986" marR="74986" marT="37493" marB="3749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“And knew the remedies for love’s mischances”</a:t>
                      </a:r>
                      <a:endParaRPr lang="it-IT" sz="15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986" marR="74986" marT="37493" marB="37493"/>
                </a:tc>
                <a:extLst>
                  <a:ext uri="{0D108BD9-81ED-4DB2-BD59-A6C34878D82A}">
                    <a16:rowId xmlns:a16="http://schemas.microsoft.com/office/drawing/2014/main" val="384589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683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7312EA-3272-43BE-91EB-A27A466EA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298580"/>
            <a:ext cx="6586491" cy="1616848"/>
          </a:xfrm>
        </p:spPr>
        <p:txBody>
          <a:bodyPr anchor="b">
            <a:noAutofit/>
          </a:bodyPr>
          <a:lstStyle/>
          <a:p>
            <a:pPr algn="ctr"/>
            <a:r>
              <a:rPr lang="it-IT" sz="5400" b="1" dirty="0">
                <a:latin typeface="+mn-lt"/>
              </a:rPr>
              <a:t>PHYSICAL CHARACTERIZATION</a:t>
            </a:r>
          </a:p>
        </p:txBody>
      </p:sp>
      <p:sp>
        <p:nvSpPr>
          <p:cNvPr id="46" name="Segnaposto contenuto 2">
            <a:extLst>
              <a:ext uri="{FF2B5EF4-FFF2-40B4-BE49-F238E27FC236}">
                <a16:creationId xmlns:a16="http://schemas.microsoft.com/office/drawing/2014/main" id="{202DEF1B-4CF8-4FD1-8D7E-15581E0D9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2" y="2690327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has got some physical features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constitute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canons of beauty of the Middle Ages:</a:t>
            </a:r>
          </a:p>
          <a:p>
            <a:pPr marL="0" indent="0">
              <a:buNone/>
            </a:pP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i="1" dirty="0">
                <a:latin typeface="Calibri" panose="020F0502020204030204" pitchFamily="34" charset="0"/>
                <a:cs typeface="Times New Roman" panose="02020603050405020304" pitchFamily="18" charset="0"/>
              </a:rPr>
              <a:t>“Bold was her face, handsome and red in hue”</a:t>
            </a:r>
          </a:p>
          <a:p>
            <a:r>
              <a:rPr lang="en-US" sz="2200" i="1" dirty="0">
                <a:latin typeface="Calibri" panose="020F0502020204030204" pitchFamily="34" charset="0"/>
                <a:cs typeface="Times New Roman" panose="02020603050405020304" pitchFamily="18" charset="0"/>
              </a:rPr>
              <a:t>“gap-teeth”</a:t>
            </a:r>
          </a:p>
          <a:p>
            <a:r>
              <a:rPr lang="en-US" sz="2200" i="1" dirty="0">
                <a:latin typeface="Calibri" panose="020F0502020204030204" pitchFamily="34" charset="0"/>
                <a:cs typeface="Times New Roman" panose="02020603050405020304" pitchFamily="18" charset="0"/>
              </a:rPr>
              <a:t>“large hips”</a:t>
            </a:r>
            <a:endParaRPr lang="it-IT" sz="2200" i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2CFD5EA-3AD9-4D12-9940-D9BBDCED55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36" r="11809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68" name="Straight Connector 6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4B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891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38391B7-7CB2-4DDA-BA9E-B0F3D0B98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>
                <a:latin typeface="+mn-lt"/>
              </a:rPr>
              <a:t>SYMBOL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Segnaposto contenuto 4">
            <a:extLst>
              <a:ext uri="{FF2B5EF4-FFF2-40B4-BE49-F238E27FC236}">
                <a16:creationId xmlns:a16="http://schemas.microsoft.com/office/drawing/2014/main" id="{E5B03448-55D7-4FDF-8353-57C511488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1479" y="2966760"/>
            <a:ext cx="4498848" cy="33060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1800" dirty="0"/>
              <a:t>The character can be identified with the </a:t>
            </a:r>
            <a:r>
              <a:rPr lang="en-US" sz="1800" b="1" dirty="0"/>
              <a:t>tornado</a:t>
            </a:r>
            <a:r>
              <a:rPr lang="en-US" sz="1800" dirty="0"/>
              <a:t> because: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It is an exceptional event out of the ordinary, as the woman in the middle Ages’ society;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She overwhelms men, as does the tornado.</a:t>
            </a:r>
          </a:p>
          <a:p>
            <a:endParaRPr lang="en-US" sz="1800" dirty="0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D355BE20-2E33-43A4-BD03-40A94079E8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2116" r="21672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3291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6C5751D-21DB-4AF6-ACE1-EC0D581AC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it-IT" sz="4600" b="1" dirty="0">
                <a:latin typeface="+mn-lt"/>
              </a:rPr>
              <a:t>THE WOMAN IN THE IN THE MEDIEVAL SOCIETY</a:t>
            </a: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D00752AE-80AE-43C6-B327-5CE3AD453B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907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8F7050-F080-4268-94F1-75CB8C9D8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607" y="3044952"/>
            <a:ext cx="6251110" cy="3483864"/>
          </a:xfrm>
        </p:spPr>
        <p:txBody>
          <a:bodyPr>
            <a:normAutofit/>
          </a:bodyPr>
          <a:lstStyle/>
          <a:p>
            <a:r>
              <a:rPr lang="en-US" sz="2200" dirty="0"/>
              <a:t>The woman in medieval society had to fill the following roles:</a:t>
            </a:r>
            <a:r>
              <a:rPr lang="it-IT" sz="2200" dirty="0"/>
              <a:t> </a:t>
            </a:r>
          </a:p>
          <a:p>
            <a:pPr>
              <a:buFontTx/>
              <a:buChar char="-"/>
            </a:pPr>
            <a:r>
              <a:rPr lang="it-IT" sz="2200" dirty="0" err="1"/>
              <a:t>Wife</a:t>
            </a:r>
            <a:r>
              <a:rPr lang="it-IT" sz="2200" dirty="0"/>
              <a:t>; </a:t>
            </a:r>
          </a:p>
          <a:p>
            <a:pPr>
              <a:buFontTx/>
              <a:buChar char="-"/>
            </a:pPr>
            <a:r>
              <a:rPr lang="it-IT" sz="2200" dirty="0" err="1"/>
              <a:t>Mother</a:t>
            </a:r>
            <a:r>
              <a:rPr lang="it-IT" sz="2200" dirty="0"/>
              <a:t>; </a:t>
            </a:r>
          </a:p>
          <a:p>
            <a:pPr>
              <a:buFontTx/>
              <a:buChar char="-"/>
            </a:pPr>
            <a:r>
              <a:rPr lang="it-IT" sz="2200" dirty="0" err="1"/>
              <a:t>Nun</a:t>
            </a:r>
            <a:r>
              <a:rPr lang="it-IT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6727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4EB380-3DB6-4055-8940-8BD8C6D4C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8898" y="634181"/>
            <a:ext cx="7290938" cy="1286160"/>
          </a:xfrm>
        </p:spPr>
        <p:txBody>
          <a:bodyPr anchor="b">
            <a:noAutofit/>
          </a:bodyPr>
          <a:lstStyle/>
          <a:p>
            <a:pPr algn="ctr"/>
            <a:r>
              <a:rPr lang="it-IT" b="1" dirty="0">
                <a:latin typeface="+mn-lt"/>
              </a:rPr>
              <a:t>RELATIONSHIP BETWEEN THE WIFE AND TODAY’S READER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C529BD-FED3-4735-80A6-3D6CB6A28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Autofit/>
          </a:bodyPr>
          <a:lstStyle/>
          <a:p>
            <a:r>
              <a:rPr lang="en-US" sz="2200" dirty="0"/>
              <a:t>The today's readers consider her as negative character because she is arrogant and full of herself.</a:t>
            </a:r>
          </a:p>
          <a:p>
            <a:endParaRPr lang="en-US" sz="2200" dirty="0"/>
          </a:p>
          <a:p>
            <a:r>
              <a:rPr lang="en-US" sz="2200" dirty="0"/>
              <a:t>Nevertheless, the readers would not be stupid about the presence of this figure in today's society as there are many independent women who live and support themselves.</a:t>
            </a:r>
          </a:p>
          <a:p>
            <a:endParaRPr lang="en-US" sz="2200" dirty="0"/>
          </a:p>
          <a:p>
            <a:r>
              <a:rPr lang="en-US" sz="2200" dirty="0"/>
              <a:t>However, there are some readers who, with anachronistic thinking, find the presence of an independent woman unusual.</a:t>
            </a:r>
            <a:endParaRPr lang="it-IT" sz="22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F33299E-428E-4BAC-870B-D25FF34ED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3" r="439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3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4046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560</Words>
  <Application>Microsoft Office PowerPoint</Application>
  <PresentationFormat>Widescreen</PresentationFormat>
  <Paragraphs>71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di Office</vt:lpstr>
      <vt:lpstr>CANTERBURY TALES</vt:lpstr>
      <vt:lpstr>GEOFFRY CHAUSER’S LIFE</vt:lpstr>
      <vt:lpstr>THE WIFE OF BATH</vt:lpstr>
      <vt:lpstr>STRATEGIES OF CHARACTERISATION</vt:lpstr>
      <vt:lpstr>PSYCHOLOGICAL CHARACTERISATION</vt:lpstr>
      <vt:lpstr>PHYSICAL CHARACTERIZATION</vt:lpstr>
      <vt:lpstr>SYMBOL</vt:lpstr>
      <vt:lpstr>THE WOMAN IN THE IN THE MEDIEVAL SOCIETY</vt:lpstr>
      <vt:lpstr>RELATIONSHIP BETWEEN THE WIFE AND TODAY’S READER</vt:lpstr>
      <vt:lpstr>THE ROLE OF WIFE OF BATH IN THE MIDDLE AGES</vt:lpstr>
      <vt:lpstr>REALIZED BY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CANTERBURY TALES</dc:title>
  <dc:creator>ALESSANDRA</dc:creator>
  <cp:lastModifiedBy>ALESSANDRA</cp:lastModifiedBy>
  <cp:revision>37</cp:revision>
  <dcterms:created xsi:type="dcterms:W3CDTF">2021-03-03T15:46:50Z</dcterms:created>
  <dcterms:modified xsi:type="dcterms:W3CDTF">2021-03-04T10:14:51Z</dcterms:modified>
</cp:coreProperties>
</file>