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1pPr>
    <a:lvl2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2pPr>
    <a:lvl3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3pPr>
    <a:lvl4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4pPr>
    <a:lvl5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5pPr>
    <a:lvl6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6pPr>
    <a:lvl7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7pPr>
    <a:lvl8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8pPr>
    <a:lvl9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rgbClr val="D0D5D9"/>
          </a:solidFill>
        </a:fill>
      </a:tcStyle>
    </a:wholeTbl>
    <a:band2H>
      <a:tcTxStyle b="def" i="def"/>
      <a:tcStyle>
        <a:tcBdr/>
        <a:fill>
          <a:solidFill>
            <a:srgbClr val="E9EBED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381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381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rgbClr val="EFE5D8"/>
          </a:solidFill>
        </a:fill>
      </a:tcStyle>
    </a:wholeTbl>
    <a:band2H>
      <a:tcTxStyle b="def" i="def"/>
      <a:tcStyle>
        <a:tcBdr/>
        <a:fill>
          <a:solidFill>
            <a:srgbClr val="F7F2EC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381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381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rgbClr val="D6CBD0"/>
          </a:solidFill>
        </a:fill>
      </a:tcStyle>
    </a:wholeTbl>
    <a:band2H>
      <a:tcTxStyle b="def" i="def"/>
      <a:tcStyle>
        <a:tcBdr/>
        <a:fill>
          <a:solidFill>
            <a:srgbClr val="EBE7E9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381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381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wholeTbl>
    <a:band2H>
      <a:tcTxStyle b="def" i="def"/>
      <a:tcStyle>
        <a:tcBdr/>
        <a:fill>
          <a:solidFill>
            <a:srgbClr val="3A1D5C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F5C3F"/>
              </a:solidFill>
              <a:prstDash val="solid"/>
              <a:round/>
            </a:ln>
          </a:top>
          <a:bottom>
            <a:ln w="254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A1D5C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F5C3F"/>
              </a:solidFill>
              <a:prstDash val="solid"/>
              <a:round/>
            </a:ln>
          </a:top>
          <a:bottom>
            <a:ln w="254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rgbClr val="CFD1CD"/>
          </a:solidFill>
        </a:fill>
      </a:tcStyle>
    </a:wholeTbl>
    <a:band2H>
      <a:tcTxStyle b="def" i="def"/>
      <a:tcStyle>
        <a:tcBdr/>
        <a:fill>
          <a:solidFill>
            <a:srgbClr val="E8E9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rgbClr val="4F5C3F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38100" cap="flat">
              <a:solidFill>
                <a:srgbClr val="3A1D5C"/>
              </a:solidFill>
              <a:prstDash val="solid"/>
              <a:round/>
            </a:ln>
          </a:top>
          <a:bottom>
            <a:ln w="127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rgbClr val="4F5C3F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3A1D5C"/>
      </a:tcTxStyle>
      <a:tcStyle>
        <a:tcBdr>
          <a:left>
            <a:ln w="12700" cap="flat">
              <a:solidFill>
                <a:srgbClr val="3A1D5C"/>
              </a:solidFill>
              <a:prstDash val="solid"/>
              <a:round/>
            </a:ln>
          </a:left>
          <a:right>
            <a:ln w="12700" cap="flat">
              <a:solidFill>
                <a:srgbClr val="3A1D5C"/>
              </a:solidFill>
              <a:prstDash val="solid"/>
              <a:round/>
            </a:ln>
          </a:right>
          <a:top>
            <a:ln w="12700" cap="flat">
              <a:solidFill>
                <a:srgbClr val="3A1D5C"/>
              </a:solidFill>
              <a:prstDash val="solid"/>
              <a:round/>
            </a:ln>
          </a:top>
          <a:bottom>
            <a:ln w="38100" cap="flat">
              <a:solidFill>
                <a:srgbClr val="3A1D5C"/>
              </a:solidFill>
              <a:prstDash val="solid"/>
              <a:round/>
            </a:ln>
          </a:bottom>
          <a:insideH>
            <a:ln w="12700" cap="flat">
              <a:solidFill>
                <a:srgbClr val="3A1D5C"/>
              </a:solidFill>
              <a:prstDash val="solid"/>
              <a:round/>
            </a:ln>
          </a:insideH>
          <a:insideV>
            <a:ln w="12700" cap="flat">
              <a:solidFill>
                <a:srgbClr val="3A1D5C"/>
              </a:solidFill>
              <a:prstDash val="solid"/>
              <a:round/>
            </a:ln>
          </a:insideV>
        </a:tcBdr>
        <a:fill>
          <a:solidFill>
            <a:srgbClr val="4F5C3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4F5C3F"/>
              </a:solidFill>
              <a:prstDash val="solid"/>
              <a:round/>
            </a:ln>
          </a:left>
          <a:right>
            <a:ln w="12700" cap="flat">
              <a:solidFill>
                <a:srgbClr val="4F5C3F"/>
              </a:solidFill>
              <a:prstDash val="solid"/>
              <a:round/>
            </a:ln>
          </a:right>
          <a:top>
            <a:ln w="12700" cap="flat">
              <a:solidFill>
                <a:srgbClr val="4F5C3F"/>
              </a:solidFill>
              <a:prstDash val="solid"/>
              <a:round/>
            </a:ln>
          </a:top>
          <a:bottom>
            <a:ln w="127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solidFill>
                <a:srgbClr val="4F5C3F"/>
              </a:solidFill>
              <a:prstDash val="solid"/>
              <a:round/>
            </a:ln>
          </a:insideH>
          <a:insideV>
            <a:ln w="12700" cap="flat">
              <a:solidFill>
                <a:srgbClr val="4F5C3F"/>
              </a:solidFill>
              <a:prstDash val="solid"/>
              <a:round/>
            </a:ln>
          </a:insideV>
        </a:tcBdr>
        <a:fill>
          <a:solidFill>
            <a:srgbClr val="4F5C3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4F5C3F"/>
              </a:solidFill>
              <a:prstDash val="solid"/>
              <a:round/>
            </a:ln>
          </a:left>
          <a:right>
            <a:ln w="12700" cap="flat">
              <a:solidFill>
                <a:srgbClr val="4F5C3F"/>
              </a:solidFill>
              <a:prstDash val="solid"/>
              <a:round/>
            </a:ln>
          </a:right>
          <a:top>
            <a:ln w="12700" cap="flat">
              <a:solidFill>
                <a:srgbClr val="4F5C3F"/>
              </a:solidFill>
              <a:prstDash val="solid"/>
              <a:round/>
            </a:ln>
          </a:top>
          <a:bottom>
            <a:ln w="127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solidFill>
                <a:srgbClr val="4F5C3F"/>
              </a:solidFill>
              <a:prstDash val="solid"/>
              <a:round/>
            </a:ln>
          </a:insideH>
          <a:insideV>
            <a:ln w="12700" cap="flat">
              <a:solidFill>
                <a:srgbClr val="4F5C3F"/>
              </a:solidFill>
              <a:prstDash val="solid"/>
              <a:round/>
            </a:ln>
          </a:insideV>
        </a:tcBdr>
        <a:fill>
          <a:solidFill>
            <a:srgbClr val="4F5C3F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4F5C3F"/>
              </a:solidFill>
              <a:prstDash val="solid"/>
              <a:round/>
            </a:ln>
          </a:left>
          <a:right>
            <a:ln w="12700" cap="flat">
              <a:solidFill>
                <a:srgbClr val="4F5C3F"/>
              </a:solidFill>
              <a:prstDash val="solid"/>
              <a:round/>
            </a:ln>
          </a:right>
          <a:top>
            <a:ln w="50800" cap="flat">
              <a:solidFill>
                <a:srgbClr val="4F5C3F"/>
              </a:solidFill>
              <a:prstDash val="solid"/>
              <a:round/>
            </a:ln>
          </a:top>
          <a:bottom>
            <a:ln w="127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solidFill>
                <a:srgbClr val="4F5C3F"/>
              </a:solidFill>
              <a:prstDash val="solid"/>
              <a:round/>
            </a:ln>
          </a:insideH>
          <a:insideV>
            <a:ln w="12700" cap="flat">
              <a:solidFill>
                <a:srgbClr val="4F5C3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4F5C3F"/>
              </a:solidFill>
              <a:prstDash val="solid"/>
              <a:round/>
            </a:ln>
          </a:left>
          <a:right>
            <a:ln w="12700" cap="flat">
              <a:solidFill>
                <a:srgbClr val="4F5C3F"/>
              </a:solidFill>
              <a:prstDash val="solid"/>
              <a:round/>
            </a:ln>
          </a:right>
          <a:top>
            <a:ln w="12700" cap="flat">
              <a:solidFill>
                <a:srgbClr val="4F5C3F"/>
              </a:solidFill>
              <a:prstDash val="solid"/>
              <a:round/>
            </a:ln>
          </a:top>
          <a:bottom>
            <a:ln w="254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solidFill>
                <a:srgbClr val="4F5C3F"/>
              </a:solidFill>
              <a:prstDash val="solid"/>
              <a:round/>
            </a:ln>
          </a:insideH>
          <a:insideV>
            <a:ln w="12700" cap="flat">
              <a:solidFill>
                <a:srgbClr val="4F5C3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1549400" y="4292600"/>
            <a:ext cx="21285200" cy="32004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49400" y="7467600"/>
            <a:ext cx="212852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400"/>
            </a:lvl1pPr>
            <a:lvl2pPr marL="0" indent="0" algn="ctr">
              <a:spcBef>
                <a:spcPts val="0"/>
              </a:spcBef>
              <a:buSzTx/>
              <a:buNone/>
              <a:defRPr i="1" sz="4400"/>
            </a:lvl2pPr>
            <a:lvl3pPr marL="0" indent="0" algn="ctr">
              <a:spcBef>
                <a:spcPts val="0"/>
              </a:spcBef>
              <a:buSzTx/>
              <a:buNone/>
              <a:defRPr i="1" sz="4400"/>
            </a:lvl3pPr>
            <a:lvl4pPr marL="0" indent="0" algn="ctr">
              <a:spcBef>
                <a:spcPts val="0"/>
              </a:spcBef>
              <a:buSzTx/>
              <a:buNone/>
              <a:defRPr i="1" sz="4400"/>
            </a:lvl4pPr>
            <a:lvl5pPr marL="0" indent="0" algn="ctr">
              <a:spcBef>
                <a:spcPts val="0"/>
              </a:spcBef>
              <a:buSzTx/>
              <a:buNone/>
              <a:defRPr i="1"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rpo livello uno…"/>
          <p:cNvSpPr txBox="1"/>
          <p:nvPr>
            <p:ph type="body" sz="quarter" idx="1"/>
          </p:nvPr>
        </p:nvSpPr>
        <p:spPr>
          <a:xfrm>
            <a:off x="2387600" y="8991600"/>
            <a:ext cx="196342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1" sz="3800"/>
            </a:lvl1pPr>
            <a:lvl2pPr marL="1072895" indent="-463295" algn="ctr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i="1" sz="3800"/>
            </a:lvl2pPr>
            <a:lvl3pPr marL="1682495" indent="-463295" algn="ctr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i="1" sz="3800"/>
            </a:lvl3pPr>
            <a:lvl4pPr marL="2292095" indent="-463295" algn="ctr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i="1" sz="3800"/>
            </a:lvl4pPr>
            <a:lvl5pPr marL="2901695" indent="-463295" algn="ctr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i="1" sz="3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“Inserisci qui una citazione”."/>
          <p:cNvSpPr txBox="1"/>
          <p:nvPr>
            <p:ph type="body" sz="quarter" idx="21"/>
          </p:nvPr>
        </p:nvSpPr>
        <p:spPr>
          <a:xfrm>
            <a:off x="2387600" y="6108700"/>
            <a:ext cx="19621500" cy="736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5000"/>
              </a:lnSpc>
              <a:spcBef>
                <a:spcPts val="3400"/>
              </a:spcBef>
              <a:buSzTx/>
              <a:buNone/>
              <a:defRPr sz="4400"/>
            </a:pP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magine"/>
          <p:cNvSpPr/>
          <p:nvPr>
            <p:ph type="pic" idx="21"/>
          </p:nvPr>
        </p:nvSpPr>
        <p:spPr>
          <a:xfrm>
            <a:off x="0" y="-4064000"/>
            <a:ext cx="24384000" cy="18028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sz="half" idx="21"/>
          </p:nvPr>
        </p:nvSpPr>
        <p:spPr>
          <a:xfrm>
            <a:off x="784225" y="-1331385"/>
            <a:ext cx="9017000" cy="120226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Immagine"/>
          <p:cNvSpPr/>
          <p:nvPr>
            <p:ph type="pic" sz="half" idx="22"/>
          </p:nvPr>
        </p:nvSpPr>
        <p:spPr>
          <a:xfrm>
            <a:off x="9952676" y="755650"/>
            <a:ext cx="14051538" cy="88764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esto titolo"/>
          <p:cNvSpPr txBox="1"/>
          <p:nvPr>
            <p:ph type="title"/>
          </p:nvPr>
        </p:nvSpPr>
        <p:spPr>
          <a:xfrm>
            <a:off x="1549400" y="10033000"/>
            <a:ext cx="21285200" cy="16637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23" name="Corpo livello uno…"/>
          <p:cNvSpPr txBox="1"/>
          <p:nvPr>
            <p:ph type="body" sz="quarter" idx="1"/>
          </p:nvPr>
        </p:nvSpPr>
        <p:spPr>
          <a:xfrm>
            <a:off x="1549400" y="11684000"/>
            <a:ext cx="212852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66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66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66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66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66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sto titolo"/>
          <p:cNvSpPr txBox="1"/>
          <p:nvPr>
            <p:ph type="title"/>
          </p:nvPr>
        </p:nvSpPr>
        <p:spPr>
          <a:xfrm>
            <a:off x="1549400" y="5257800"/>
            <a:ext cx="21285200" cy="32004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3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magine"/>
          <p:cNvSpPr/>
          <p:nvPr>
            <p:ph type="pic" sz="half" idx="21"/>
          </p:nvPr>
        </p:nvSpPr>
        <p:spPr>
          <a:xfrm>
            <a:off x="14230562" y="1443102"/>
            <a:ext cx="8136472" cy="1084862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sto titolo"/>
          <p:cNvSpPr txBox="1"/>
          <p:nvPr>
            <p:ph type="title"/>
          </p:nvPr>
        </p:nvSpPr>
        <p:spPr>
          <a:xfrm>
            <a:off x="1549400" y="2120900"/>
            <a:ext cx="10972800" cy="51308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41" name="Corpo livello uno…"/>
          <p:cNvSpPr txBox="1"/>
          <p:nvPr>
            <p:ph type="body" sz="quarter" idx="1"/>
          </p:nvPr>
        </p:nvSpPr>
        <p:spPr>
          <a:xfrm>
            <a:off x="1549400" y="7239000"/>
            <a:ext cx="10972800" cy="4406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400"/>
            </a:lvl1pPr>
            <a:lvl2pPr marL="0" indent="0" algn="ctr">
              <a:spcBef>
                <a:spcPts val="0"/>
              </a:spcBef>
              <a:buSzTx/>
              <a:buNone/>
              <a:defRPr i="1" sz="4400"/>
            </a:lvl2pPr>
            <a:lvl3pPr marL="0" indent="0" algn="ctr">
              <a:spcBef>
                <a:spcPts val="0"/>
              </a:spcBef>
              <a:buSzTx/>
              <a:buNone/>
              <a:defRPr i="1" sz="4400"/>
            </a:lvl3pPr>
            <a:lvl4pPr marL="0" indent="0" algn="ctr">
              <a:spcBef>
                <a:spcPts val="0"/>
              </a:spcBef>
              <a:buSzTx/>
              <a:buNone/>
              <a:defRPr i="1" sz="4400"/>
            </a:lvl4pPr>
            <a:lvl5pPr marL="0" indent="0" algn="ctr">
              <a:spcBef>
                <a:spcPts val="0"/>
              </a:spcBef>
              <a:buSzTx/>
              <a:buNone/>
              <a:defRPr i="1"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8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magine"/>
          <p:cNvSpPr/>
          <p:nvPr>
            <p:ph type="pic" sz="half" idx="21"/>
          </p:nvPr>
        </p:nvSpPr>
        <p:spPr>
          <a:xfrm>
            <a:off x="13993812" y="1918722"/>
            <a:ext cx="8486778" cy="11315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8" name="Corpo livello uno…"/>
          <p:cNvSpPr txBox="1"/>
          <p:nvPr>
            <p:ph type="body" sz="half" idx="1"/>
          </p:nvPr>
        </p:nvSpPr>
        <p:spPr>
          <a:xfrm>
            <a:off x="1524000" y="3898900"/>
            <a:ext cx="10172700" cy="8750300"/>
          </a:xfrm>
          <a:prstGeom prst="rect">
            <a:avLst/>
          </a:prstGeom>
        </p:spPr>
        <p:txBody>
          <a:bodyPr/>
          <a:lstStyle>
            <a:lvl1pPr marL="520700" indent="-520700">
              <a:spcBef>
                <a:spcPts val="5100"/>
              </a:spcBef>
              <a:buBlip>
                <a:blip r:embed="rId2"/>
              </a:buBlip>
              <a:defRPr sz="4400"/>
            </a:lvl1pPr>
            <a:lvl2pPr marL="1041400" indent="-520700">
              <a:spcBef>
                <a:spcPts val="5100"/>
              </a:spcBef>
              <a:buBlip>
                <a:blip r:embed="rId2"/>
              </a:buBlip>
              <a:defRPr sz="4400"/>
            </a:lvl2pPr>
            <a:lvl3pPr marL="1562100" indent="-520700">
              <a:spcBef>
                <a:spcPts val="5100"/>
              </a:spcBef>
              <a:buBlip>
                <a:blip r:embed="rId2"/>
              </a:buBlip>
              <a:defRPr sz="4400"/>
            </a:lvl3pPr>
            <a:lvl4pPr marL="2082800" indent="-520700">
              <a:spcBef>
                <a:spcPts val="5100"/>
              </a:spcBef>
              <a:buBlip>
                <a:blip r:embed="rId2"/>
              </a:buBlip>
              <a:defRPr sz="4400"/>
            </a:lvl4pPr>
            <a:lvl5pPr marL="2603500" indent="-520700">
              <a:spcBef>
                <a:spcPts val="51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rpo livello uno…"/>
          <p:cNvSpPr txBox="1"/>
          <p:nvPr>
            <p:ph type="body" idx="1"/>
          </p:nvPr>
        </p:nvSpPr>
        <p:spPr>
          <a:xfrm>
            <a:off x="1549400" y="1155700"/>
            <a:ext cx="21285200" cy="113919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_hd.jpeg" descr="embossed_background_h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000" y="1054100"/>
            <a:ext cx="22352000" cy="115951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mmagine"/>
          <p:cNvSpPr/>
          <p:nvPr>
            <p:ph type="pic" sz="half" idx="21"/>
          </p:nvPr>
        </p:nvSpPr>
        <p:spPr>
          <a:xfrm>
            <a:off x="12814300" y="5003800"/>
            <a:ext cx="10185400" cy="7530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magine"/>
          <p:cNvSpPr/>
          <p:nvPr>
            <p:ph type="pic" sz="half" idx="22"/>
          </p:nvPr>
        </p:nvSpPr>
        <p:spPr>
          <a:xfrm>
            <a:off x="12812117" y="55033"/>
            <a:ext cx="10202335" cy="6798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magine"/>
          <p:cNvSpPr/>
          <p:nvPr>
            <p:ph type="pic" idx="23"/>
          </p:nvPr>
        </p:nvSpPr>
        <p:spPr>
          <a:xfrm>
            <a:off x="1383286" y="-835415"/>
            <a:ext cx="11181648" cy="15476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1549400" y="76200"/>
            <a:ext cx="21285200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1549400" y="3810000"/>
            <a:ext cx="21285200" cy="875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2001499" y="12649200"/>
            <a:ext cx="419101" cy="508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500" strike="noStrike" sz="100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9pPr>
    </p:titleStyle>
    <p:bodyStyle>
      <a:lvl1pPr marL="6096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1pPr>
      <a:lvl2pPr marL="12192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2pPr>
      <a:lvl3pPr marL="18288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3pPr>
      <a:lvl4pPr marL="24384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4pPr>
      <a:lvl5pPr marL="30480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5pPr>
      <a:lvl6pPr marL="36576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6pPr>
      <a:lvl7pPr marL="42672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7pPr>
      <a:lvl8pPr marL="48768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8pPr>
      <a:lvl9pPr marL="54864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50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HE ORIGIN OF ENGLISH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ORIGIN OF ENGLISH</a:t>
            </a:r>
          </a:p>
        </p:txBody>
      </p:sp>
      <p:sp>
        <p:nvSpPr>
          <p:cNvPr id="122" name="COREN ELISA 3LSC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Bozza Luigi 3LSCA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500 - 1066 literary production played  a kay role in the affirmation of an English identity and contributed to the emergence of vernacular writing  in English and at a time in wich most European countries were still writing in Lat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7408" indent="-597408" defTabSz="808990">
              <a:spcBef>
                <a:spcPts val="7100"/>
              </a:spcBef>
              <a:buBlip>
                <a:blip r:embed="rId2"/>
              </a:buBlip>
              <a:defRPr sz="49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500 - 1066 literary production played  a kay role in the affirmation of an English identity and contributed to the emergence of vernacular writing  in English and at a time in wich most European countries were still writing in Latin</a:t>
            </a:r>
          </a:p>
          <a:p>
            <a:pPr marL="597408" indent="-597408" defTabSz="808990">
              <a:spcBef>
                <a:spcPts val="7100"/>
              </a:spcBef>
              <a:buBlip>
                <a:blip r:embed="rId2"/>
              </a:buBlip>
              <a:defRPr sz="49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language spoken by inhabitants of British islands was Germanic direct</a:t>
            </a:r>
          </a:p>
          <a:p>
            <a:pPr marL="597408" indent="-597408" defTabSz="808990">
              <a:spcBef>
                <a:spcPts val="7100"/>
              </a:spcBef>
              <a:buBlip>
                <a:blip r:embed="rId2"/>
              </a:buBlip>
              <a:defRPr sz="49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Anglo saxon culture was mostly oral</a:t>
            </a:r>
          </a:p>
          <a:p>
            <a:pPr marL="597408" indent="-597408" defTabSz="808990">
              <a:spcBef>
                <a:spcPts val="7100"/>
              </a:spcBef>
              <a:buBlip>
                <a:blip r:embed="rId2"/>
              </a:buBlip>
              <a:defRPr sz="49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Old English literature was anonymous</a:t>
            </a:r>
          </a:p>
        </p:txBody>
      </p:sp>
      <p:sp>
        <p:nvSpPr>
          <p:cNvPr id="125" name="Who where the “scoops”  and why were they  important for anglo-saxon culture?"/>
          <p:cNvSpPr txBox="1"/>
          <p:nvPr/>
        </p:nvSpPr>
        <p:spPr>
          <a:xfrm>
            <a:off x="850162" y="344169"/>
            <a:ext cx="22683675" cy="230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66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Who where the “scoops”  and why were they  important for anglo-saxon culture?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portance of christian mo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Importance of christian monks</a:t>
            </a:r>
          </a:p>
        </p:txBody>
      </p:sp>
      <p:sp>
        <p:nvSpPr>
          <p:cNvPr id="128" name="If England had not been Christianized, most old English literature would have been los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If England had not been Christianized, most old English literature would have been lost.</a:t>
            </a:r>
          </a:p>
          <a:p>
            <a:pPr>
              <a:buBlip>
                <a:blip r:embed="rId2"/>
              </a:buBlip>
            </a:pPr>
            <a:r>
              <a:t>In the centuries between the Anglo-Saxon invasions and the Norman Conquest, literacy was almost entirely relegated to momnasteries</a:t>
            </a:r>
          </a:p>
          <a:p>
            <a:pPr>
              <a:buBlip>
                <a:blip r:embed="rId2"/>
              </a:buBlip>
            </a:pPr>
            <a:r>
              <a:t>Christian monks recrecorded and preserved the early works of English literature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haracteristics of old English litera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Characteristics of old English literature</a:t>
            </a:r>
          </a:p>
        </p:txBody>
      </p:sp>
      <p:sp>
        <p:nvSpPr>
          <p:cNvPr id="131" name="Two different cultural strands: the old germanic one, and the Christian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Two different cultural strands: the old </a:t>
            </a:r>
            <a:r>
              <a:rPr b="1"/>
              <a:t>germanic </a:t>
            </a:r>
            <a:r>
              <a:t>one, and the </a:t>
            </a:r>
            <a:r>
              <a:rPr b="1"/>
              <a:t>Christian </a:t>
            </a:r>
            <a:r>
              <a:t>one</a:t>
            </a:r>
          </a:p>
          <a:p>
            <a:pPr>
              <a:buBlip>
                <a:blip r:embed="rId2"/>
              </a:buBlip>
            </a:pPr>
            <a:r>
              <a:t>Old English literature displays a startling mixture of pagan and Christian values and world- views</a:t>
            </a:r>
          </a:p>
          <a:p>
            <a:pPr>
              <a:buBlip>
                <a:blip r:embed="rId2"/>
              </a:buBlip>
            </a:pPr>
            <a:r>
              <a:t>Literatry works of pagan origin are frequently imbued with Cristian sentiment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ld English po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Old English poetry</a:t>
            </a:r>
          </a:p>
        </p:txBody>
      </p:sp>
      <p:sp>
        <p:nvSpPr>
          <p:cNvPr id="134" name="Poems were usually sung or chanted in castle halls and were passed on from generation to generation before they were written dow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Poems were usually sung or chanted in castle halls and were passed on from generation to generation before they were written down</a:t>
            </a:r>
          </a:p>
          <a:p>
            <a:pPr>
              <a:buBlip>
                <a:blip r:embed="rId2"/>
              </a:buBlip>
            </a:pPr>
            <a:r>
              <a:t>Poets found inspiration in both biblical in pagan and sources</a:t>
            </a:r>
          </a:p>
          <a:p>
            <a:pPr>
              <a:buBlip>
                <a:blip r:embed="rId2"/>
              </a:buBlip>
            </a:pPr>
            <a:r>
              <a:t>Meny poem depict various invasions that characterized the early old English period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ld English po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Old English poetry</a:t>
            </a:r>
          </a:p>
        </p:txBody>
      </p:sp>
      <p:sp>
        <p:nvSpPr>
          <p:cNvPr id="137" name="Old English poetry includes epic heroic and lyric or elegiac poet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Old English poetry includes epic heroic and lyric or elegiac poetry</a:t>
            </a:r>
          </a:p>
          <a:p>
            <a:pPr>
              <a:buBlip>
                <a:blip r:embed="rId2"/>
              </a:buBlip>
            </a:pPr>
            <a:r>
              <a:t> &gt; HEROIC POEMS described the eroic deeds of warriors</a:t>
            </a:r>
          </a:p>
          <a:p>
            <a:pPr>
              <a:buBlip>
                <a:blip r:embed="rId2"/>
              </a:buBlip>
            </a:pPr>
            <a:r>
              <a:t>&gt; LYRIC POETRY described men’s struggles against life’s difficulties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ld English po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Old English poetry</a:t>
            </a:r>
          </a:p>
        </p:txBody>
      </p:sp>
      <p:sp>
        <p:nvSpPr>
          <p:cNvPr id="140" name="Anglo-Saxon poetry is characterized by some frequently used featur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Anglo-Saxon poetry is characterized by some frequently used features: </a:t>
            </a:r>
          </a:p>
          <a:p>
            <a:pPr>
              <a:buBlip>
                <a:blip r:embed="rId2"/>
              </a:buBlip>
            </a:pPr>
            <a:r>
              <a:t>&gt;caesura: a pause in the middle line; </a:t>
            </a:r>
          </a:p>
          <a:p>
            <a:pPr>
              <a:buBlip>
                <a:blip r:embed="rId2"/>
              </a:buBlip>
            </a:pPr>
            <a:r>
              <a:t>&gt; alliteration: the repetition of a consonant sound within a line of poetry; </a:t>
            </a:r>
          </a:p>
          <a:p>
            <a:pPr>
              <a:buBlip>
                <a:blip r:embed="rId2"/>
              </a:buBlip>
            </a:pPr>
            <a:r>
              <a:t>As far as lexicon its concerned, one of the starling features if Old English poetry is its use of poetic tropes like: figurative descriptions (kennings).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ld English pro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Old English prose</a:t>
            </a:r>
          </a:p>
        </p:txBody>
      </p:sp>
      <p:sp>
        <p:nvSpPr>
          <p:cNvPr id="143" name="It developed later than poet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3838" indent="-243838" algn="just" defTabSz="330200">
              <a:spcBef>
                <a:spcPts val="2900"/>
              </a:spcBef>
              <a:buBlip>
                <a:blip r:embed="rId2"/>
              </a:buBlip>
              <a:defRPr sz="4400">
                <a:effectLst>
                  <a:outerShdw sx="100000" sy="100000" kx="0" ky="0" algn="b" rotWithShape="0" blurRad="1270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It developed later than poetry</a:t>
            </a:r>
            <a:br/>
          </a:p>
          <a:p>
            <a:pPr marL="243838" indent="-243838" algn="just" defTabSz="330200">
              <a:spcBef>
                <a:spcPts val="2900"/>
              </a:spcBef>
              <a:buBlip>
                <a:blip r:embed="rId2"/>
              </a:buBlip>
              <a:defRPr sz="4400">
                <a:effectLst>
                  <a:outerShdw sx="100000" sy="100000" kx="0" ky="0" algn="b" rotWithShape="0" blurRad="1270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It includes factual historical and religious writings</a:t>
            </a:r>
            <a:br/>
          </a:p>
          <a:p>
            <a:pPr marL="243838" indent="-243838" algn="just" defTabSz="330200">
              <a:spcBef>
                <a:spcPts val="2900"/>
              </a:spcBef>
              <a:buBlip>
                <a:blip r:embed="rId2"/>
              </a:buBlip>
              <a:defRPr sz="4400">
                <a:effectLst>
                  <a:outerShdw sx="100000" sy="100000" kx="0" ky="0" algn="b" rotWithShape="0" blurRad="1270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Its development and affirmation owes much to King Alfred the Great, who encouraged the use of Old English </a:t>
            </a:r>
            <a:br/>
          </a:p>
          <a:p>
            <a:pPr marL="243838" indent="-243838" algn="just" defTabSz="330200">
              <a:spcBef>
                <a:spcPts val="2900"/>
              </a:spcBef>
              <a:buBlip>
                <a:blip r:embed="rId2"/>
              </a:buBlip>
              <a:defRPr sz="4400">
                <a:effectLst>
                  <a:outerShdw sx="100000" sy="100000" kx="0" ky="0" algn="b" rotWithShape="0" blurRad="1270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Some books translated into english under the king supervision are: Pastoral Care and Ecclesiastical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91D5C"/>
      </a:lt1>
      <a:dk2>
        <a:srgbClr val="A7A7A7"/>
      </a:dk2>
      <a:lt2>
        <a:srgbClr val="535353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A1D5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A1D5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