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8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FFD394-C612-49F8-8401-4C4F2E5C3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5E71125-9243-4A9F-994B-3CAD59A17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2492D2-9638-481A-90A6-537E18048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F6EF-77DF-4427-832F-5DEA1652392A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7AC08F-FF23-4FCB-8F16-9538AF53F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D04879-8B40-4378-8BA1-5EE3A724F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E2B1-0AAF-46F7-8158-0391A0ABC8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81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12478A-AC19-482D-832F-73279D795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35F221A-E44E-4219-8CCA-0DE7FFEB2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67F106-8485-4635-90F9-5B9D6ED86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F6EF-77DF-4427-832F-5DEA1652392A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82962E-0EB1-4050-B69E-7B4A01B38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756224-BD7B-44E2-B873-FABDA723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E2B1-0AAF-46F7-8158-0391A0ABC8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719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EEB53EB-B230-4678-9AEE-0FE6D28F3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F37A14C-4F89-4071-95C7-AEA9807A3A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DF818B-BFD9-4BDA-92F4-FEF43329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F6EF-77DF-4427-832F-5DEA1652392A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6A9D15-890C-4C95-83A2-F4721CE3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005AE3-61A9-4000-A4FF-B575C5B0C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E2B1-0AAF-46F7-8158-0391A0ABC8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192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BE740A-909B-4149-865D-4ABC105EE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DBF568-3339-40C1-8491-FF89DF0FC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ACC244-327A-49E2-904C-5BB15EEAF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F6EF-77DF-4427-832F-5DEA1652392A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7D3D79-F6FF-4F8A-B8C5-1B91D379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7F6CFD-1CC7-40B5-85FA-74DAFE4C6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E2B1-0AAF-46F7-8158-0391A0ABC8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23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0441BC-62B3-4BCB-B862-61577D0EE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4A55AB-07F6-4454-B95B-F843D3697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03A31C-45A9-4256-8E70-79289FF6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F6EF-77DF-4427-832F-5DEA1652392A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5DD577-29FD-443B-9FAD-BA68943A2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2735E6-51A7-4850-8952-70B8E9EE9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E2B1-0AAF-46F7-8158-0391A0ABC8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580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27CA7E-3142-45E2-86C3-9CB24A52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E0EE83-9230-4D91-87C5-0B54F8497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CE7AD0-AC1D-4DD0-804B-AAE1F2F5D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427CC83-5D23-4772-B3E7-4E9EF1346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F6EF-77DF-4427-832F-5DEA1652392A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9096A6-79EB-41D9-861A-FCBCAF3D1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87EC88-8192-476F-8779-5C3F099DA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E2B1-0AAF-46F7-8158-0391A0ABC8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C03C07-C63C-4E47-95E5-BD7AB3EC7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54E3D0-B0FA-4B69-9429-210A1564F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361F4A3-2AE7-444A-9BE8-7C52B4ACA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51F539A-A35C-4615-90F8-1D4AB53936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24005C4-521D-4BCC-81A8-71A112342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E0FFA3A-AE0C-44F5-8237-FF5CA59D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F6EF-77DF-4427-832F-5DEA1652392A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07EE010-E888-4A94-B49D-61BDC265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2D9A079-BB38-410A-8DD1-A213CB46E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E2B1-0AAF-46F7-8158-0391A0ABC8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24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4D177B-13F9-432A-85EA-E887EFCA1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72AF2BC-0027-4822-9380-4849AEE93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F6EF-77DF-4427-832F-5DEA1652392A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99857F9-A02B-4765-BA5D-16405EC9C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9650229-33F5-4FFE-8EE0-FA65EEB6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E2B1-0AAF-46F7-8158-0391A0ABC8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76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1B38124-6910-4644-9533-7619F953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F6EF-77DF-4427-832F-5DEA1652392A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6ECFEAF-CCE0-4C00-97E3-E3410E0F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AFB700-CA0B-47B2-9CFF-E16AA0BFB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E2B1-0AAF-46F7-8158-0391A0ABC8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196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C869AC-5FD8-4E03-8E59-74157B064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71B2D0-CAEB-442A-8E4F-55C389BE9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CEE120A-5C1F-45EA-BA0C-7BE44B53F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CBAF287-DA1C-4C0F-8F03-8251652E7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F6EF-77DF-4427-832F-5DEA1652392A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88DCAB7-084A-4823-9CD8-5AC840DB4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19D5BF7-ACC8-435D-ADC0-75F0CD77E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E2B1-0AAF-46F7-8158-0391A0ABC8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424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50BF6A-5352-4C46-82A7-DCB6E6FB8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9F42D31-C90E-40C8-A69F-A9ADC73571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77E63E6-8802-4B23-AC26-E8CE5FB97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FF030D3-DFCC-42E1-9A3C-BC1D9EFC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F6EF-77DF-4427-832F-5DEA1652392A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5B7C8C-4F68-43F0-9E9D-2D33B071F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F2AF0A-F783-41AB-9EA2-DDB33EF65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E2B1-0AAF-46F7-8158-0391A0ABC8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586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B89DCA7-82B2-4117-B78F-753A665B6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9808DF3-B2FE-4D81-93E2-538015B32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312EBE-EA90-4387-A8DD-169A02BFE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3F6EF-77DF-4427-832F-5DEA1652392A}" type="datetimeFigureOut">
              <a:rPr lang="it-IT" smtClean="0"/>
              <a:t>07/11/2020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E30D76-3822-4D16-9FAC-C45737CB9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7C99BE-FAA2-4A56-BEEE-17782E6E12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FE2B1-0AAF-46F7-8158-0391A0ABC8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317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1587599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1712256"/>
            <a:ext cx="12188824" cy="34334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8394258-4840-447B-9F71-8BD7D144F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3749" y="2374493"/>
            <a:ext cx="10601325" cy="1857374"/>
          </a:xfrm>
        </p:spPr>
        <p:txBody>
          <a:bodyPr>
            <a:normAutofit/>
          </a:bodyPr>
          <a:lstStyle/>
          <a:p>
            <a:r>
              <a:rPr lang="it-IT" dirty="0"/>
              <a:t>FROM THE ARRIVAL OF THE CELTS TO THE NORMAN CONQUEST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5270402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54EEF01-190A-468F-A13C-CD98AC1C7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3998" y="5123318"/>
            <a:ext cx="9144001" cy="91168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470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A2A448-24BB-41BB-A639-A629FE05F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       </a:t>
            </a: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THE NORMAN INVASION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FA71DA-D949-49B0-8F47-BAEC9DFCB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368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                                        n</a:t>
            </a:r>
            <a:r>
              <a:rPr lang="it-IT" sz="2800" dirty="0"/>
              <a:t>ew </a:t>
            </a:r>
            <a:r>
              <a:rPr lang="it-IT" sz="2800" dirty="0" err="1"/>
              <a:t>language</a:t>
            </a:r>
            <a:r>
              <a:rPr lang="it-IT" sz="2800" dirty="0"/>
              <a:t> </a:t>
            </a:r>
          </a:p>
          <a:p>
            <a:r>
              <a:rPr lang="it-IT" dirty="0" err="1"/>
              <a:t>T</a:t>
            </a:r>
            <a:r>
              <a:rPr lang="it-IT" sz="2800" dirty="0" err="1"/>
              <a:t>hey</a:t>
            </a:r>
            <a:r>
              <a:rPr lang="it-IT" sz="2800" dirty="0"/>
              <a:t> </a:t>
            </a:r>
            <a:r>
              <a:rPr lang="it-IT" sz="2800" dirty="0" err="1"/>
              <a:t>brought</a:t>
            </a:r>
            <a:r>
              <a:rPr lang="it-IT" sz="2800" dirty="0"/>
              <a:t>                  </a:t>
            </a:r>
          </a:p>
          <a:p>
            <a:pPr marL="0" indent="0">
              <a:buNone/>
            </a:pPr>
            <a:r>
              <a:rPr lang="it-IT" dirty="0"/>
              <a:t>                                        n</a:t>
            </a:r>
            <a:r>
              <a:rPr lang="it-IT" sz="2800" dirty="0"/>
              <a:t>ew culture</a:t>
            </a:r>
          </a:p>
          <a:p>
            <a:pPr marL="0" indent="0">
              <a:buNone/>
            </a:pPr>
            <a:endParaRPr lang="it-IT" sz="2800" dirty="0"/>
          </a:p>
          <a:p>
            <a:r>
              <a:rPr lang="it-IT" sz="2800" dirty="0" err="1"/>
              <a:t>Old</a:t>
            </a:r>
            <a:r>
              <a:rPr lang="it-IT" sz="2800" dirty="0"/>
              <a:t> french                  </a:t>
            </a:r>
            <a:r>
              <a:rPr lang="it-IT" sz="2800" dirty="0" err="1"/>
              <a:t>language</a:t>
            </a:r>
            <a:r>
              <a:rPr lang="it-IT" sz="2800" dirty="0"/>
              <a:t> of the court</a:t>
            </a:r>
          </a:p>
          <a:p>
            <a:endParaRPr lang="it-IT" sz="2800" dirty="0"/>
          </a:p>
          <a:p>
            <a:r>
              <a:rPr lang="it-IT" sz="2800" dirty="0" err="1"/>
              <a:t>Old</a:t>
            </a:r>
            <a:r>
              <a:rPr lang="it-IT" sz="2800" dirty="0"/>
              <a:t> </a:t>
            </a:r>
            <a:r>
              <a:rPr lang="it-IT" sz="2800" dirty="0" err="1"/>
              <a:t>english</a:t>
            </a:r>
            <a:r>
              <a:rPr lang="it-IT" sz="2800" dirty="0"/>
              <a:t>                </a:t>
            </a:r>
            <a:r>
              <a:rPr lang="it-IT" sz="2800" dirty="0" err="1"/>
              <a:t>confined</a:t>
            </a:r>
            <a:r>
              <a:rPr lang="it-IT" sz="2800" dirty="0"/>
              <a:t> to the </a:t>
            </a:r>
            <a:r>
              <a:rPr lang="it-IT" sz="2800" dirty="0" err="1"/>
              <a:t>lower</a:t>
            </a:r>
            <a:r>
              <a:rPr lang="it-IT" sz="2800" dirty="0"/>
              <a:t> </a:t>
            </a:r>
            <a:r>
              <a:rPr lang="it-IT" sz="2800" dirty="0" err="1"/>
              <a:t>orders</a:t>
            </a:r>
            <a:r>
              <a:rPr lang="it-IT" sz="2800" dirty="0"/>
              <a:t> of society</a:t>
            </a:r>
          </a:p>
          <a:p>
            <a:endParaRPr lang="it-IT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87F0C8D0-E2F3-4CBB-AFFF-360A66989C17}"/>
              </a:ext>
            </a:extLst>
          </p:cNvPr>
          <p:cNvCxnSpPr/>
          <p:nvPr/>
        </p:nvCxnSpPr>
        <p:spPr>
          <a:xfrm flipV="1">
            <a:off x="3363985" y="2172749"/>
            <a:ext cx="595619" cy="352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B3801C43-8CCF-44E8-B8D4-8D27C5F44B21}"/>
              </a:ext>
            </a:extLst>
          </p:cNvPr>
          <p:cNvCxnSpPr>
            <a:cxnSpLocks/>
          </p:cNvCxnSpPr>
          <p:nvPr/>
        </p:nvCxnSpPr>
        <p:spPr>
          <a:xfrm>
            <a:off x="3363985" y="2660023"/>
            <a:ext cx="595619" cy="309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1F09DCE3-FCF0-43CC-9588-6A9291DB48ED}"/>
              </a:ext>
            </a:extLst>
          </p:cNvPr>
          <p:cNvCxnSpPr/>
          <p:nvPr/>
        </p:nvCxnSpPr>
        <p:spPr>
          <a:xfrm>
            <a:off x="2944536" y="4093828"/>
            <a:ext cx="7172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17422D00-BD46-4FF1-8F66-7AD80C169BC7}"/>
              </a:ext>
            </a:extLst>
          </p:cNvPr>
          <p:cNvCxnSpPr/>
          <p:nvPr/>
        </p:nvCxnSpPr>
        <p:spPr>
          <a:xfrm>
            <a:off x="2986481" y="5134062"/>
            <a:ext cx="7298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585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AEEA31F-4BBC-469A-88ED-A7CD1E20E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it-IT" sz="4000" dirty="0">
                <a:solidFill>
                  <a:schemeClr val="bg1"/>
                </a:solidFill>
              </a:rPr>
              <a:t>THE CELTS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F969A3-A514-4270-AFD6-5D570935C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it-IT" sz="2400" dirty="0" err="1"/>
              <a:t>They</a:t>
            </a:r>
            <a:r>
              <a:rPr lang="it-IT" sz="2400" dirty="0"/>
              <a:t> </a:t>
            </a:r>
            <a:r>
              <a:rPr lang="it-IT" sz="2400" dirty="0" err="1"/>
              <a:t>came</a:t>
            </a:r>
            <a:r>
              <a:rPr lang="it-IT" sz="2400" dirty="0"/>
              <a:t> from the </a:t>
            </a:r>
            <a:r>
              <a:rPr lang="it-IT" sz="2400" dirty="0" err="1"/>
              <a:t>regions</a:t>
            </a:r>
            <a:r>
              <a:rPr lang="it-IT" sz="2400" dirty="0"/>
              <a:t> </a:t>
            </a:r>
            <a:r>
              <a:rPr lang="it-IT" sz="2400" dirty="0" err="1"/>
              <a:t>surrounding</a:t>
            </a:r>
            <a:r>
              <a:rPr lang="it-IT" sz="2400" dirty="0"/>
              <a:t> the </a:t>
            </a:r>
            <a:r>
              <a:rPr lang="it-IT" sz="2400" dirty="0" err="1"/>
              <a:t>Rhine</a:t>
            </a:r>
            <a:endParaRPr lang="it-IT" sz="2400" dirty="0"/>
          </a:p>
          <a:p>
            <a:endParaRPr lang="it-IT" sz="2400" dirty="0"/>
          </a:p>
          <a:p>
            <a:r>
              <a:rPr lang="it-IT" sz="2400" dirty="0" err="1"/>
              <a:t>They</a:t>
            </a:r>
            <a:r>
              <a:rPr lang="it-IT" sz="2400" dirty="0"/>
              <a:t> </a:t>
            </a:r>
            <a:r>
              <a:rPr lang="it-IT" sz="2400" dirty="0" err="1"/>
              <a:t>were</a:t>
            </a:r>
            <a:r>
              <a:rPr lang="it-IT" sz="2400" dirty="0"/>
              <a:t> </a:t>
            </a:r>
            <a:r>
              <a:rPr lang="it-IT" sz="2400" dirty="0" err="1"/>
              <a:t>divided</a:t>
            </a:r>
            <a:r>
              <a:rPr lang="it-IT" sz="2400" dirty="0"/>
              <a:t> </a:t>
            </a:r>
            <a:r>
              <a:rPr lang="it-IT" sz="2400" dirty="0" err="1"/>
              <a:t>into</a:t>
            </a:r>
            <a:r>
              <a:rPr lang="it-IT" sz="2400" dirty="0"/>
              <a:t> </a:t>
            </a:r>
            <a:r>
              <a:rPr lang="it-IT" sz="2400" dirty="0" err="1"/>
              <a:t>two</a:t>
            </a:r>
            <a:r>
              <a:rPr lang="it-IT" sz="2400" dirty="0"/>
              <a:t> </a:t>
            </a:r>
            <a:r>
              <a:rPr lang="it-IT" sz="2400" dirty="0" err="1"/>
              <a:t>main</a:t>
            </a:r>
            <a:r>
              <a:rPr lang="it-IT" sz="2400" dirty="0"/>
              <a:t> </a:t>
            </a:r>
            <a:r>
              <a:rPr lang="it-IT" sz="2400" dirty="0" err="1"/>
              <a:t>tribes</a:t>
            </a:r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The society </a:t>
            </a:r>
            <a:r>
              <a:rPr lang="it-IT" sz="2400" dirty="0" err="1"/>
              <a:t>was</a:t>
            </a:r>
            <a:r>
              <a:rPr lang="it-IT" sz="2400" dirty="0"/>
              <a:t> </a:t>
            </a:r>
            <a:r>
              <a:rPr lang="it-IT" sz="2400" dirty="0" err="1"/>
              <a:t>based</a:t>
            </a:r>
            <a:r>
              <a:rPr lang="it-IT" sz="2400" dirty="0"/>
              <a:t> on </a:t>
            </a:r>
            <a:r>
              <a:rPr lang="it-IT" sz="2400" dirty="0" err="1"/>
              <a:t>hunting</a:t>
            </a:r>
            <a:r>
              <a:rPr lang="it-IT" sz="2400" dirty="0"/>
              <a:t> and farming</a:t>
            </a:r>
          </a:p>
          <a:p>
            <a:endParaRPr lang="it-IT" sz="2400" dirty="0"/>
          </a:p>
          <a:p>
            <a:r>
              <a:rPr lang="it-IT" sz="2400" dirty="0" err="1"/>
              <a:t>Druids</a:t>
            </a:r>
            <a:r>
              <a:rPr lang="it-IT" sz="2400" dirty="0"/>
              <a:t> </a:t>
            </a:r>
            <a:r>
              <a:rPr lang="it-IT" sz="2400" dirty="0" err="1"/>
              <a:t>transmitted</a:t>
            </a:r>
            <a:r>
              <a:rPr lang="it-IT" sz="2400" dirty="0"/>
              <a:t> </a:t>
            </a:r>
            <a:r>
              <a:rPr lang="it-IT" sz="2400" dirty="0" err="1"/>
              <a:t>myths</a:t>
            </a:r>
            <a:r>
              <a:rPr lang="it-IT" sz="2400" dirty="0"/>
              <a:t> and </a:t>
            </a:r>
            <a:r>
              <a:rPr lang="it-IT" sz="2400" dirty="0" err="1"/>
              <a:t>legends</a:t>
            </a:r>
            <a:r>
              <a:rPr lang="it-IT" sz="2400" dirty="0"/>
              <a:t> </a:t>
            </a:r>
            <a:r>
              <a:rPr lang="it-IT" sz="2400" dirty="0" err="1"/>
              <a:t>through</a:t>
            </a:r>
            <a:r>
              <a:rPr lang="it-IT" sz="2400" dirty="0"/>
              <a:t> </a:t>
            </a:r>
            <a:r>
              <a:rPr lang="it-IT" sz="2400" dirty="0" err="1"/>
              <a:t>heroic</a:t>
            </a:r>
            <a:r>
              <a:rPr lang="it-IT" sz="2400" dirty="0"/>
              <a:t> </a:t>
            </a:r>
            <a:r>
              <a:rPr lang="it-IT" sz="2400" dirty="0" err="1"/>
              <a:t>poems</a:t>
            </a:r>
            <a:endParaRPr lang="it-IT" sz="2400" dirty="0"/>
          </a:p>
          <a:p>
            <a:endParaRPr lang="it-IT" sz="2400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4CE2721E-4EA1-4B4A-A5A3-91FCED548B9F}"/>
              </a:ext>
            </a:extLst>
          </p:cNvPr>
          <p:cNvCxnSpPr/>
          <p:nvPr/>
        </p:nvCxnSpPr>
        <p:spPr>
          <a:xfrm flipV="1">
            <a:off x="6459780" y="2998974"/>
            <a:ext cx="522514" cy="2332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magine 24">
            <a:extLst>
              <a:ext uri="{FF2B5EF4-FFF2-40B4-BE49-F238E27FC236}">
                <a16:creationId xmlns:a16="http://schemas.microsoft.com/office/drawing/2014/main" id="{DC308C85-A845-4D6E-9743-9EA3E24D7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831191">
            <a:off x="6481608" y="3435330"/>
            <a:ext cx="603556" cy="323116"/>
          </a:xfrm>
          <a:prstGeom prst="rect">
            <a:avLst/>
          </a:prstGeom>
        </p:spPr>
      </p:pic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17533CCD-C648-4FA6-981B-535E4887A597}"/>
              </a:ext>
            </a:extLst>
          </p:cNvPr>
          <p:cNvSpPr txBox="1"/>
          <p:nvPr/>
        </p:nvSpPr>
        <p:spPr>
          <a:xfrm>
            <a:off x="7106993" y="2727732"/>
            <a:ext cx="15818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Britons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 err="1"/>
              <a:t>Gaels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0157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5385950-F5A3-4AB7-9392-60790E3AE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it-IT" sz="4000">
                <a:solidFill>
                  <a:schemeClr val="bg1"/>
                </a:solidFill>
              </a:rPr>
              <a:t>THE ROMANS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162460-1F97-464C-9346-11DD1E76C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it-IT" sz="2400" dirty="0"/>
              <a:t>55 BC                           first </a:t>
            </a:r>
            <a:r>
              <a:rPr lang="it-IT" sz="2400" dirty="0" err="1"/>
              <a:t>attempt</a:t>
            </a:r>
            <a:r>
              <a:rPr lang="it-IT" sz="2400" dirty="0"/>
              <a:t> to </a:t>
            </a:r>
            <a:r>
              <a:rPr lang="it-IT" sz="2400" dirty="0" err="1"/>
              <a:t>conquer</a:t>
            </a:r>
            <a:r>
              <a:rPr lang="it-IT" sz="2400" dirty="0"/>
              <a:t> </a:t>
            </a:r>
            <a:r>
              <a:rPr lang="it-IT" sz="2400" dirty="0" err="1"/>
              <a:t>England</a:t>
            </a:r>
            <a:r>
              <a:rPr lang="it-IT" sz="2400" dirty="0"/>
              <a:t> </a:t>
            </a:r>
          </a:p>
          <a:p>
            <a:pPr marL="0" indent="0">
              <a:buNone/>
            </a:pPr>
            <a:r>
              <a:rPr lang="it-IT" sz="2400" dirty="0"/>
              <a:t>                  </a:t>
            </a:r>
          </a:p>
          <a:p>
            <a:pPr marL="0" indent="0">
              <a:buNone/>
            </a:pPr>
            <a:r>
              <a:rPr lang="it-IT" sz="2400" dirty="0"/>
              <a:t>                   </a:t>
            </a:r>
            <a:r>
              <a:rPr lang="it-IT" sz="2400" dirty="0" err="1"/>
              <a:t>they</a:t>
            </a:r>
            <a:r>
              <a:rPr lang="it-IT" sz="2400" dirty="0"/>
              <a:t> </a:t>
            </a:r>
            <a:r>
              <a:rPr lang="it-IT" sz="2400" dirty="0" err="1"/>
              <a:t>met</a:t>
            </a:r>
            <a:r>
              <a:rPr lang="it-IT" sz="2400" dirty="0"/>
              <a:t> a strong </a:t>
            </a:r>
            <a:r>
              <a:rPr lang="it-IT" sz="2400" dirty="0" err="1"/>
              <a:t>resistance</a:t>
            </a:r>
            <a:r>
              <a:rPr lang="it-IT" sz="2400" dirty="0"/>
              <a:t> and </a:t>
            </a:r>
            <a:r>
              <a:rPr lang="it-IT" sz="2400" dirty="0" err="1"/>
              <a:t>failed</a:t>
            </a:r>
            <a:r>
              <a:rPr lang="it-IT" sz="2400" dirty="0"/>
              <a:t> </a:t>
            </a:r>
            <a:r>
              <a:rPr lang="it-IT" sz="2400" dirty="0" err="1"/>
              <a:t>their</a:t>
            </a:r>
            <a:r>
              <a:rPr lang="it-IT" sz="2400" dirty="0"/>
              <a:t> </a:t>
            </a:r>
            <a:r>
              <a:rPr lang="it-IT" sz="2400" dirty="0" err="1"/>
              <a:t>attempt</a:t>
            </a:r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43 AD                           Roman </a:t>
            </a:r>
            <a:r>
              <a:rPr lang="it-IT" sz="2400" dirty="0" err="1"/>
              <a:t>conquest</a:t>
            </a:r>
            <a:r>
              <a:rPr lang="it-IT" sz="2400" dirty="0"/>
              <a:t> of Britain </a:t>
            </a:r>
            <a:r>
              <a:rPr lang="it-IT" sz="2400" dirty="0" err="1"/>
              <a:t>began</a:t>
            </a:r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61 AD                           </a:t>
            </a:r>
            <a:r>
              <a:rPr lang="it-IT" sz="2400" dirty="0" err="1"/>
              <a:t>uprising</a:t>
            </a:r>
            <a:r>
              <a:rPr lang="it-IT" sz="2400" dirty="0"/>
              <a:t> led by </a:t>
            </a:r>
            <a:r>
              <a:rPr lang="it-IT" sz="2400" dirty="0" err="1"/>
              <a:t>Boudicca</a:t>
            </a:r>
            <a:endParaRPr lang="it-IT" sz="2400" dirty="0"/>
          </a:p>
          <a:p>
            <a:endParaRPr lang="it-IT" sz="2400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977FC036-6FFC-4CD0-9CB0-4F62CAFA5FE1}"/>
              </a:ext>
            </a:extLst>
          </p:cNvPr>
          <p:cNvCxnSpPr/>
          <p:nvPr/>
        </p:nvCxnSpPr>
        <p:spPr>
          <a:xfrm>
            <a:off x="2519265" y="2379306"/>
            <a:ext cx="97971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64B1BBCE-E18A-4096-8598-F569069AE154}"/>
              </a:ext>
            </a:extLst>
          </p:cNvPr>
          <p:cNvCxnSpPr/>
          <p:nvPr/>
        </p:nvCxnSpPr>
        <p:spPr>
          <a:xfrm>
            <a:off x="5972961" y="2726422"/>
            <a:ext cx="0" cy="3775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magine 10">
            <a:extLst>
              <a:ext uri="{FF2B5EF4-FFF2-40B4-BE49-F238E27FC236}">
                <a16:creationId xmlns:a16="http://schemas.microsoft.com/office/drawing/2014/main" id="{F02063B6-001C-435C-9058-0ABBF72A8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154" y="4173105"/>
            <a:ext cx="1060796" cy="164606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3E337ABD-D368-4771-9BA3-14C892777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265" y="5087056"/>
            <a:ext cx="1060796" cy="16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284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6DD8287-EC52-4DB3-BF41-929FF965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it-IT" sz="4000">
                <a:solidFill>
                  <a:schemeClr val="bg1"/>
                </a:solidFill>
              </a:rPr>
              <a:t>THE ROMANS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E9F1D1-739F-473B-8689-8B9F83798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it-IT" sz="2000" dirty="0"/>
              <a:t>Romans </a:t>
            </a:r>
            <a:r>
              <a:rPr lang="it-IT" sz="2000" dirty="0" err="1"/>
              <a:t>extend</a:t>
            </a:r>
            <a:r>
              <a:rPr lang="it-IT" sz="2000" dirty="0"/>
              <a:t> </a:t>
            </a:r>
            <a:r>
              <a:rPr lang="it-IT" sz="2000" dirty="0" err="1"/>
              <a:t>their</a:t>
            </a:r>
            <a:r>
              <a:rPr lang="it-IT" sz="2000" dirty="0"/>
              <a:t> control to the </a:t>
            </a:r>
            <a:r>
              <a:rPr lang="it-IT" sz="2000" dirty="0" err="1"/>
              <a:t>northern</a:t>
            </a:r>
            <a:r>
              <a:rPr lang="it-IT" sz="2000" dirty="0"/>
              <a:t> </a:t>
            </a:r>
            <a:r>
              <a:rPr lang="it-IT" sz="2000" dirty="0" err="1"/>
              <a:t>edge</a:t>
            </a:r>
            <a:r>
              <a:rPr lang="it-IT" sz="2000" dirty="0"/>
              <a:t> of the </a:t>
            </a:r>
            <a:r>
              <a:rPr lang="it-IT" sz="2000" dirty="0" err="1"/>
              <a:t>island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       </a:t>
            </a:r>
          </a:p>
          <a:p>
            <a:pPr marL="0" indent="0">
              <a:buNone/>
            </a:pPr>
            <a:r>
              <a:rPr lang="it-IT" sz="2000" dirty="0"/>
              <a:t>               </a:t>
            </a:r>
            <a:r>
              <a:rPr lang="it-IT" sz="2000" dirty="0" err="1"/>
              <a:t>they</a:t>
            </a:r>
            <a:r>
              <a:rPr lang="it-IT" sz="2000" dirty="0"/>
              <a:t> </a:t>
            </a:r>
            <a:r>
              <a:rPr lang="it-IT" sz="2000" dirty="0" err="1"/>
              <a:t>built</a:t>
            </a:r>
            <a:r>
              <a:rPr lang="it-IT" sz="2000" dirty="0"/>
              <a:t> a </a:t>
            </a:r>
            <a:r>
              <a:rPr lang="it-IT" sz="2000" dirty="0" err="1"/>
              <a:t>great</a:t>
            </a:r>
            <a:r>
              <a:rPr lang="it-IT" sz="2000" dirty="0"/>
              <a:t> </a:t>
            </a:r>
            <a:r>
              <a:rPr lang="it-IT" sz="2000" dirty="0" err="1"/>
              <a:t>defensive</a:t>
            </a:r>
            <a:r>
              <a:rPr lang="it-IT" sz="2000" dirty="0"/>
              <a:t> </a:t>
            </a:r>
            <a:r>
              <a:rPr lang="it-IT" sz="2000" dirty="0" err="1"/>
              <a:t>wall</a:t>
            </a:r>
            <a:r>
              <a:rPr lang="it-IT" sz="2000" dirty="0"/>
              <a:t> of </a:t>
            </a:r>
            <a:r>
              <a:rPr lang="it-IT" sz="2000" dirty="0" err="1"/>
              <a:t>almost</a:t>
            </a:r>
            <a:r>
              <a:rPr lang="it-IT" sz="2000" dirty="0"/>
              <a:t> 120 </a:t>
            </a:r>
            <a:r>
              <a:rPr lang="it-IT" sz="2000" dirty="0" err="1"/>
              <a:t>kilometres</a:t>
            </a:r>
            <a:r>
              <a:rPr lang="it-IT" sz="2000" dirty="0"/>
              <a:t>                  </a:t>
            </a:r>
            <a:r>
              <a:rPr lang="it-IT" sz="2000" dirty="0" err="1"/>
              <a:t>Hadrian’s</a:t>
            </a:r>
            <a:r>
              <a:rPr lang="it-IT" sz="2000" dirty="0"/>
              <a:t> </a:t>
            </a:r>
            <a:r>
              <a:rPr lang="it-IT" sz="2000" dirty="0" err="1"/>
              <a:t>wall</a:t>
            </a:r>
            <a:endParaRPr lang="it-IT" sz="2000" dirty="0"/>
          </a:p>
          <a:p>
            <a:endParaRPr lang="it-IT" sz="2000" dirty="0"/>
          </a:p>
          <a:p>
            <a:r>
              <a:rPr lang="it-IT" sz="2000" dirty="0"/>
              <a:t>The area </a:t>
            </a:r>
            <a:r>
              <a:rPr lang="it-IT" sz="2000" dirty="0" err="1"/>
              <a:t>south</a:t>
            </a:r>
            <a:r>
              <a:rPr lang="it-IT" sz="2000" dirty="0"/>
              <a:t> of </a:t>
            </a:r>
            <a:r>
              <a:rPr lang="it-IT" sz="2000" dirty="0" err="1"/>
              <a:t>Hadrian’s</a:t>
            </a:r>
            <a:r>
              <a:rPr lang="it-IT" sz="2000" dirty="0"/>
              <a:t> </a:t>
            </a:r>
            <a:r>
              <a:rPr lang="it-IT" sz="2000" dirty="0" err="1"/>
              <a:t>wall</a:t>
            </a:r>
            <a:r>
              <a:rPr lang="it-IT" sz="2000" dirty="0"/>
              <a:t> </a:t>
            </a:r>
            <a:r>
              <a:rPr lang="it-IT" sz="2000" dirty="0" err="1"/>
              <a:t>became</a:t>
            </a:r>
            <a:r>
              <a:rPr lang="it-IT" sz="2000" dirty="0"/>
              <a:t> the Roman province of Britannia</a:t>
            </a:r>
          </a:p>
          <a:p>
            <a:endParaRPr lang="it-IT" sz="2000" dirty="0"/>
          </a:p>
          <a:p>
            <a:pPr marL="0" indent="0">
              <a:buNone/>
            </a:pPr>
            <a:r>
              <a:rPr lang="it-IT" sz="2000" dirty="0"/>
              <a:t>                                                     </a:t>
            </a:r>
            <a:r>
              <a:rPr lang="it-IT" sz="2000" dirty="0" err="1"/>
              <a:t>built</a:t>
            </a:r>
            <a:r>
              <a:rPr lang="it-IT" sz="2000" dirty="0"/>
              <a:t> a </a:t>
            </a:r>
            <a:r>
              <a:rPr lang="it-IT" sz="2000" dirty="0" err="1"/>
              <a:t>vast</a:t>
            </a:r>
            <a:r>
              <a:rPr lang="it-IT" sz="2000" dirty="0"/>
              <a:t> network of roads</a:t>
            </a:r>
          </a:p>
          <a:p>
            <a:r>
              <a:rPr lang="it-IT" sz="2000" dirty="0"/>
              <a:t>Romans </a:t>
            </a:r>
          </a:p>
          <a:p>
            <a:pPr marL="0" indent="0">
              <a:buNone/>
            </a:pPr>
            <a:r>
              <a:rPr lang="it-IT" sz="2000" dirty="0"/>
              <a:t>                                                     </a:t>
            </a:r>
            <a:r>
              <a:rPr lang="it-IT" sz="2000" dirty="0" err="1"/>
              <a:t>imported</a:t>
            </a:r>
            <a:r>
              <a:rPr lang="it-IT" sz="2000" dirty="0"/>
              <a:t> </a:t>
            </a:r>
            <a:r>
              <a:rPr lang="it-IT" sz="2000" dirty="0" err="1"/>
              <a:t>their</a:t>
            </a:r>
            <a:r>
              <a:rPr lang="it-IT" sz="2000" dirty="0"/>
              <a:t> farming </a:t>
            </a:r>
            <a:r>
              <a:rPr lang="it-IT" sz="2000" dirty="0" err="1"/>
              <a:t>techinques</a:t>
            </a:r>
            <a:r>
              <a:rPr lang="it-IT" sz="2000" dirty="0"/>
              <a:t>, </a:t>
            </a:r>
            <a:r>
              <a:rPr lang="it-IT" sz="2000" dirty="0" err="1"/>
              <a:t>habits</a:t>
            </a:r>
            <a:r>
              <a:rPr lang="it-IT" sz="2000" dirty="0"/>
              <a:t> and lifestyle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88416E96-35EB-4864-B918-897B4406B5E9}"/>
              </a:ext>
            </a:extLst>
          </p:cNvPr>
          <p:cNvCxnSpPr/>
          <p:nvPr/>
        </p:nvCxnSpPr>
        <p:spPr>
          <a:xfrm>
            <a:off x="5410899" y="2642532"/>
            <a:ext cx="0" cy="352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0141A0AE-9961-4DE7-93FE-5AA66BD07EAA}"/>
              </a:ext>
            </a:extLst>
          </p:cNvPr>
          <p:cNvCxnSpPr/>
          <p:nvPr/>
        </p:nvCxnSpPr>
        <p:spPr>
          <a:xfrm flipV="1">
            <a:off x="2751589" y="4848837"/>
            <a:ext cx="1124125" cy="320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4499CEC1-8E11-471A-A5B6-225125A00A8B}"/>
              </a:ext>
            </a:extLst>
          </p:cNvPr>
          <p:cNvCxnSpPr>
            <a:cxnSpLocks/>
          </p:cNvCxnSpPr>
          <p:nvPr/>
        </p:nvCxnSpPr>
        <p:spPr>
          <a:xfrm>
            <a:off x="2751589" y="5307183"/>
            <a:ext cx="1124125" cy="305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7FF6D2EC-623F-44BA-A0B3-AEB969449F62}"/>
              </a:ext>
            </a:extLst>
          </p:cNvPr>
          <p:cNvCxnSpPr/>
          <p:nvPr/>
        </p:nvCxnSpPr>
        <p:spPr>
          <a:xfrm>
            <a:off x="8288323" y="3232239"/>
            <a:ext cx="4949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859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9B08BA6-C8BB-4193-9228-0D046621D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it-IT" sz="4000" dirty="0">
                <a:solidFill>
                  <a:schemeClr val="bg1"/>
                </a:solidFill>
              </a:rPr>
              <a:t>THE ROMANS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E6F066-83B3-41CD-8CC0-FC71870A9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 lnSpcReduction="10000"/>
          </a:bodyPr>
          <a:lstStyle/>
          <a:p>
            <a:r>
              <a:rPr lang="it-IT" sz="2400" dirty="0"/>
              <a:t>Latin </a:t>
            </a:r>
            <a:r>
              <a:rPr lang="it-IT" sz="2400" dirty="0" err="1"/>
              <a:t>was</a:t>
            </a:r>
            <a:r>
              <a:rPr lang="it-IT" sz="2400" dirty="0"/>
              <a:t> limited to </a:t>
            </a:r>
            <a:r>
              <a:rPr lang="it-IT" sz="2400" dirty="0" err="1"/>
              <a:t>members</a:t>
            </a:r>
            <a:r>
              <a:rPr lang="it-IT" sz="2400" dirty="0"/>
              <a:t> of the </a:t>
            </a:r>
            <a:r>
              <a:rPr lang="it-IT" sz="2400" dirty="0" err="1"/>
              <a:t>upper</a:t>
            </a:r>
            <a:r>
              <a:rPr lang="it-IT" sz="2400" dirty="0"/>
              <a:t> classes</a:t>
            </a:r>
          </a:p>
          <a:p>
            <a:endParaRPr lang="it-IT" sz="2400" dirty="0"/>
          </a:p>
          <a:p>
            <a:r>
              <a:rPr lang="it-IT" sz="2400" dirty="0"/>
              <a:t>Romans </a:t>
            </a:r>
            <a:r>
              <a:rPr lang="it-IT" sz="2400" dirty="0" err="1"/>
              <a:t>soldiers</a:t>
            </a:r>
            <a:r>
              <a:rPr lang="it-IT" sz="2400" dirty="0"/>
              <a:t> </a:t>
            </a:r>
            <a:r>
              <a:rPr lang="it-IT" sz="2400" dirty="0" err="1"/>
              <a:t>introduced</a:t>
            </a:r>
            <a:r>
              <a:rPr lang="it-IT" sz="2400" dirty="0"/>
              <a:t> </a:t>
            </a:r>
            <a:r>
              <a:rPr lang="it-IT" sz="2400" dirty="0" err="1"/>
              <a:t>Christianity</a:t>
            </a:r>
            <a:endParaRPr lang="it-IT" sz="2400" dirty="0"/>
          </a:p>
          <a:p>
            <a:endParaRPr lang="it-IT" sz="2400" dirty="0"/>
          </a:p>
          <a:p>
            <a:r>
              <a:rPr lang="it-IT" sz="2400" dirty="0" err="1"/>
              <a:t>Fourth</a:t>
            </a:r>
            <a:r>
              <a:rPr lang="it-IT" sz="2400" dirty="0"/>
              <a:t> </a:t>
            </a:r>
            <a:r>
              <a:rPr lang="it-IT" sz="2400" dirty="0" err="1"/>
              <a:t>century</a:t>
            </a:r>
            <a:r>
              <a:rPr lang="it-IT" sz="2400" dirty="0"/>
              <a:t> AD                    </a:t>
            </a:r>
            <a:r>
              <a:rPr lang="it-IT" sz="2400" dirty="0" err="1"/>
              <a:t>roman</a:t>
            </a:r>
            <a:r>
              <a:rPr lang="it-IT" sz="2400" dirty="0"/>
              <a:t> empire </a:t>
            </a:r>
            <a:r>
              <a:rPr lang="it-IT" sz="2400" dirty="0" err="1"/>
              <a:t>began</a:t>
            </a:r>
            <a:r>
              <a:rPr lang="it-IT" sz="2400" dirty="0"/>
              <a:t> to </a:t>
            </a:r>
            <a:r>
              <a:rPr lang="it-IT" sz="2400" dirty="0" err="1"/>
              <a:t>decline</a:t>
            </a:r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The last Roman </a:t>
            </a:r>
            <a:r>
              <a:rPr lang="it-IT" sz="2400" dirty="0" err="1"/>
              <a:t>troops</a:t>
            </a:r>
            <a:r>
              <a:rPr lang="it-IT" sz="2400" dirty="0"/>
              <a:t> </a:t>
            </a:r>
            <a:r>
              <a:rPr lang="it-IT" sz="2400" dirty="0" err="1"/>
              <a:t>were</a:t>
            </a:r>
            <a:r>
              <a:rPr lang="it-IT" sz="2400" dirty="0"/>
              <a:t> </a:t>
            </a:r>
            <a:r>
              <a:rPr lang="it-IT" sz="2400" dirty="0" err="1"/>
              <a:t>called</a:t>
            </a:r>
            <a:r>
              <a:rPr lang="it-IT" sz="2400" dirty="0"/>
              <a:t> back to </a:t>
            </a:r>
            <a:r>
              <a:rPr lang="it-IT" sz="2400" dirty="0" err="1"/>
              <a:t>Italy</a:t>
            </a:r>
            <a:r>
              <a:rPr lang="it-IT" sz="2400" dirty="0"/>
              <a:t> to </a:t>
            </a:r>
            <a:r>
              <a:rPr lang="it-IT" sz="2400" dirty="0" err="1"/>
              <a:t>fight</a:t>
            </a:r>
            <a:r>
              <a:rPr lang="it-IT" sz="2400" dirty="0"/>
              <a:t> the </a:t>
            </a:r>
            <a:r>
              <a:rPr lang="it-IT" sz="2400" dirty="0" err="1"/>
              <a:t>invasions</a:t>
            </a:r>
            <a:endParaRPr lang="it-IT" sz="2400" dirty="0"/>
          </a:p>
          <a:p>
            <a:endParaRPr lang="it-IT" sz="2400" dirty="0"/>
          </a:p>
          <a:p>
            <a:pPr marL="0" indent="0">
              <a:buNone/>
            </a:pPr>
            <a:r>
              <a:rPr lang="it-IT" sz="2400" dirty="0"/>
              <a:t>                                           410 </a:t>
            </a:r>
            <a:r>
              <a:rPr lang="it-IT" sz="2400" dirty="0" err="1"/>
              <a:t>roman</a:t>
            </a:r>
            <a:r>
              <a:rPr lang="it-IT" sz="2400" dirty="0"/>
              <a:t> rule </a:t>
            </a:r>
            <a:r>
              <a:rPr lang="it-IT" sz="2400" dirty="0" err="1"/>
              <a:t>ended</a:t>
            </a:r>
            <a:endParaRPr lang="it-IT" sz="2400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CA37A2D9-C337-4E7E-AA55-96549F797A90}"/>
              </a:ext>
            </a:extLst>
          </p:cNvPr>
          <p:cNvCxnSpPr/>
          <p:nvPr/>
        </p:nvCxnSpPr>
        <p:spPr>
          <a:xfrm>
            <a:off x="3993502" y="4068147"/>
            <a:ext cx="7464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0263736E-C396-42B8-9BAC-FEAE3DD80457}"/>
              </a:ext>
            </a:extLst>
          </p:cNvPr>
          <p:cNvCxnSpPr/>
          <p:nvPr/>
        </p:nvCxnSpPr>
        <p:spPr>
          <a:xfrm>
            <a:off x="5545123" y="5169359"/>
            <a:ext cx="0" cy="409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447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905DA9F-D601-46C6-853C-32999E04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it-IT" sz="4000">
                <a:solidFill>
                  <a:schemeClr val="bg1"/>
                </a:solidFill>
              </a:rPr>
              <a:t>THE ANGLO-SAXON INVASIONS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7B077A-5FAC-44A6-9F48-F6AA0F5B8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 fontScale="92500"/>
          </a:bodyPr>
          <a:lstStyle/>
          <a:p>
            <a:endParaRPr lang="it-IT" sz="2400" dirty="0"/>
          </a:p>
          <a:p>
            <a:r>
              <a:rPr lang="it-IT" sz="2400" dirty="0" err="1"/>
              <a:t>Germanic</a:t>
            </a:r>
            <a:r>
              <a:rPr lang="it-IT" sz="2400" dirty="0"/>
              <a:t> </a:t>
            </a:r>
            <a:r>
              <a:rPr lang="it-IT" sz="2400" dirty="0" err="1"/>
              <a:t>tribes</a:t>
            </a:r>
            <a:r>
              <a:rPr lang="it-IT" sz="2400" dirty="0"/>
              <a:t> </a:t>
            </a:r>
          </a:p>
          <a:p>
            <a:endParaRPr lang="it-IT" sz="2400" dirty="0"/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450                       </a:t>
            </a:r>
            <a:r>
              <a:rPr lang="it-IT" sz="2400" dirty="0" err="1"/>
              <a:t>began</a:t>
            </a:r>
            <a:r>
              <a:rPr lang="it-IT" sz="2400" dirty="0"/>
              <a:t> </a:t>
            </a:r>
            <a:r>
              <a:rPr lang="it-IT" sz="2400" dirty="0" err="1"/>
              <a:t>raiding</a:t>
            </a:r>
            <a:r>
              <a:rPr lang="it-IT" sz="2400" dirty="0"/>
              <a:t> the British </a:t>
            </a:r>
            <a:r>
              <a:rPr lang="it-IT" sz="2400" dirty="0" err="1"/>
              <a:t>coasts</a:t>
            </a:r>
            <a:endParaRPr lang="it-IT" sz="2400" dirty="0"/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dirty="0" err="1"/>
              <a:t>They</a:t>
            </a:r>
            <a:r>
              <a:rPr lang="it-IT" sz="2400" dirty="0"/>
              <a:t> </a:t>
            </a:r>
            <a:r>
              <a:rPr lang="it-IT" sz="2400" dirty="0" err="1"/>
              <a:t>settled</a:t>
            </a:r>
            <a:r>
              <a:rPr lang="it-IT" sz="2400" dirty="0"/>
              <a:t> the </a:t>
            </a:r>
            <a:r>
              <a:rPr lang="it-IT" sz="2400" dirty="0" err="1"/>
              <a:t>local</a:t>
            </a:r>
            <a:r>
              <a:rPr lang="it-IT" sz="2400" dirty="0"/>
              <a:t> </a:t>
            </a:r>
            <a:r>
              <a:rPr lang="it-IT" sz="2400" dirty="0" err="1"/>
              <a:t>celtic</a:t>
            </a:r>
            <a:r>
              <a:rPr lang="it-IT" sz="2400" dirty="0"/>
              <a:t> </a:t>
            </a:r>
            <a:r>
              <a:rPr lang="it-IT" sz="2400" dirty="0" err="1"/>
              <a:t>tribes</a:t>
            </a:r>
            <a:r>
              <a:rPr lang="it-IT" sz="2400" dirty="0"/>
              <a:t> </a:t>
            </a:r>
            <a:r>
              <a:rPr lang="it-IT" sz="2400" dirty="0" err="1"/>
              <a:t>into</a:t>
            </a:r>
            <a:r>
              <a:rPr lang="it-IT" sz="2400" dirty="0"/>
              <a:t> </a:t>
            </a:r>
            <a:r>
              <a:rPr lang="it-IT" sz="2400" dirty="0" err="1"/>
              <a:t>present</a:t>
            </a:r>
            <a:r>
              <a:rPr lang="it-IT" sz="2400" dirty="0"/>
              <a:t> day Wales, Scotland and </a:t>
            </a:r>
            <a:r>
              <a:rPr lang="it-IT" sz="2400" dirty="0" err="1"/>
              <a:t>Ireland</a:t>
            </a:r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E444200-B64F-47C5-B208-A34D1A45BFB8}"/>
              </a:ext>
            </a:extLst>
          </p:cNvPr>
          <p:cNvSpPr txBox="1"/>
          <p:nvPr/>
        </p:nvSpPr>
        <p:spPr>
          <a:xfrm>
            <a:off x="4730360" y="1839389"/>
            <a:ext cx="17155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/>
              <a:t>Angles</a:t>
            </a:r>
            <a:r>
              <a:rPr lang="it-IT" sz="2400" dirty="0"/>
              <a:t> </a:t>
            </a:r>
          </a:p>
          <a:p>
            <a:endParaRPr lang="it-IT" sz="2400" dirty="0"/>
          </a:p>
          <a:p>
            <a:r>
              <a:rPr lang="it-IT" sz="2400" dirty="0" err="1"/>
              <a:t>Saxons</a:t>
            </a:r>
            <a:endParaRPr lang="it-IT" sz="2400" dirty="0"/>
          </a:p>
          <a:p>
            <a:r>
              <a:rPr lang="it-IT" sz="2400" dirty="0"/>
              <a:t> </a:t>
            </a:r>
          </a:p>
          <a:p>
            <a:r>
              <a:rPr lang="it-IT" sz="2400" dirty="0" err="1"/>
              <a:t>Jutes</a:t>
            </a:r>
            <a:endParaRPr lang="it-IT" sz="2400" dirty="0"/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AE956E86-A179-4106-B7CA-C0F6BBB63DD1}"/>
              </a:ext>
            </a:extLst>
          </p:cNvPr>
          <p:cNvCxnSpPr>
            <a:cxnSpLocks/>
          </p:cNvCxnSpPr>
          <p:nvPr/>
        </p:nvCxnSpPr>
        <p:spPr>
          <a:xfrm flipV="1">
            <a:off x="3749879" y="2204887"/>
            <a:ext cx="767592" cy="563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BBF2ACA1-CBEE-4893-AC6A-2B2587DA0109}"/>
              </a:ext>
            </a:extLst>
          </p:cNvPr>
          <p:cNvCxnSpPr/>
          <p:nvPr/>
        </p:nvCxnSpPr>
        <p:spPr>
          <a:xfrm>
            <a:off x="3846352" y="2894202"/>
            <a:ext cx="7466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03A489F8-E5E2-49B1-AD75-A91EC159F48C}"/>
              </a:ext>
            </a:extLst>
          </p:cNvPr>
          <p:cNvCxnSpPr>
            <a:cxnSpLocks/>
          </p:cNvCxnSpPr>
          <p:nvPr/>
        </p:nvCxnSpPr>
        <p:spPr>
          <a:xfrm>
            <a:off x="3745720" y="3035102"/>
            <a:ext cx="813732" cy="523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6A4C10BC-92A3-4697-A7C0-44B6020113FB}"/>
              </a:ext>
            </a:extLst>
          </p:cNvPr>
          <p:cNvCxnSpPr/>
          <p:nvPr/>
        </p:nvCxnSpPr>
        <p:spPr>
          <a:xfrm>
            <a:off x="2298584" y="4487880"/>
            <a:ext cx="7717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006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36C19DC-592A-45CC-824C-3AC9C990A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it-IT" sz="4000">
                <a:solidFill>
                  <a:schemeClr val="bg1"/>
                </a:solidFill>
              </a:rPr>
              <a:t>ANGLO-SAXON SOCIETY AND CULTURE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D373E1-E576-403E-A0D4-CA53BB27F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it-IT" sz="2400" dirty="0" err="1"/>
              <a:t>Their</a:t>
            </a:r>
            <a:r>
              <a:rPr lang="it-IT" sz="2400" dirty="0"/>
              <a:t> society </a:t>
            </a:r>
            <a:r>
              <a:rPr lang="it-IT" sz="2400" dirty="0" err="1"/>
              <a:t>was</a:t>
            </a:r>
            <a:r>
              <a:rPr lang="it-IT" sz="2400" dirty="0"/>
              <a:t> </a:t>
            </a:r>
            <a:r>
              <a:rPr lang="it-IT" sz="2400" dirty="0" err="1"/>
              <a:t>strongly</a:t>
            </a:r>
            <a:r>
              <a:rPr lang="it-IT" sz="2400" dirty="0"/>
              <a:t> </a:t>
            </a:r>
            <a:r>
              <a:rPr lang="it-IT" sz="2400" dirty="0" err="1"/>
              <a:t>hierarchical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                                                                                          </a:t>
            </a:r>
          </a:p>
          <a:p>
            <a:r>
              <a:rPr lang="it-IT" sz="2400" dirty="0"/>
              <a:t> Leader and </a:t>
            </a:r>
            <a:r>
              <a:rPr lang="it-IT" sz="2400" dirty="0" err="1"/>
              <a:t>thanes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                                                                                                            </a:t>
            </a:r>
          </a:p>
          <a:p>
            <a:r>
              <a:rPr lang="it-IT" sz="2400" dirty="0"/>
              <a:t>Culture </a:t>
            </a:r>
            <a:r>
              <a:rPr lang="it-IT" sz="2400" dirty="0" err="1"/>
              <a:t>based</a:t>
            </a:r>
            <a:r>
              <a:rPr lang="it-IT" sz="2400" dirty="0"/>
              <a:t> on </a:t>
            </a:r>
            <a:r>
              <a:rPr lang="it-IT" sz="2400" dirty="0" err="1"/>
              <a:t>oral</a:t>
            </a:r>
            <a:r>
              <a:rPr lang="it-IT" sz="2400" dirty="0"/>
              <a:t> literature                          </a:t>
            </a:r>
            <a:r>
              <a:rPr lang="it-IT" sz="2400" dirty="0" err="1"/>
              <a:t>mead</a:t>
            </a:r>
            <a:r>
              <a:rPr lang="it-IT" sz="2400" dirty="0"/>
              <a:t> hall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                                                      </a:t>
            </a:r>
          </a:p>
          <a:p>
            <a:pPr marL="0" indent="0">
              <a:buNone/>
            </a:pPr>
            <a:r>
              <a:rPr lang="it-IT" sz="2400" dirty="0"/>
              <a:t>                                                                 </a:t>
            </a:r>
            <a:r>
              <a:rPr lang="it-IT" sz="2400" dirty="0" err="1"/>
              <a:t>scops</a:t>
            </a:r>
            <a:r>
              <a:rPr lang="it-IT" sz="2400" dirty="0"/>
              <a:t> </a:t>
            </a:r>
            <a:r>
              <a:rPr lang="it-IT" sz="2400" dirty="0" err="1"/>
              <a:t>sang</a:t>
            </a:r>
            <a:r>
              <a:rPr lang="it-IT" sz="2400" dirty="0"/>
              <a:t> </a:t>
            </a:r>
            <a:r>
              <a:rPr lang="it-IT" sz="2400" dirty="0" err="1"/>
              <a:t>songs</a:t>
            </a:r>
            <a:r>
              <a:rPr lang="it-IT" sz="2400" dirty="0"/>
              <a:t> </a:t>
            </a:r>
            <a:r>
              <a:rPr lang="it-IT" sz="2400" dirty="0" err="1"/>
              <a:t>about</a:t>
            </a:r>
            <a:r>
              <a:rPr lang="it-IT" sz="2400" dirty="0"/>
              <a:t> </a:t>
            </a:r>
            <a:r>
              <a:rPr lang="it-IT" sz="2400" dirty="0" err="1"/>
              <a:t>heroes</a:t>
            </a:r>
            <a:r>
              <a:rPr lang="it-IT" sz="2400" dirty="0"/>
              <a:t> </a:t>
            </a:r>
          </a:p>
          <a:p>
            <a:endParaRPr lang="it-IT" sz="2400" dirty="0"/>
          </a:p>
          <a:p>
            <a:endParaRPr lang="it-IT" sz="2400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D4343BF5-5319-46EF-BFEC-00EC1D29344F}"/>
              </a:ext>
            </a:extLst>
          </p:cNvPr>
          <p:cNvCxnSpPr>
            <a:cxnSpLocks/>
          </p:cNvCxnSpPr>
          <p:nvPr/>
        </p:nvCxnSpPr>
        <p:spPr>
          <a:xfrm>
            <a:off x="4002662" y="3345494"/>
            <a:ext cx="6364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11929E0D-774B-48F6-8530-360EE96A7022}"/>
              </a:ext>
            </a:extLst>
          </p:cNvPr>
          <p:cNvCxnSpPr/>
          <p:nvPr/>
        </p:nvCxnSpPr>
        <p:spPr>
          <a:xfrm>
            <a:off x="5830349" y="4273320"/>
            <a:ext cx="8137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44956784-498D-4E9E-A582-B1B8D2A8B6DD}"/>
              </a:ext>
            </a:extLst>
          </p:cNvPr>
          <p:cNvCxnSpPr>
            <a:cxnSpLocks/>
          </p:cNvCxnSpPr>
          <p:nvPr/>
        </p:nvCxnSpPr>
        <p:spPr>
          <a:xfrm>
            <a:off x="7686413" y="4572000"/>
            <a:ext cx="0" cy="597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996F890-C63B-4CA0-9872-4CFD6960C541}"/>
              </a:ext>
            </a:extLst>
          </p:cNvPr>
          <p:cNvSpPr txBox="1"/>
          <p:nvPr/>
        </p:nvSpPr>
        <p:spPr>
          <a:xfrm>
            <a:off x="4790475" y="3097385"/>
            <a:ext cx="60946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/>
              <a:t> </a:t>
            </a:r>
            <a:r>
              <a:rPr lang="it-IT" sz="2400" dirty="0" err="1"/>
              <a:t>comitatus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102324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5C6730E-223B-4CBA-8394-5AD83C06E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 fontScale="90000"/>
          </a:bodyPr>
          <a:lstStyle/>
          <a:p>
            <a:r>
              <a:rPr lang="it-IT" sz="3600" dirty="0">
                <a:solidFill>
                  <a:schemeClr val="bg1"/>
                </a:solidFill>
              </a:rPr>
              <a:t>THE VIKINGS INVASIONS</a:t>
            </a:r>
            <a:br>
              <a:rPr lang="it-IT" sz="2800" dirty="0">
                <a:solidFill>
                  <a:schemeClr val="bg1"/>
                </a:solidFill>
              </a:rPr>
            </a:b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CB3F22-BE77-441D-88CA-F3BEFBBF8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 fontScale="92500"/>
          </a:bodyPr>
          <a:lstStyle/>
          <a:p>
            <a:r>
              <a:rPr lang="it-IT" sz="2400" dirty="0" err="1"/>
              <a:t>Between</a:t>
            </a:r>
            <a:r>
              <a:rPr lang="it-IT" sz="2400" dirty="0"/>
              <a:t> 750 and 1050                        </a:t>
            </a:r>
            <a:r>
              <a:rPr lang="it-IT" sz="2400" dirty="0" err="1"/>
              <a:t>they</a:t>
            </a:r>
            <a:r>
              <a:rPr lang="it-IT" sz="2400" dirty="0"/>
              <a:t> </a:t>
            </a:r>
            <a:r>
              <a:rPr lang="it-IT" sz="2400" dirty="0" err="1"/>
              <a:t>raided</a:t>
            </a:r>
            <a:r>
              <a:rPr lang="it-IT" sz="2400" dirty="0"/>
              <a:t> Britain</a:t>
            </a:r>
          </a:p>
          <a:p>
            <a:endParaRPr lang="it-IT" sz="2400" dirty="0"/>
          </a:p>
          <a:p>
            <a:r>
              <a:rPr lang="it-IT" sz="2400" dirty="0" err="1"/>
              <a:t>They</a:t>
            </a:r>
            <a:r>
              <a:rPr lang="it-IT" sz="2400" dirty="0"/>
              <a:t> </a:t>
            </a:r>
            <a:r>
              <a:rPr lang="it-IT" sz="2400" dirty="0" err="1"/>
              <a:t>came</a:t>
            </a:r>
            <a:r>
              <a:rPr lang="it-IT" sz="2400" dirty="0"/>
              <a:t> from Scandinavia</a:t>
            </a:r>
          </a:p>
          <a:p>
            <a:endParaRPr lang="it-IT" sz="2400" dirty="0"/>
          </a:p>
          <a:p>
            <a:r>
              <a:rPr lang="it-IT" sz="2400" dirty="0" err="1"/>
              <a:t>They</a:t>
            </a:r>
            <a:r>
              <a:rPr lang="it-IT" sz="2400" dirty="0"/>
              <a:t> </a:t>
            </a:r>
            <a:r>
              <a:rPr lang="it-IT" sz="2400" dirty="0" err="1"/>
              <a:t>carried</a:t>
            </a:r>
            <a:r>
              <a:rPr lang="it-IT" sz="2400" dirty="0"/>
              <a:t> out </a:t>
            </a:r>
            <a:r>
              <a:rPr lang="it-IT" sz="2400" dirty="0" err="1"/>
              <a:t>villages</a:t>
            </a:r>
            <a:r>
              <a:rPr lang="it-IT" sz="2400" dirty="0"/>
              <a:t> and </a:t>
            </a:r>
            <a:r>
              <a:rPr lang="it-IT" sz="2400" dirty="0" err="1"/>
              <a:t>monasteries</a:t>
            </a:r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9th </a:t>
            </a:r>
            <a:r>
              <a:rPr lang="it-IT" sz="2400" dirty="0" err="1"/>
              <a:t>century</a:t>
            </a:r>
            <a:r>
              <a:rPr lang="it-IT" sz="2400" dirty="0"/>
              <a:t>                           King Alfred of Wessex  limited the </a:t>
            </a:r>
            <a:r>
              <a:rPr lang="it-IT" sz="2400" dirty="0" err="1"/>
              <a:t>viking</a:t>
            </a:r>
            <a:r>
              <a:rPr lang="it-IT" sz="2400" dirty="0"/>
              <a:t> </a:t>
            </a:r>
            <a:r>
              <a:rPr lang="it-IT" sz="2400" dirty="0" err="1"/>
              <a:t>incursions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                                                   King Alfred the Great</a:t>
            </a:r>
          </a:p>
          <a:p>
            <a:endParaRPr lang="it-IT" sz="2400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0D7423EB-BA9A-4C56-872B-5F134EDED8ED}"/>
              </a:ext>
            </a:extLst>
          </p:cNvPr>
          <p:cNvCxnSpPr/>
          <p:nvPr/>
        </p:nvCxnSpPr>
        <p:spPr>
          <a:xfrm>
            <a:off x="4561985" y="2379306"/>
            <a:ext cx="755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9446370A-D2D2-4E37-8847-4DBAE81E7771}"/>
              </a:ext>
            </a:extLst>
          </p:cNvPr>
          <p:cNvCxnSpPr/>
          <p:nvPr/>
        </p:nvCxnSpPr>
        <p:spPr>
          <a:xfrm>
            <a:off x="3271706" y="5008228"/>
            <a:ext cx="7214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0495A262-51E7-47D4-B674-A9112699EAA6}"/>
              </a:ext>
            </a:extLst>
          </p:cNvPr>
          <p:cNvCxnSpPr/>
          <p:nvPr/>
        </p:nvCxnSpPr>
        <p:spPr>
          <a:xfrm>
            <a:off x="5478011" y="5259897"/>
            <a:ext cx="0" cy="419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247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C0011AB-60E9-470E-8EA6-4C53B1D3D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it-IT" sz="4000" dirty="0">
                <a:solidFill>
                  <a:schemeClr val="bg1"/>
                </a:solidFill>
              </a:rPr>
              <a:t>THE NORMAN INVASION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4B1168-A9E3-4348-BA9A-4F3A4D8C0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it-IT" sz="2400" dirty="0"/>
              <a:t>1066                  Battle of Hastings</a:t>
            </a:r>
          </a:p>
          <a:p>
            <a:pPr marL="0" indent="0">
              <a:buNone/>
            </a:pPr>
            <a:r>
              <a:rPr lang="it-IT" sz="2400" dirty="0"/>
              <a:t> </a:t>
            </a:r>
          </a:p>
          <a:p>
            <a:pPr marL="0" indent="0">
              <a:buNone/>
            </a:pPr>
            <a:r>
              <a:rPr lang="it-IT" sz="2400" dirty="0"/>
              <a:t>                William Duke of </a:t>
            </a:r>
            <a:r>
              <a:rPr lang="it-IT" sz="2400" dirty="0" err="1"/>
              <a:t>Normandy</a:t>
            </a:r>
            <a:r>
              <a:rPr lang="it-IT" sz="2400" dirty="0"/>
              <a:t> </a:t>
            </a:r>
            <a:r>
              <a:rPr lang="it-IT" sz="2400" dirty="0" err="1"/>
              <a:t>defeated</a:t>
            </a:r>
            <a:r>
              <a:rPr lang="it-IT" sz="2400" dirty="0"/>
              <a:t> the English King Harold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                </a:t>
            </a:r>
            <a:r>
              <a:rPr lang="it-IT" sz="2400" dirty="0" err="1"/>
              <a:t>Became</a:t>
            </a:r>
            <a:r>
              <a:rPr lang="it-IT" sz="2400" dirty="0"/>
              <a:t> the first Norman king of </a:t>
            </a:r>
            <a:r>
              <a:rPr lang="it-IT" sz="2400" dirty="0" err="1"/>
              <a:t>England</a:t>
            </a:r>
            <a:r>
              <a:rPr lang="it-IT" sz="2400" dirty="0"/>
              <a:t> </a:t>
            </a:r>
          </a:p>
          <a:p>
            <a:pPr marL="0" indent="0">
              <a:buNone/>
            </a:pPr>
            <a:r>
              <a:rPr lang="it-IT" sz="2400" dirty="0"/>
              <a:t>                       </a:t>
            </a:r>
          </a:p>
          <a:p>
            <a:pPr marL="0" indent="0">
              <a:buNone/>
            </a:pPr>
            <a:r>
              <a:rPr lang="it-IT" sz="2400" dirty="0"/>
              <a:t>                William the </a:t>
            </a:r>
            <a:r>
              <a:rPr lang="it-IT" sz="2400" dirty="0" err="1"/>
              <a:t>conqueror</a:t>
            </a:r>
            <a:endParaRPr lang="it-IT" sz="2400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A773D437-2CB6-477C-8C4F-10326D579CB2}"/>
              </a:ext>
            </a:extLst>
          </p:cNvPr>
          <p:cNvCxnSpPr/>
          <p:nvPr/>
        </p:nvCxnSpPr>
        <p:spPr>
          <a:xfrm>
            <a:off x="2441196" y="2390862"/>
            <a:ext cx="5452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6E5B3842-3962-487E-B8CD-162724676F14}"/>
              </a:ext>
            </a:extLst>
          </p:cNvPr>
          <p:cNvCxnSpPr/>
          <p:nvPr/>
        </p:nvCxnSpPr>
        <p:spPr>
          <a:xfrm>
            <a:off x="4311941" y="2659310"/>
            <a:ext cx="0" cy="394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75F17DE5-DDFA-4268-9E4C-9FE2273C0FB9}"/>
              </a:ext>
            </a:extLst>
          </p:cNvPr>
          <p:cNvCxnSpPr/>
          <p:nvPr/>
        </p:nvCxnSpPr>
        <p:spPr>
          <a:xfrm>
            <a:off x="4337108" y="3582099"/>
            <a:ext cx="0" cy="377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D89F903A-0058-4557-A19A-131196578589}"/>
              </a:ext>
            </a:extLst>
          </p:cNvPr>
          <p:cNvCxnSpPr/>
          <p:nvPr/>
        </p:nvCxnSpPr>
        <p:spPr>
          <a:xfrm>
            <a:off x="4311941" y="4471332"/>
            <a:ext cx="0" cy="436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6268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329</Words>
  <Application>Microsoft Office PowerPoint</Application>
  <PresentationFormat>Widescreen</PresentationFormat>
  <Paragraphs>92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FROM THE ARRIVAL OF THE CELTS TO THE NORMAN CONQUEST</vt:lpstr>
      <vt:lpstr>THE CELTS</vt:lpstr>
      <vt:lpstr>THE ROMANS</vt:lpstr>
      <vt:lpstr>THE ROMANS</vt:lpstr>
      <vt:lpstr>THE ROMANS</vt:lpstr>
      <vt:lpstr>THE ANGLO-SAXON INVASIONS</vt:lpstr>
      <vt:lpstr>ANGLO-SAXON SOCIETY AND CULTURE</vt:lpstr>
      <vt:lpstr>THE VIKINGS INVASIONS </vt:lpstr>
      <vt:lpstr>THE NORMAN INVASION</vt:lpstr>
      <vt:lpstr>       THE NORMAN INVASION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THE ARRIVAL OF THE CELTS TO THE NORMAN CONQUEST</dc:title>
  <dc:creator>Enrico Dotteschini</dc:creator>
  <cp:lastModifiedBy>Enrico Dotteschini</cp:lastModifiedBy>
  <cp:revision>2</cp:revision>
  <dcterms:created xsi:type="dcterms:W3CDTF">2020-11-07T16:30:27Z</dcterms:created>
  <dcterms:modified xsi:type="dcterms:W3CDTF">2020-11-07T17:52:44Z</dcterms:modified>
</cp:coreProperties>
</file>