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48A13-718D-4241-A0E7-48347FCDAB5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2791C7-9D83-4C7E-8641-88D7007A517F}">
      <dgm:prSet/>
      <dgm:spPr/>
      <dgm:t>
        <a:bodyPr/>
        <a:lstStyle/>
        <a:p>
          <a:r>
            <a:rPr lang="it-IT" dirty="0"/>
            <a:t>Dotteschini Giulia</a:t>
          </a:r>
          <a:endParaRPr lang="en-US" dirty="0"/>
        </a:p>
      </dgm:t>
    </dgm:pt>
    <dgm:pt modelId="{3CD14158-F7FB-4AF5-B63A-CAB5E01973CF}" type="parTrans" cxnId="{E93BAD64-D477-4612-9D14-C240557D9027}">
      <dgm:prSet/>
      <dgm:spPr/>
      <dgm:t>
        <a:bodyPr/>
        <a:lstStyle/>
        <a:p>
          <a:endParaRPr lang="en-US"/>
        </a:p>
      </dgm:t>
    </dgm:pt>
    <dgm:pt modelId="{C1548AD6-0850-4406-B4B9-9A5F63F43764}" type="sibTrans" cxnId="{E93BAD64-D477-4612-9D14-C240557D9027}">
      <dgm:prSet/>
      <dgm:spPr/>
      <dgm:t>
        <a:bodyPr/>
        <a:lstStyle/>
        <a:p>
          <a:endParaRPr lang="en-US"/>
        </a:p>
      </dgm:t>
    </dgm:pt>
    <dgm:pt modelId="{30C9EF83-8958-4F39-A030-4D6957801885}">
      <dgm:prSet/>
      <dgm:spPr/>
      <dgm:t>
        <a:bodyPr/>
        <a:lstStyle/>
        <a:p>
          <a:r>
            <a:rPr lang="it-IT" dirty="0" err="1"/>
            <a:t>Bosich</a:t>
          </a:r>
          <a:r>
            <a:rPr lang="it-IT" dirty="0"/>
            <a:t> Simone</a:t>
          </a:r>
          <a:endParaRPr lang="en-US" dirty="0"/>
        </a:p>
      </dgm:t>
    </dgm:pt>
    <dgm:pt modelId="{DF5F7130-AAE1-4742-8173-F15911DA33BE}" type="parTrans" cxnId="{4437582F-ED1E-4C63-91AC-0DB289C0C0A2}">
      <dgm:prSet/>
      <dgm:spPr/>
      <dgm:t>
        <a:bodyPr/>
        <a:lstStyle/>
        <a:p>
          <a:endParaRPr lang="en-US"/>
        </a:p>
      </dgm:t>
    </dgm:pt>
    <dgm:pt modelId="{76A71F2F-B5C7-4B4C-8362-08349CB76B81}" type="sibTrans" cxnId="{4437582F-ED1E-4C63-91AC-0DB289C0C0A2}">
      <dgm:prSet/>
      <dgm:spPr/>
      <dgm:t>
        <a:bodyPr/>
        <a:lstStyle/>
        <a:p>
          <a:endParaRPr lang="en-US"/>
        </a:p>
      </dgm:t>
    </dgm:pt>
    <dgm:pt modelId="{FD1137C4-6E0B-4974-96F2-529D6A151800}">
      <dgm:prSet/>
      <dgm:spPr/>
      <dgm:t>
        <a:bodyPr/>
        <a:lstStyle/>
        <a:p>
          <a:r>
            <a:rPr lang="it-IT" dirty="0"/>
            <a:t>Bozza Luigi</a:t>
          </a:r>
          <a:endParaRPr lang="en-US" dirty="0"/>
        </a:p>
      </dgm:t>
    </dgm:pt>
    <dgm:pt modelId="{ED8633D2-D4B2-421F-ACB3-CB6E1CDAD5DB}" type="parTrans" cxnId="{441FFAE8-D4C9-4E22-842F-F329B72C4ABA}">
      <dgm:prSet/>
      <dgm:spPr/>
      <dgm:t>
        <a:bodyPr/>
        <a:lstStyle/>
        <a:p>
          <a:endParaRPr lang="en-US"/>
        </a:p>
      </dgm:t>
    </dgm:pt>
    <dgm:pt modelId="{F0DEE042-4314-409C-8582-07DD022ABEC0}" type="sibTrans" cxnId="{441FFAE8-D4C9-4E22-842F-F329B72C4ABA}">
      <dgm:prSet/>
      <dgm:spPr/>
      <dgm:t>
        <a:bodyPr/>
        <a:lstStyle/>
        <a:p>
          <a:endParaRPr lang="en-US"/>
        </a:p>
      </dgm:t>
    </dgm:pt>
    <dgm:pt modelId="{334798E0-5916-40E8-B338-E5025E315E19}" type="pres">
      <dgm:prSet presAssocID="{29D48A13-718D-4241-A0E7-48347FCDAB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C1F314-F28C-458D-BD9D-810798D03634}" type="pres">
      <dgm:prSet presAssocID="{922791C7-9D83-4C7E-8641-88D7007A517F}" presName="hierRoot1" presStyleCnt="0"/>
      <dgm:spPr/>
    </dgm:pt>
    <dgm:pt modelId="{92B01185-CD17-4D9A-A716-2AC73C00D6CA}" type="pres">
      <dgm:prSet presAssocID="{922791C7-9D83-4C7E-8641-88D7007A517F}" presName="composite" presStyleCnt="0"/>
      <dgm:spPr/>
    </dgm:pt>
    <dgm:pt modelId="{282B766B-50C2-4EF8-ADEA-BF8C24FB657B}" type="pres">
      <dgm:prSet presAssocID="{922791C7-9D83-4C7E-8641-88D7007A517F}" presName="background" presStyleLbl="node0" presStyleIdx="0" presStyleCnt="3"/>
      <dgm:spPr/>
    </dgm:pt>
    <dgm:pt modelId="{066BD5EB-E838-4B1C-8A92-060D70EECEEE}" type="pres">
      <dgm:prSet presAssocID="{922791C7-9D83-4C7E-8641-88D7007A517F}" presName="text" presStyleLbl="fgAcc0" presStyleIdx="0" presStyleCnt="3" custScaleX="65817" custScaleY="64655" custLinFactNeighborX="624" custLinFactNeighborY="1678">
        <dgm:presLayoutVars>
          <dgm:chPref val="3"/>
        </dgm:presLayoutVars>
      </dgm:prSet>
      <dgm:spPr/>
    </dgm:pt>
    <dgm:pt modelId="{0F5AA279-9A9C-4B84-8E17-DFF999F6702E}" type="pres">
      <dgm:prSet presAssocID="{922791C7-9D83-4C7E-8641-88D7007A517F}" presName="hierChild2" presStyleCnt="0"/>
      <dgm:spPr/>
    </dgm:pt>
    <dgm:pt modelId="{08F82EEB-086D-404C-9269-15FBD05C15D0}" type="pres">
      <dgm:prSet presAssocID="{30C9EF83-8958-4F39-A030-4D6957801885}" presName="hierRoot1" presStyleCnt="0"/>
      <dgm:spPr/>
    </dgm:pt>
    <dgm:pt modelId="{BE43CA76-5A62-46CF-BC3F-59C7FFE7F186}" type="pres">
      <dgm:prSet presAssocID="{30C9EF83-8958-4F39-A030-4D6957801885}" presName="composite" presStyleCnt="0"/>
      <dgm:spPr/>
    </dgm:pt>
    <dgm:pt modelId="{F1E41E9B-9DAB-497E-8214-CED47AD6DF50}" type="pres">
      <dgm:prSet presAssocID="{30C9EF83-8958-4F39-A030-4D6957801885}" presName="background" presStyleLbl="node0" presStyleIdx="1" presStyleCnt="3"/>
      <dgm:spPr/>
    </dgm:pt>
    <dgm:pt modelId="{6FE95C27-3A0E-46CA-8B13-8FBBA0BF74D1}" type="pres">
      <dgm:prSet presAssocID="{30C9EF83-8958-4F39-A030-4D6957801885}" presName="text" presStyleLbl="fgAcc0" presStyleIdx="1" presStyleCnt="3" custScaleX="74672" custScaleY="62936" custLinFactNeighborX="416" custLinFactNeighborY="1678">
        <dgm:presLayoutVars>
          <dgm:chPref val="3"/>
        </dgm:presLayoutVars>
      </dgm:prSet>
      <dgm:spPr/>
    </dgm:pt>
    <dgm:pt modelId="{7700949C-8F2E-4D17-B2E5-45D5D37BF7AF}" type="pres">
      <dgm:prSet presAssocID="{30C9EF83-8958-4F39-A030-4D6957801885}" presName="hierChild2" presStyleCnt="0"/>
      <dgm:spPr/>
    </dgm:pt>
    <dgm:pt modelId="{89045F5E-A19B-41BB-B09A-263FB779FE7A}" type="pres">
      <dgm:prSet presAssocID="{FD1137C4-6E0B-4974-96F2-529D6A151800}" presName="hierRoot1" presStyleCnt="0"/>
      <dgm:spPr/>
    </dgm:pt>
    <dgm:pt modelId="{C7E56086-3F7B-4D06-9339-E58D8B43DB3C}" type="pres">
      <dgm:prSet presAssocID="{FD1137C4-6E0B-4974-96F2-529D6A151800}" presName="composite" presStyleCnt="0"/>
      <dgm:spPr/>
    </dgm:pt>
    <dgm:pt modelId="{1609B669-D720-41C6-96E9-5DDCA6093A6E}" type="pres">
      <dgm:prSet presAssocID="{FD1137C4-6E0B-4974-96F2-529D6A151800}" presName="background" presStyleLbl="node0" presStyleIdx="2" presStyleCnt="3"/>
      <dgm:spPr/>
    </dgm:pt>
    <dgm:pt modelId="{928AF71F-0764-4F19-983A-DC4CF3EE87E0}" type="pres">
      <dgm:prSet presAssocID="{FD1137C4-6E0B-4974-96F2-529D6A151800}" presName="text" presStyleLbl="fgAcc0" presStyleIdx="2" presStyleCnt="3" custScaleX="64438" custScaleY="64659" custLinFactNeighborX="88" custLinFactNeighborY="1678">
        <dgm:presLayoutVars>
          <dgm:chPref val="3"/>
        </dgm:presLayoutVars>
      </dgm:prSet>
      <dgm:spPr/>
    </dgm:pt>
    <dgm:pt modelId="{AE0F6CFF-BC4B-48B6-81E4-56E4A1D705D2}" type="pres">
      <dgm:prSet presAssocID="{FD1137C4-6E0B-4974-96F2-529D6A151800}" presName="hierChild2" presStyleCnt="0"/>
      <dgm:spPr/>
    </dgm:pt>
  </dgm:ptLst>
  <dgm:cxnLst>
    <dgm:cxn modelId="{382BA111-FFEF-465A-8D1C-1558B42079FC}" type="presOf" srcId="{29D48A13-718D-4241-A0E7-48347FCDAB5C}" destId="{334798E0-5916-40E8-B338-E5025E315E19}" srcOrd="0" destOrd="0" presId="urn:microsoft.com/office/officeart/2005/8/layout/hierarchy1"/>
    <dgm:cxn modelId="{4437582F-ED1E-4C63-91AC-0DB289C0C0A2}" srcId="{29D48A13-718D-4241-A0E7-48347FCDAB5C}" destId="{30C9EF83-8958-4F39-A030-4D6957801885}" srcOrd="1" destOrd="0" parTransId="{DF5F7130-AAE1-4742-8173-F15911DA33BE}" sibTransId="{76A71F2F-B5C7-4B4C-8362-08349CB76B81}"/>
    <dgm:cxn modelId="{E93BAD64-D477-4612-9D14-C240557D9027}" srcId="{29D48A13-718D-4241-A0E7-48347FCDAB5C}" destId="{922791C7-9D83-4C7E-8641-88D7007A517F}" srcOrd="0" destOrd="0" parTransId="{3CD14158-F7FB-4AF5-B63A-CAB5E01973CF}" sibTransId="{C1548AD6-0850-4406-B4B9-9A5F63F43764}"/>
    <dgm:cxn modelId="{3DFC2247-4C77-423C-9983-F1863513FB51}" type="presOf" srcId="{922791C7-9D83-4C7E-8641-88D7007A517F}" destId="{066BD5EB-E838-4B1C-8A92-060D70EECEEE}" srcOrd="0" destOrd="0" presId="urn:microsoft.com/office/officeart/2005/8/layout/hierarchy1"/>
    <dgm:cxn modelId="{DB60D286-146F-4C81-B5BE-7E1E2792CC14}" type="presOf" srcId="{30C9EF83-8958-4F39-A030-4D6957801885}" destId="{6FE95C27-3A0E-46CA-8B13-8FBBA0BF74D1}" srcOrd="0" destOrd="0" presId="urn:microsoft.com/office/officeart/2005/8/layout/hierarchy1"/>
    <dgm:cxn modelId="{8BB465C0-5F94-46C1-833A-8237D2F32891}" type="presOf" srcId="{FD1137C4-6E0B-4974-96F2-529D6A151800}" destId="{928AF71F-0764-4F19-983A-DC4CF3EE87E0}" srcOrd="0" destOrd="0" presId="urn:microsoft.com/office/officeart/2005/8/layout/hierarchy1"/>
    <dgm:cxn modelId="{441FFAE8-D4C9-4E22-842F-F329B72C4ABA}" srcId="{29D48A13-718D-4241-A0E7-48347FCDAB5C}" destId="{FD1137C4-6E0B-4974-96F2-529D6A151800}" srcOrd="2" destOrd="0" parTransId="{ED8633D2-D4B2-421F-ACB3-CB6E1CDAD5DB}" sibTransId="{F0DEE042-4314-409C-8582-07DD022ABEC0}"/>
    <dgm:cxn modelId="{D33DB638-887D-420D-B429-8433662A3CA3}" type="presParOf" srcId="{334798E0-5916-40E8-B338-E5025E315E19}" destId="{08C1F314-F28C-458D-BD9D-810798D03634}" srcOrd="0" destOrd="0" presId="urn:microsoft.com/office/officeart/2005/8/layout/hierarchy1"/>
    <dgm:cxn modelId="{C379BAE1-B055-4564-86C9-018A064C4310}" type="presParOf" srcId="{08C1F314-F28C-458D-BD9D-810798D03634}" destId="{92B01185-CD17-4D9A-A716-2AC73C00D6CA}" srcOrd="0" destOrd="0" presId="urn:microsoft.com/office/officeart/2005/8/layout/hierarchy1"/>
    <dgm:cxn modelId="{3BDAAB6A-170C-42B8-869C-3A7323422B1F}" type="presParOf" srcId="{92B01185-CD17-4D9A-A716-2AC73C00D6CA}" destId="{282B766B-50C2-4EF8-ADEA-BF8C24FB657B}" srcOrd="0" destOrd="0" presId="urn:microsoft.com/office/officeart/2005/8/layout/hierarchy1"/>
    <dgm:cxn modelId="{EA81C61B-0C58-4974-8E81-549FA8D771D5}" type="presParOf" srcId="{92B01185-CD17-4D9A-A716-2AC73C00D6CA}" destId="{066BD5EB-E838-4B1C-8A92-060D70EECEEE}" srcOrd="1" destOrd="0" presId="urn:microsoft.com/office/officeart/2005/8/layout/hierarchy1"/>
    <dgm:cxn modelId="{97052970-8063-45E4-B5AA-813ECABC5155}" type="presParOf" srcId="{08C1F314-F28C-458D-BD9D-810798D03634}" destId="{0F5AA279-9A9C-4B84-8E17-DFF999F6702E}" srcOrd="1" destOrd="0" presId="urn:microsoft.com/office/officeart/2005/8/layout/hierarchy1"/>
    <dgm:cxn modelId="{900841D7-C65D-4CB7-BC4B-8CDBC3900092}" type="presParOf" srcId="{334798E0-5916-40E8-B338-E5025E315E19}" destId="{08F82EEB-086D-404C-9269-15FBD05C15D0}" srcOrd="1" destOrd="0" presId="urn:microsoft.com/office/officeart/2005/8/layout/hierarchy1"/>
    <dgm:cxn modelId="{55A6A548-AB06-4A23-97A4-F87578293351}" type="presParOf" srcId="{08F82EEB-086D-404C-9269-15FBD05C15D0}" destId="{BE43CA76-5A62-46CF-BC3F-59C7FFE7F186}" srcOrd="0" destOrd="0" presId="urn:microsoft.com/office/officeart/2005/8/layout/hierarchy1"/>
    <dgm:cxn modelId="{641216C1-4D79-4BCD-995E-5469411228AF}" type="presParOf" srcId="{BE43CA76-5A62-46CF-BC3F-59C7FFE7F186}" destId="{F1E41E9B-9DAB-497E-8214-CED47AD6DF50}" srcOrd="0" destOrd="0" presId="urn:microsoft.com/office/officeart/2005/8/layout/hierarchy1"/>
    <dgm:cxn modelId="{1C7AD6AB-1C6B-45BB-80E4-9B06C4845D08}" type="presParOf" srcId="{BE43CA76-5A62-46CF-BC3F-59C7FFE7F186}" destId="{6FE95C27-3A0E-46CA-8B13-8FBBA0BF74D1}" srcOrd="1" destOrd="0" presId="urn:microsoft.com/office/officeart/2005/8/layout/hierarchy1"/>
    <dgm:cxn modelId="{7B9F641B-8461-4AE5-8D91-4B6A08D8CA9B}" type="presParOf" srcId="{08F82EEB-086D-404C-9269-15FBD05C15D0}" destId="{7700949C-8F2E-4D17-B2E5-45D5D37BF7AF}" srcOrd="1" destOrd="0" presId="urn:microsoft.com/office/officeart/2005/8/layout/hierarchy1"/>
    <dgm:cxn modelId="{DCA8CAA5-6692-4AB7-A969-A28F7E962667}" type="presParOf" srcId="{334798E0-5916-40E8-B338-E5025E315E19}" destId="{89045F5E-A19B-41BB-B09A-263FB779FE7A}" srcOrd="2" destOrd="0" presId="urn:microsoft.com/office/officeart/2005/8/layout/hierarchy1"/>
    <dgm:cxn modelId="{8AB435FA-48FE-4B38-B1D1-4DFE0F58D405}" type="presParOf" srcId="{89045F5E-A19B-41BB-B09A-263FB779FE7A}" destId="{C7E56086-3F7B-4D06-9339-E58D8B43DB3C}" srcOrd="0" destOrd="0" presId="urn:microsoft.com/office/officeart/2005/8/layout/hierarchy1"/>
    <dgm:cxn modelId="{ADB83FCB-2499-44AB-B341-DB0661AD4F8A}" type="presParOf" srcId="{C7E56086-3F7B-4D06-9339-E58D8B43DB3C}" destId="{1609B669-D720-41C6-96E9-5DDCA6093A6E}" srcOrd="0" destOrd="0" presId="urn:microsoft.com/office/officeart/2005/8/layout/hierarchy1"/>
    <dgm:cxn modelId="{5C9B0A2D-1F60-4CC9-AA91-AEBF998A6B7C}" type="presParOf" srcId="{C7E56086-3F7B-4D06-9339-E58D8B43DB3C}" destId="{928AF71F-0764-4F19-983A-DC4CF3EE87E0}" srcOrd="1" destOrd="0" presId="urn:microsoft.com/office/officeart/2005/8/layout/hierarchy1"/>
    <dgm:cxn modelId="{E786D3C9-918E-490F-863C-3FC44429251B}" type="presParOf" srcId="{89045F5E-A19B-41BB-B09A-263FB779FE7A}" destId="{AE0F6CFF-BC4B-48B6-81E4-56E4A1D705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B766B-50C2-4EF8-ADEA-BF8C24FB657B}">
      <dsp:nvSpPr>
        <dsp:cNvPr id="0" name=""/>
        <dsp:cNvSpPr/>
      </dsp:nvSpPr>
      <dsp:spPr>
        <a:xfrm>
          <a:off x="28738" y="1177540"/>
          <a:ext cx="2655210" cy="1656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D5EB-E838-4B1C-8A92-060D70EECEEE}">
      <dsp:nvSpPr>
        <dsp:cNvPr id="0" name=""/>
        <dsp:cNvSpPr/>
      </dsp:nvSpPr>
      <dsp:spPr>
        <a:xfrm>
          <a:off x="476986" y="1603375"/>
          <a:ext cx="2655210" cy="1656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Dotteschini Giulia</a:t>
          </a:r>
          <a:endParaRPr lang="en-US" sz="3800" kern="1200" dirty="0"/>
        </a:p>
      </dsp:txBody>
      <dsp:txXfrm>
        <a:off x="525497" y="1651886"/>
        <a:ext cx="2558188" cy="1559269"/>
      </dsp:txXfrm>
    </dsp:sp>
    <dsp:sp modelId="{F1E41E9B-9DAB-497E-8214-CED47AD6DF50}">
      <dsp:nvSpPr>
        <dsp:cNvPr id="0" name=""/>
        <dsp:cNvSpPr/>
      </dsp:nvSpPr>
      <dsp:spPr>
        <a:xfrm>
          <a:off x="3572053" y="1177540"/>
          <a:ext cx="3012441" cy="1612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95C27-3A0E-46CA-8B13-8FBBA0BF74D1}">
      <dsp:nvSpPr>
        <dsp:cNvPr id="0" name=""/>
        <dsp:cNvSpPr/>
      </dsp:nvSpPr>
      <dsp:spPr>
        <a:xfrm>
          <a:off x="4020301" y="1603375"/>
          <a:ext cx="3012441" cy="1612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 err="1"/>
            <a:t>Bosich</a:t>
          </a:r>
          <a:r>
            <a:rPr lang="it-IT" sz="3800" kern="1200" dirty="0"/>
            <a:t> Simone</a:t>
          </a:r>
          <a:endParaRPr lang="en-US" sz="3800" kern="1200" dirty="0"/>
        </a:p>
      </dsp:txBody>
      <dsp:txXfrm>
        <a:off x="4067522" y="1650596"/>
        <a:ext cx="2917999" cy="1517812"/>
      </dsp:txXfrm>
    </dsp:sp>
    <dsp:sp modelId="{1609B669-D720-41C6-96E9-5DDCA6093A6E}">
      <dsp:nvSpPr>
        <dsp:cNvPr id="0" name=""/>
        <dsp:cNvSpPr/>
      </dsp:nvSpPr>
      <dsp:spPr>
        <a:xfrm>
          <a:off x="7467758" y="1177540"/>
          <a:ext cx="2599578" cy="1656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AF71F-0764-4F19-983A-DC4CF3EE87E0}">
      <dsp:nvSpPr>
        <dsp:cNvPr id="0" name=""/>
        <dsp:cNvSpPr/>
      </dsp:nvSpPr>
      <dsp:spPr>
        <a:xfrm>
          <a:off x="7916006" y="1603375"/>
          <a:ext cx="2599578" cy="165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Bozza Luigi</a:t>
          </a:r>
          <a:endParaRPr lang="en-US" sz="3800" kern="1200" dirty="0"/>
        </a:p>
      </dsp:txBody>
      <dsp:txXfrm>
        <a:off x="7964520" y="1651889"/>
        <a:ext cx="2502550" cy="1559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C37965-91E7-4C79-979E-D77A86001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089F8B-0EC4-4E4C-9DB6-5C10A5931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BD7CA3-FFE3-41A6-A1D3-49973EE6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7A2035-648A-4C23-A457-14ADDE74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2578BC-4F37-488E-8622-7447F709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50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F4C75F-3B59-4FF2-8C6D-A04E013A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392014-57A5-414A-8E8B-C24374235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5E31C0-DDC7-4696-AD54-60DC343E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8DB9BB-764C-492D-8A87-9C913499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2ACAC4-5C65-41CF-83CE-4A0D6AC9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17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2FE586-6685-43C2-BE99-197125591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AE3B35-55E2-424C-A2D6-A7B4105CE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832E18-B568-4AC4-A3EE-67C3FA0C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D770B9-BD58-4453-9CD9-3E0E729E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927AE7-AAB3-4E6E-8BED-001E1A87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7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E9913A-2D2D-4B4F-BE83-80D560C3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308280-97BE-4F50-97A2-B235709CF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63A4D7-3637-482E-9EAC-F77305FD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9B9119-0143-4903-B8B9-92B0373A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BF7E7F-5140-45A9-B617-27918DBB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8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3B1E81-538F-47D7-8BA5-6095325C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107293-7DFF-49B2-B0EB-D597347FC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98D336-48F9-4B2E-9092-CA7007D7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5DFB59-A75F-4C7F-917C-01C4A320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F66180-C8D4-49B5-80BE-F511ADF5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25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AC78E-8C54-4E14-9D6A-CCC0AF7B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7F3A25-1C80-4BA5-AAD0-D8771001D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75C6D7-DACE-4D92-82C1-43104755E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71F9A0-B8F3-4C7A-BE2E-9C4CFE6B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64B321-367A-43D0-8D99-8BFA7191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2D2C29-BC90-4445-893D-0D6238CD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13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48630-36F1-4810-B861-5207023D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677407-162C-4470-89EA-EA82C135A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582BEE-5B8B-4B1A-BF32-3E9C07066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A5311B-86C1-4E11-872F-530BD11CE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571BD-B39B-4D94-BC4F-C10F25725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F3BA6E7-ADF1-46DC-9256-E34DE011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3B57B-826B-4136-842E-267D5CBB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6EF30C-A1C2-467B-8F61-B18DC3C2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30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0FC01-984D-453F-9308-880DC4AF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185A12-3854-464E-9B9B-5C75A357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EA2964-6437-4538-9310-BBF1A6C7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920848-AB28-4FF9-9D4C-445733D5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91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ADC9AE7-5AD6-4425-91EF-1409ACCB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58CD13-4B57-441A-91F4-D591FF01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9756AF-6960-439E-8228-4C3B36AA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94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2D186-540A-41F9-9F55-989DB982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CAE5FE-D16D-4702-9EDD-99050B3B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5C3F00-C465-46BE-A681-B4F469819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652103-092E-4C55-BA58-23E3B4BE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49EBF1-1148-496B-A26A-8986992C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8BCC6E-638A-4B56-89AC-E3A2E794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66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A83A6E-406E-400A-9915-8A18EC44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872690F-16BC-44B4-8618-ECC9D7C20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47D08F-EBF1-45DF-BC4E-AB29619AA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0EC0A8-9897-4753-BA1F-A72A5070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DA81-3843-4B51-BA7F-899FD8CED5E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2DEABD-5A0C-418B-BB5E-83837839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A31DC2-69B3-4E48-BC15-15D39C06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18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it.wikipedia.org/wiki/Mare_Adriatico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14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3AFDDEC-87E9-4D76-BBB4-CFE76475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5DB4ED-DCA6-4669-84A5-B3A7BF14C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9D251A-BED0-4B17-A070-3EBC2FB4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DDA81-3843-4B51-BA7F-899FD8CED5E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A11B34-01BB-44B6-8144-859F59D48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AC4DBA-ED8D-4A7B-9057-7469B6C0A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2C8B2-9B1B-4C5A-BFD3-F0FB9D162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81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it.wikipedia.org/wiki/Mare_Adriatico" TargetMode="External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are_Adriatico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it.wikipedia.org/wiki/Mare_Adriatic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hyperlink" Target="https://it.wikipedia.org/wiki/Mare_Adriatic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B232F-A180-4684-BD84-FA1CA466E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24336" y="3427110"/>
            <a:ext cx="9144000" cy="1061000"/>
          </a:xfrm>
          <a:effectLst>
            <a:reflection blurRad="6350" stA="50000" endA="295" endPos="92000" dist="101600" dir="5400000" sy="-100000" algn="bl" rotWithShape="0"/>
          </a:effectLst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THE MERCHANT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D633B9-DCA9-43C3-843B-5E9003F17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78" y="0"/>
            <a:ext cx="5035475" cy="6843268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973DB28-71C6-4D4F-B86E-D180A91E63E1}"/>
              </a:ext>
            </a:extLst>
          </p:cNvPr>
          <p:cNvCxnSpPr>
            <a:cxnSpLocks/>
          </p:cNvCxnSpPr>
          <p:nvPr/>
        </p:nvCxnSpPr>
        <p:spPr>
          <a:xfrm flipH="1">
            <a:off x="6566577" y="633285"/>
            <a:ext cx="2680165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D874F54-60C6-44FE-9190-11BB3F2F3744}"/>
              </a:ext>
            </a:extLst>
          </p:cNvPr>
          <p:cNvCxnSpPr>
            <a:cxnSpLocks/>
          </p:cNvCxnSpPr>
          <p:nvPr/>
        </p:nvCxnSpPr>
        <p:spPr>
          <a:xfrm flipH="1">
            <a:off x="3990103" y="1488432"/>
            <a:ext cx="5256639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88D172E-AFDE-468D-B5F5-2F0751EDE6F2}"/>
              </a:ext>
            </a:extLst>
          </p:cNvPr>
          <p:cNvCxnSpPr>
            <a:cxnSpLocks/>
          </p:cNvCxnSpPr>
          <p:nvPr/>
        </p:nvCxnSpPr>
        <p:spPr>
          <a:xfrm flipH="1">
            <a:off x="5559056" y="2683518"/>
            <a:ext cx="3873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23E7D7B-BD4F-4DE1-9C9E-882EAA05BAB4}"/>
              </a:ext>
            </a:extLst>
          </p:cNvPr>
          <p:cNvCxnSpPr>
            <a:cxnSpLocks/>
          </p:cNvCxnSpPr>
          <p:nvPr/>
        </p:nvCxnSpPr>
        <p:spPr>
          <a:xfrm flipH="1">
            <a:off x="4273202" y="6192508"/>
            <a:ext cx="5288602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7F3A80-4678-49BF-9592-BF5ADB93CAB9}"/>
              </a:ext>
            </a:extLst>
          </p:cNvPr>
          <p:cNvSpPr txBox="1"/>
          <p:nvPr/>
        </p:nvSpPr>
        <p:spPr>
          <a:xfrm>
            <a:off x="3608362" y="493811"/>
            <a:ext cx="30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FLEMISH BEAVER HAT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E0D903-DB57-46DD-9D87-04AE2B58AE9C}"/>
              </a:ext>
            </a:extLst>
          </p:cNvPr>
          <p:cNvSpPr txBox="1"/>
          <p:nvPr/>
        </p:nvSpPr>
        <p:spPr>
          <a:xfrm>
            <a:off x="1427227" y="1191987"/>
            <a:ext cx="218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FORKING</a:t>
            </a:r>
            <a:r>
              <a:rPr lang="it-IT" b="1" dirty="0">
                <a:solidFill>
                  <a:srgbClr val="002060"/>
                </a:solidFill>
                <a:latin typeface="Bell MT" panose="02020503060305020303" pitchFamily="18" charset="0"/>
              </a:rPr>
              <a:t> BEARD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C0846F-8683-469F-B767-627838D3B50F}"/>
              </a:ext>
            </a:extLst>
          </p:cNvPr>
          <p:cNvSpPr txBox="1"/>
          <p:nvPr/>
        </p:nvSpPr>
        <p:spPr>
          <a:xfrm>
            <a:off x="3608362" y="2498852"/>
            <a:ext cx="218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MOTLEY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DRESS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BD212C-CC0F-43C7-859A-EC582579909B}"/>
              </a:ext>
            </a:extLst>
          </p:cNvPr>
          <p:cNvSpPr txBox="1"/>
          <p:nvPr/>
        </p:nvSpPr>
        <p:spPr>
          <a:xfrm>
            <a:off x="1850571" y="6007842"/>
            <a:ext cx="220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Bell MT" panose="02020503060305020303" pitchFamily="18" charset="0"/>
              </a:rPr>
              <a:t>BUCKLED BOOTS</a:t>
            </a:r>
          </a:p>
        </p:txBody>
      </p:sp>
    </p:spTree>
    <p:extLst>
      <p:ext uri="{BB962C8B-B14F-4D97-AF65-F5344CB8AC3E}">
        <p14:creationId xmlns:p14="http://schemas.microsoft.com/office/powerpoint/2010/main" val="421722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C1FA55-8D0B-439C-8EDC-ADE766E65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007"/>
            <a:ext cx="10515600" cy="5572956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>
                <a:solidFill>
                  <a:srgbClr val="002060"/>
                </a:solidFill>
                <a:latin typeface="Algerian" panose="04020705040A02060702" pitchFamily="82" charset="0"/>
                <a:ea typeface="+mj-ea"/>
                <a:cs typeface="+mj-cs"/>
              </a:rPr>
              <a:t>INDEX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algn="just"/>
            <a:endParaRPr lang="it-IT" sz="2400" dirty="0">
              <a:solidFill>
                <a:srgbClr val="00206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algn="just"/>
            <a:endParaRPr lang="it-IT" sz="2400" dirty="0">
              <a:solidFill>
                <a:srgbClr val="00206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lgerian" panose="04020705040A02060702" pitchFamily="82" charset="0"/>
                <a:ea typeface="+mj-ea"/>
                <a:cs typeface="+mj-cs"/>
              </a:rPr>
              <a:t>THE MERCHANT’S PERSONALITY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lgerian" panose="04020705040A02060702" pitchFamily="82" charset="0"/>
                <a:ea typeface="+mj-ea"/>
                <a:cs typeface="+mj-cs"/>
              </a:rPr>
              <a:t>THE MERCHANT AS A SYMBOL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lgerian" panose="04020705040A02060702" pitchFamily="82" charset="0"/>
                <a:ea typeface="+mj-ea"/>
                <a:cs typeface="+mj-cs"/>
              </a:rPr>
              <a:t>THE MERCHANT NOWADAYS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lgerian" panose="04020705040A02060702" pitchFamily="82" charset="0"/>
                <a:ea typeface="+mj-ea"/>
                <a:cs typeface="+mj-cs"/>
              </a:rPr>
              <a:t>THE MERCHANT IN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155712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14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eparazione 14">
            <a:extLst>
              <a:ext uri="{FF2B5EF4-FFF2-40B4-BE49-F238E27FC236}">
                <a16:creationId xmlns:a16="http://schemas.microsoft.com/office/drawing/2014/main" id="{C3E0F42B-34FC-4A96-AB97-1586C46864BA}"/>
              </a:ext>
            </a:extLst>
          </p:cNvPr>
          <p:cNvSpPr/>
          <p:nvPr/>
        </p:nvSpPr>
        <p:spPr>
          <a:xfrm>
            <a:off x="10202832" y="4899738"/>
            <a:ext cx="1628077" cy="1325689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39703C1-8D5D-4A24-B9F3-862C1089D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573" y="3142033"/>
            <a:ext cx="1652159" cy="1335140"/>
          </a:xfrm>
          <a:prstGeom prst="rect">
            <a:avLst/>
          </a:prstGeom>
        </p:spPr>
      </p:pic>
      <p:sp>
        <p:nvSpPr>
          <p:cNvPr id="10" name="Preparazione 9">
            <a:extLst>
              <a:ext uri="{FF2B5EF4-FFF2-40B4-BE49-F238E27FC236}">
                <a16:creationId xmlns:a16="http://schemas.microsoft.com/office/drawing/2014/main" id="{2572142D-BFB6-4D84-8716-5C09A3F0A5C2}"/>
              </a:ext>
            </a:extLst>
          </p:cNvPr>
          <p:cNvSpPr/>
          <p:nvPr/>
        </p:nvSpPr>
        <p:spPr>
          <a:xfrm>
            <a:off x="9725722" y="632573"/>
            <a:ext cx="1628078" cy="1325689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9739CB-901F-429A-840E-07C2C969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09"/>
            <a:ext cx="8887522" cy="165140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THE MERCHANT’S PERSONALITY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3C9422-2DF6-45D5-B911-84F9212F4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813"/>
            <a:ext cx="10803673" cy="4775575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The merchant is an </a:t>
            </a:r>
            <a:r>
              <a:rPr lang="en-US" sz="2000" b="1" i="1" dirty="0">
                <a:solidFill>
                  <a:srgbClr val="002060"/>
                </a:solidFill>
                <a:latin typeface="Bell MT" panose="02020503060305020303" pitchFamily="18" charset="0"/>
              </a:rPr>
              <a:t>extravagant</a:t>
            </a: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 and </a:t>
            </a:r>
            <a:r>
              <a:rPr lang="en-US" sz="2000" b="1" i="1" dirty="0">
                <a:solidFill>
                  <a:srgbClr val="002060"/>
                </a:solidFill>
                <a:latin typeface="Bell MT" panose="02020503060305020303" pitchFamily="18" charset="0"/>
              </a:rPr>
              <a:t>eccentric</a:t>
            </a: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 person, as the reader can easily notice by his </a:t>
            </a:r>
            <a:r>
              <a:rPr lang="en-US" sz="2000" b="1" i="1" dirty="0">
                <a:solidFill>
                  <a:srgbClr val="002060"/>
                </a:solidFill>
                <a:latin typeface="Bell MT" panose="02020503060305020303" pitchFamily="18" charset="0"/>
              </a:rPr>
              <a:t>eye-catching dresses style </a:t>
            </a: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that underlines his </a:t>
            </a:r>
            <a:r>
              <a:rPr lang="en-US" sz="2000" b="1" i="1" dirty="0">
                <a:solidFill>
                  <a:srgbClr val="002060"/>
                </a:solidFill>
                <a:latin typeface="Bell MT" panose="02020503060305020303" pitchFamily="18" charset="0"/>
              </a:rPr>
              <a:t>desire to show people his high social status and richness.</a:t>
            </a: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</a:p>
          <a:p>
            <a:endParaRPr lang="en-US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His posture, connoted by the expression “High on his horse he sat”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    makes clear the merchant’s </a:t>
            </a:r>
            <a:r>
              <a:rPr lang="en-US" sz="2000" b="1" i="1" dirty="0">
                <a:solidFill>
                  <a:srgbClr val="002060"/>
                </a:solidFill>
                <a:latin typeface="Bell MT" panose="02020503060305020303" pitchFamily="18" charset="0"/>
              </a:rPr>
              <a:t>great consideration of himself</a:t>
            </a: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.  </a:t>
            </a:r>
          </a:p>
          <a:p>
            <a:endParaRPr lang="en-US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He always speaks “In solemn tones” about his increase, thus making people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   believe he is a wise and intelligent person but to tell the truth, he is 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2060"/>
                </a:solidFill>
                <a:latin typeface="Bell MT" panose="02020503060305020303" pitchFamily="18" charset="0"/>
              </a:rPr>
              <a:t>   not  as competent in business as a merchant should be</a:t>
            </a: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, indeed </a:t>
            </a:r>
            <a:r>
              <a:rPr lang="en-US" sz="2000" b="1" i="1" dirty="0">
                <a:solidFill>
                  <a:srgbClr val="002060"/>
                </a:solidFill>
                <a:latin typeface="Bell MT" panose="02020503060305020303" pitchFamily="18" charset="0"/>
              </a:rPr>
              <a:t>he’s always in debt.</a:t>
            </a:r>
          </a:p>
          <a:p>
            <a:endParaRPr lang="it-IT" sz="1600" dirty="0"/>
          </a:p>
        </p:txBody>
      </p:sp>
      <p:pic>
        <p:nvPicPr>
          <p:cNvPr id="5" name="Elemento grafico 4" descr="Monete contorno">
            <a:extLst>
              <a:ext uri="{FF2B5EF4-FFF2-40B4-BE49-F238E27FC236}">
                <a16:creationId xmlns:a16="http://schemas.microsoft.com/office/drawing/2014/main" id="{AFC07D1B-E27C-4A62-A446-E4595978E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47606" y="764947"/>
            <a:ext cx="1069627" cy="1069627"/>
          </a:xfrm>
          <a:prstGeom prst="rect">
            <a:avLst/>
          </a:prstGeom>
        </p:spPr>
      </p:pic>
      <p:pic>
        <p:nvPicPr>
          <p:cNvPr id="6" name="Elemento grafico 5" descr="Cavallo con riempimento a tinta unita">
            <a:extLst>
              <a:ext uri="{FF2B5EF4-FFF2-40B4-BE49-F238E27FC236}">
                <a16:creationId xmlns:a16="http://schemas.microsoft.com/office/drawing/2014/main" id="{5AC03936-23CC-4D5B-B750-6122C52C3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1404" y="3346482"/>
            <a:ext cx="918496" cy="918496"/>
          </a:xfrm>
          <a:prstGeom prst="rect">
            <a:avLst/>
          </a:prstGeom>
        </p:spPr>
      </p:pic>
      <p:pic>
        <p:nvPicPr>
          <p:cNvPr id="14" name="Elemento grafico 13" descr="Grafico di tendenza al ribasso con riempimento a tinta unita">
            <a:extLst>
              <a:ext uri="{FF2B5EF4-FFF2-40B4-BE49-F238E27FC236}">
                <a16:creationId xmlns:a16="http://schemas.microsoft.com/office/drawing/2014/main" id="{C8BB9686-C548-4917-8A36-F5A804B4DD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2419" y="51053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9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82CCB-B914-4B3A-8EBC-E8DC6CAE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41" y="184150"/>
            <a:ext cx="8213203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the </a:t>
            </a:r>
            <a:r>
              <a:rPr lang="it-IT" dirty="0" err="1">
                <a:solidFill>
                  <a:srgbClr val="002060"/>
                </a:solidFill>
                <a:latin typeface="Algerian" panose="04020705040A02060702" pitchFamily="82" charset="0"/>
              </a:rPr>
              <a:t>merchant</a:t>
            </a:r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lgerian" panose="04020705040A02060702" pitchFamily="82" charset="0"/>
              </a:rPr>
              <a:t>as</a:t>
            </a:r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 a symbol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2ECF81E3-D887-44E3-802A-DD094EEC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2332" cy="435133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</a:rPr>
              <a:t>The lion reminds the idea of </a:t>
            </a:r>
            <a:r>
              <a:rPr lang="en-US" b="1" i="1" dirty="0">
                <a:solidFill>
                  <a:srgbClr val="002060"/>
                </a:solidFill>
                <a:latin typeface="Bell MT" panose="02020503060305020303" pitchFamily="18" charset="0"/>
              </a:rPr>
              <a:t>arrogance</a:t>
            </a:r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</a:rPr>
              <a:t>, that is the merchant’s feature mostly underlined by the poet.</a:t>
            </a:r>
          </a:p>
          <a:p>
            <a:endParaRPr lang="en-US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</a:rPr>
              <a:t>The imagine underlines the merchant’s desire to </a:t>
            </a:r>
            <a:r>
              <a:rPr lang="en-US" b="1" i="1" dirty="0">
                <a:solidFill>
                  <a:srgbClr val="002060"/>
                </a:solidFill>
                <a:latin typeface="Bell MT" panose="02020503060305020303" pitchFamily="18" charset="0"/>
              </a:rPr>
              <a:t>appear different from his true nature.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451D7B3-0FC1-4EC0-8D2C-E94A4F4042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0532" y="0"/>
            <a:ext cx="4461468" cy="5139159"/>
          </a:xfrm>
          <a:prstGeom prst="rect">
            <a:avLst/>
          </a:prstGeom>
          <a:effectLst>
            <a:outerShdw blurRad="419100" dist="50800" dir="5400000" algn="ctr" rotWithShape="0">
              <a:srgbClr val="000000">
                <a:alpha val="43137"/>
              </a:srgbClr>
            </a:outerShdw>
            <a:reflection stA="33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277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14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>
            <a:extLst>
              <a:ext uri="{FF2B5EF4-FFF2-40B4-BE49-F238E27FC236}">
                <a16:creationId xmlns:a16="http://schemas.microsoft.com/office/drawing/2014/main" id="{6E5CE45C-EB0E-44FA-AF4E-678988C3D8B6}"/>
              </a:ext>
            </a:extLst>
          </p:cNvPr>
          <p:cNvSpPr/>
          <p:nvPr/>
        </p:nvSpPr>
        <p:spPr>
          <a:xfrm>
            <a:off x="10091058" y="5119235"/>
            <a:ext cx="1513114" cy="1373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5C6B8C7-30F1-4111-B5BF-F5992EA0C8B5}"/>
              </a:ext>
            </a:extLst>
          </p:cNvPr>
          <p:cNvSpPr/>
          <p:nvPr/>
        </p:nvSpPr>
        <p:spPr>
          <a:xfrm>
            <a:off x="8904517" y="2943681"/>
            <a:ext cx="1513113" cy="1373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CD2E71-ABA5-41C2-B61C-055B2ABD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The </a:t>
            </a:r>
            <a:r>
              <a:rPr lang="it-IT" dirty="0" err="1">
                <a:solidFill>
                  <a:srgbClr val="002060"/>
                </a:solidFill>
                <a:latin typeface="Algerian" panose="04020705040A02060702" pitchFamily="82" charset="0"/>
              </a:rPr>
              <a:t>merchant</a:t>
            </a:r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lgerian" panose="04020705040A02060702" pitchFamily="82" charset="0"/>
              </a:rPr>
              <a:t>nowadays</a:t>
            </a:r>
            <a:endParaRPr lang="it-IT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7A1010-F1A6-4654-8671-FD6F0437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714"/>
            <a:ext cx="10994572" cy="46423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The contemporary reader has a </a:t>
            </a:r>
            <a:r>
              <a:rPr lang="en-US" sz="2000" b="1" i="1" dirty="0">
                <a:solidFill>
                  <a:srgbClr val="002060"/>
                </a:solidFill>
                <a:latin typeface="Bell MT" panose="02020503060305020303" pitchFamily="18" charset="0"/>
              </a:rPr>
              <a:t>negative impression </a:t>
            </a: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of the merchant because of the contrast between what he tells people about him and his true nature.</a:t>
            </a:r>
          </a:p>
          <a:p>
            <a:endParaRPr lang="en-US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He thinks that is an arrogant and liar man who isn’t even able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    in doing his job.</a:t>
            </a:r>
          </a:p>
          <a:p>
            <a:endParaRPr lang="en-US" sz="20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Anyway, people nowadays are used to dealing with arrogant and liar people,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   therefore, contemporary readers consider the merchant a realistic character,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   recurring as in films and  novels as in real life. </a:t>
            </a:r>
          </a:p>
          <a:p>
            <a:endParaRPr lang="en-US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it-IT" dirty="0"/>
          </a:p>
        </p:txBody>
      </p:sp>
      <p:pic>
        <p:nvPicPr>
          <p:cNvPr id="7" name="Elemento grafico 6" descr="Libro aperto contorno">
            <a:extLst>
              <a:ext uri="{FF2B5EF4-FFF2-40B4-BE49-F238E27FC236}">
                <a16:creationId xmlns:a16="http://schemas.microsoft.com/office/drawing/2014/main" id="{41B067C5-96B4-4E22-AB03-B726C456C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3873" y="3163775"/>
            <a:ext cx="914400" cy="914400"/>
          </a:xfrm>
          <a:prstGeom prst="rect">
            <a:avLst/>
          </a:prstGeom>
        </p:spPr>
      </p:pic>
      <p:pic>
        <p:nvPicPr>
          <p:cNvPr id="9" name="Elemento grafico 8" descr="Ciak contorno">
            <a:extLst>
              <a:ext uri="{FF2B5EF4-FFF2-40B4-BE49-F238E27FC236}">
                <a16:creationId xmlns:a16="http://schemas.microsoft.com/office/drawing/2014/main" id="{52FB0871-3E8B-4A58-A99B-B143BE4CB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90415" y="52625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7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14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BA4E59-EC82-4FB3-BADE-F144D62E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23" y="201035"/>
            <a:ext cx="10243920" cy="1722126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2060"/>
                </a:solidFill>
                <a:latin typeface="Algerian" panose="04020705040A02060702" pitchFamily="82" charset="0"/>
              </a:rPr>
              <a:t>The </a:t>
            </a:r>
            <a:r>
              <a:rPr lang="it-IT" sz="4000" dirty="0" err="1">
                <a:solidFill>
                  <a:srgbClr val="002060"/>
                </a:solidFill>
                <a:latin typeface="Algerian" panose="04020705040A02060702" pitchFamily="82" charset="0"/>
              </a:rPr>
              <a:t>merchant</a:t>
            </a:r>
            <a:r>
              <a:rPr lang="it-IT" sz="4000" dirty="0">
                <a:solidFill>
                  <a:srgbClr val="002060"/>
                </a:solidFill>
                <a:latin typeface="Algerian" panose="04020705040A02060702" pitchFamily="82" charset="0"/>
              </a:rPr>
              <a:t> in the middle </a:t>
            </a:r>
            <a:r>
              <a:rPr lang="it-IT" sz="4000" dirty="0" err="1">
                <a:solidFill>
                  <a:srgbClr val="002060"/>
                </a:solidFill>
                <a:latin typeface="Algerian" panose="04020705040A02060702" pitchFamily="82" charset="0"/>
              </a:rPr>
              <a:t>ages</a:t>
            </a:r>
            <a:endParaRPr lang="it-IT" sz="40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DFB2E-6688-4F6A-B036-08F46720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518" y="1923161"/>
            <a:ext cx="11015970" cy="461653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The figure of the merchant manifests the affirmation of the </a:t>
            </a:r>
            <a:r>
              <a:rPr lang="en-US" sz="1800" b="1" i="1" u="sng" dirty="0">
                <a:solidFill>
                  <a:srgbClr val="002060"/>
                </a:solidFill>
                <a:latin typeface="Bell MT" panose="02020503060305020303" pitchFamily="18" charset="0"/>
              </a:rPr>
              <a:t>middle class </a:t>
            </a: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in the 14th century,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    which acquires more and more </a:t>
            </a:r>
            <a:r>
              <a:rPr lang="en-US" sz="1800" b="1" i="1" dirty="0">
                <a:solidFill>
                  <a:srgbClr val="002060"/>
                </a:solidFill>
                <a:latin typeface="Bell MT" panose="02020503060305020303" pitchFamily="18" charset="0"/>
              </a:rPr>
              <a:t>power</a:t>
            </a: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 and possesses a lot of </a:t>
            </a:r>
            <a:r>
              <a:rPr lang="en-US" sz="1800" b="1" i="1" dirty="0">
                <a:solidFill>
                  <a:srgbClr val="002060"/>
                </a:solidFill>
                <a:latin typeface="Bell MT" panose="02020503060305020303" pitchFamily="18" charset="0"/>
              </a:rPr>
              <a:t>money</a:t>
            </a: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. </a:t>
            </a:r>
          </a:p>
          <a:p>
            <a:endParaRPr lang="en-US" sz="1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Chaucher</a:t>
            </a: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 through the Merchant’s characterization makes a political </a:t>
            </a:r>
            <a:r>
              <a:rPr lang="en-US" sz="1800" b="1" i="1" dirty="0">
                <a:solidFill>
                  <a:srgbClr val="002060"/>
                </a:solidFill>
                <a:latin typeface="Bell MT" panose="02020503060305020303" pitchFamily="18" charset="0"/>
              </a:rPr>
              <a:t>satire</a:t>
            </a: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 towards this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   social class, showing its representatives,  the </a:t>
            </a:r>
            <a:r>
              <a:rPr lang="en-US" sz="1800" b="1" i="1" dirty="0">
                <a:solidFill>
                  <a:srgbClr val="002060"/>
                </a:solidFill>
                <a:latin typeface="Bell MT" panose="02020503060305020303" pitchFamily="18" charset="0"/>
              </a:rPr>
              <a:t>merchants</a:t>
            </a: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, as </a:t>
            </a:r>
            <a:r>
              <a:rPr lang="en-US" sz="1800" b="1" i="1" dirty="0">
                <a:solidFill>
                  <a:srgbClr val="002060"/>
                </a:solidFill>
                <a:latin typeface="Bell MT" panose="02020503060305020303" pitchFamily="18" charset="0"/>
              </a:rPr>
              <a:t>liars</a:t>
            </a: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 who, by ingratiating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   themselves with people through words and luxury goods, manage to hide their true nature.</a:t>
            </a:r>
          </a:p>
          <a:p>
            <a:endParaRPr lang="en-US" sz="1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 Furthermore, the figure of the merchant is usually connoted in a negative way as it constitutes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    a profound novelty within medieval society, which has a static vision of reality and condemns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    everything related to </a:t>
            </a:r>
            <a:r>
              <a:rPr lang="en-US" sz="1800" b="1" i="1" dirty="0">
                <a:solidFill>
                  <a:srgbClr val="002060"/>
                </a:solidFill>
                <a:latin typeface="Bell MT" panose="02020503060305020303" pitchFamily="18" charset="0"/>
              </a:rPr>
              <a:t>exploration</a:t>
            </a:r>
            <a:r>
              <a:rPr lang="en-US" sz="1800" b="1" dirty="0">
                <a:solidFill>
                  <a:srgbClr val="002060"/>
                </a:solidFill>
                <a:latin typeface="Bell MT" panose="02020503060305020303" pitchFamily="18" charset="0"/>
              </a:rPr>
              <a:t> and the encounter with diversity. </a:t>
            </a:r>
            <a:endParaRPr lang="it-IT" sz="1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pic>
        <p:nvPicPr>
          <p:cNvPr id="5" name="Elemento grafico 4" descr="Barca a vela con riempimento a tinta unita">
            <a:extLst>
              <a:ext uri="{FF2B5EF4-FFF2-40B4-BE49-F238E27FC236}">
                <a16:creationId xmlns:a16="http://schemas.microsoft.com/office/drawing/2014/main" id="{F5082639-256F-4AFD-8578-23E3D8EEC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2350" y="4474087"/>
            <a:ext cx="1264869" cy="1264869"/>
          </a:xfrm>
          <a:prstGeom prst="rect">
            <a:avLst/>
          </a:prstGeom>
        </p:spPr>
      </p:pic>
      <p:pic>
        <p:nvPicPr>
          <p:cNvPr id="7" name="Elemento grafico 6" descr="Barca a vela contorno">
            <a:extLst>
              <a:ext uri="{FF2B5EF4-FFF2-40B4-BE49-F238E27FC236}">
                <a16:creationId xmlns:a16="http://schemas.microsoft.com/office/drawing/2014/main" id="{F0258220-2807-4477-8CA4-2523132E6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3715" y="1802022"/>
            <a:ext cx="2236102" cy="22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5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7854D1-056A-43DD-8F77-B2B20687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347"/>
            <a:ext cx="10515600" cy="1325563"/>
          </a:xfrm>
        </p:spPr>
        <p:txBody>
          <a:bodyPr/>
          <a:lstStyle/>
          <a:p>
            <a:pPr algn="ctr"/>
            <a:r>
              <a:rPr lang="it-IT" sz="4000" dirty="0">
                <a:solidFill>
                  <a:srgbClr val="002060"/>
                </a:solidFill>
                <a:latin typeface="Algerian" panose="04020705040A02060702" pitchFamily="82" charset="0"/>
              </a:rPr>
              <a:t>MEMBERS</a:t>
            </a: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98FD04C4-00CF-4065-BB88-95367CE06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3322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145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400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Algerian</vt:lpstr>
      <vt:lpstr>Arial</vt:lpstr>
      <vt:lpstr>Bell MT</vt:lpstr>
      <vt:lpstr>Calibri</vt:lpstr>
      <vt:lpstr>Calibri Light</vt:lpstr>
      <vt:lpstr>Tema di Office</vt:lpstr>
      <vt:lpstr>THE MERCHANT</vt:lpstr>
      <vt:lpstr>Presentazione standard di PowerPoint</vt:lpstr>
      <vt:lpstr>THE MERCHANT’S PERSONALITY</vt:lpstr>
      <vt:lpstr>the merchant as a symbol</vt:lpstr>
      <vt:lpstr>The merchant nowadays</vt:lpstr>
      <vt:lpstr>The merchant in the middle ages</vt:lpstr>
      <vt:lpstr>MEMBERS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MERCHANT</dc:title>
  <dc:creator>Dotteschini Giulia</dc:creator>
  <cp:lastModifiedBy>Dotteschini Giulia</cp:lastModifiedBy>
  <cp:revision>8</cp:revision>
  <dcterms:created xsi:type="dcterms:W3CDTF">2021-03-01T17:02:54Z</dcterms:created>
  <dcterms:modified xsi:type="dcterms:W3CDTF">2021-03-11T08:19:49Z</dcterms:modified>
</cp:coreProperties>
</file>