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1" r:id="rId4"/>
  </p:sldMasterIdLst>
  <p:notesMasterIdLst>
    <p:notesMasterId r:id="rId15"/>
  </p:notesMasterIdLst>
  <p:sldIdLst>
    <p:sldId id="262" r:id="rId5"/>
    <p:sldId id="263" r:id="rId6"/>
    <p:sldId id="264" r:id="rId7"/>
    <p:sldId id="265" r:id="rId8"/>
    <p:sldId id="256" r:id="rId9"/>
    <p:sldId id="258" r:id="rId10"/>
    <p:sldId id="260" r:id="rId11"/>
    <p:sldId id="259" r:id="rId12"/>
    <p:sldId id="261" r:id="rId13"/>
    <p:sldId id="266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95" autoAdjust="0"/>
    <p:restoredTop sz="94670"/>
  </p:normalViewPr>
  <p:slideViewPr>
    <p:cSldViewPr snapToGrid="0" snapToObjects="1">
      <p:cViewPr varScale="1">
        <p:scale>
          <a:sx n="105" d="100"/>
          <a:sy n="105" d="100"/>
        </p:scale>
        <p:origin x="55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2F699-B270-2B47-9F4B-3D47CAFF6B12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D1D7E4-BCEC-7A46-9087-48D582E85B28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211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1D7E4-BCEC-7A46-9087-48D582E85B2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809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DD1D7E4-BCEC-7A46-9087-48D582E85B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2088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17377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magine panoramica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04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zio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2366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cheda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16117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260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390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162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7441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7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190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230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248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3286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94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B2DF7A75-579E-F94D-BF19-D581BE7E9137}" type="datetimeFigureOut">
              <a:rPr lang="en-US" smtClean="0"/>
              <a:t>3/22/2021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6488A9B9-ECA6-674A-914E-8AB9D5793A39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2478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owleyes.org/text/canterbury-tales/read/the-physician#root-218787-1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278261-AF39-492E-BB1B-450C7F4DD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4825" y="1516674"/>
            <a:ext cx="10572000" cy="1181030"/>
          </a:xfrm>
        </p:spPr>
        <p:txBody>
          <a:bodyPr/>
          <a:lstStyle/>
          <a:p>
            <a:r>
              <a:rPr lang="en-GB" dirty="0"/>
              <a:t>The Canterbury Tales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5DEDD00-F211-4E3A-8BD0-725477CF9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7776" y="5966647"/>
            <a:ext cx="2554224" cy="891353"/>
          </a:xfrm>
        </p:spPr>
        <p:txBody>
          <a:bodyPr>
            <a:normAutofit/>
          </a:bodyPr>
          <a:lstStyle/>
          <a:p>
            <a:pPr algn="r"/>
            <a:r>
              <a:rPr lang="en-US" dirty="0"/>
              <a:t>by BAGGIO MATTEO &amp; BOLZAN MARIO</a:t>
            </a:r>
          </a:p>
          <a:p>
            <a:pPr algn="r"/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4504245-B79A-4D7D-A029-D008919CAE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07432"/>
            <a:ext cx="12192000" cy="2711159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1DC0D0C6-E3D1-4889-9156-B370FB785DC1}"/>
              </a:ext>
            </a:extLst>
          </p:cNvPr>
          <p:cNvSpPr txBox="1"/>
          <p:nvPr/>
        </p:nvSpPr>
        <p:spPr>
          <a:xfrm>
            <a:off x="758952" y="5861304"/>
            <a:ext cx="3319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Detail by Ezra Winter</a:t>
            </a:r>
          </a:p>
        </p:txBody>
      </p:sp>
    </p:spTree>
    <p:extLst>
      <p:ext uri="{BB962C8B-B14F-4D97-AF65-F5344CB8AC3E}">
        <p14:creationId xmlns:p14="http://schemas.microsoft.com/office/powerpoint/2010/main" val="286810264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A966CDBE-3C97-43FE-909F-F740AD992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ym typeface="Wingdings" panose="05000000000000000000" pitchFamily="2" charset="2"/>
              </a:rPr>
              <a:t>Webliography and Bibliography</a:t>
            </a:r>
            <a:endParaRPr lang="en-GB" dirty="0"/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A50303B-487C-4C6B-9CCE-455F293CD0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r>
              <a:rPr lang="en-GB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Physician’s intr</a:t>
            </a:r>
            <a:r>
              <a:rPr lang="en-GB" dirty="0"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oductory paragraph</a:t>
            </a:r>
          </a:p>
          <a:p>
            <a:r>
              <a:rPr lang="en-GB" dirty="0"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The Physician’s introductory paragraph translated</a:t>
            </a:r>
          </a:p>
          <a:p>
            <a:r>
              <a:rPr lang="en-GB" dirty="0">
                <a:sym typeface="Wingdings" panose="05000000000000000000" pitchFamily="2" charset="2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endParaRPr lang="en-GB" dirty="0">
              <a:sym typeface="Wingdings" panose="05000000000000000000" pitchFamily="2" charset="2"/>
            </a:endParaRPr>
          </a:p>
          <a:p>
            <a:r>
              <a:rPr lang="en-GB" dirty="0">
                <a:sym typeface="Wingdings" panose="05000000000000000000" pitchFamily="2" charset="2"/>
              </a:rPr>
              <a:t>A. </a:t>
            </a:r>
            <a:r>
              <a:rPr lang="en-GB" dirty="0" err="1">
                <a:sym typeface="Wingdings" panose="05000000000000000000" pitchFamily="2" charset="2"/>
              </a:rPr>
              <a:t>Martelli</a:t>
            </a:r>
            <a:r>
              <a:rPr lang="en-GB" dirty="0">
                <a:sym typeface="Wingdings" panose="05000000000000000000" pitchFamily="2" charset="2"/>
              </a:rPr>
              <a:t>, I. </a:t>
            </a:r>
            <a:r>
              <a:rPr lang="en-GB" dirty="0" err="1">
                <a:sym typeface="Wingdings" panose="05000000000000000000" pitchFamily="2" charset="2"/>
              </a:rPr>
              <a:t>Bruschi</a:t>
            </a:r>
            <a:r>
              <a:rPr lang="en-GB" dirty="0">
                <a:sym typeface="Wingdings" panose="05000000000000000000" pitchFamily="2" charset="2"/>
              </a:rPr>
              <a:t>, I. Nigra, </a:t>
            </a:r>
            <a:r>
              <a:rPr lang="en-GB" i="1" dirty="0">
                <a:sym typeface="Wingdings" panose="05000000000000000000" pitchFamily="2" charset="2"/>
              </a:rPr>
              <a:t>It’s Literature 1</a:t>
            </a:r>
            <a:r>
              <a:rPr lang="en-GB" dirty="0">
                <a:sym typeface="Wingdings" panose="05000000000000000000" pitchFamily="2" charset="2"/>
              </a:rPr>
              <a:t>, Rizzoli Languages (2019)</a:t>
            </a:r>
            <a:endParaRPr lang="en-GB" dirty="0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7A64A84C-9A4C-4073-9BAF-0057863E9AD1}"/>
              </a:ext>
            </a:extLst>
          </p:cNvPr>
          <p:cNvSpPr txBox="1"/>
          <p:nvPr/>
        </p:nvSpPr>
        <p:spPr>
          <a:xfrm>
            <a:off x="8910084" y="6351550"/>
            <a:ext cx="3072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dirty="0"/>
              <a:t>End</a:t>
            </a:r>
          </a:p>
        </p:txBody>
      </p:sp>
    </p:spTree>
    <p:extLst>
      <p:ext uri="{BB962C8B-B14F-4D97-AF65-F5344CB8AC3E}">
        <p14:creationId xmlns:p14="http://schemas.microsoft.com/office/powerpoint/2010/main" val="7693770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9D7A33-D0F6-4093-9525-61E25C6AE7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Index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62A63B9-91C2-42FC-ADFB-7126983DE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0000" y="2414311"/>
            <a:ext cx="10554574" cy="4188525"/>
          </a:xfrm>
        </p:spPr>
        <p:txBody>
          <a:bodyPr anchor="t"/>
          <a:lstStyle/>
          <a:p>
            <a:r>
              <a:rPr lang="en-US" dirty="0"/>
              <a:t>The Canterbury Tales</a:t>
            </a:r>
          </a:p>
          <a:p>
            <a:r>
              <a:rPr lang="en-US" dirty="0"/>
              <a:t>Geoffrey Chaucer</a:t>
            </a:r>
          </a:p>
          <a:p>
            <a:pPr marL="0" indent="0">
              <a:buNone/>
            </a:pPr>
            <a:r>
              <a:rPr lang="en-US" b="1" dirty="0"/>
              <a:t>The Physician</a:t>
            </a:r>
          </a:p>
          <a:p>
            <a:r>
              <a:rPr lang="en-US" dirty="0"/>
              <a:t>The Physician’s personality</a:t>
            </a:r>
          </a:p>
          <a:p>
            <a:r>
              <a:rPr lang="en-US" dirty="0"/>
              <a:t>The Physician as a symbol</a:t>
            </a:r>
          </a:p>
          <a:p>
            <a:r>
              <a:rPr lang="en-US" dirty="0"/>
              <a:t>The Physician in the middle ages</a:t>
            </a:r>
          </a:p>
          <a:p>
            <a:r>
              <a:rPr lang="en-US" dirty="0"/>
              <a:t>The Physician nowadays</a:t>
            </a:r>
          </a:p>
          <a:p>
            <a:r>
              <a:rPr lang="en-US" dirty="0"/>
              <a:t>Emmet L. Doc Brown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83077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4E1B57-88C9-4272-B7EC-57C627E9AD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Canterbury Tales 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01ED88C-1B0F-42B8-93E8-A1D12E7697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3712" y="2596896"/>
            <a:ext cx="6931152" cy="3017519"/>
          </a:xfrm>
        </p:spPr>
        <p:txBody>
          <a:bodyPr anchor="t">
            <a:normAutofit/>
          </a:bodyPr>
          <a:lstStyle/>
          <a:p>
            <a:r>
              <a:rPr lang="en-GB" dirty="0"/>
              <a:t>24 stories collection by Geoffrey Chaucer in Middle English</a:t>
            </a:r>
          </a:p>
          <a:p>
            <a:r>
              <a:rPr lang="en-GB" dirty="0"/>
              <a:t>Written between 1387 and 1400</a:t>
            </a:r>
          </a:p>
          <a:p>
            <a:r>
              <a:rPr lang="en-GB" dirty="0"/>
              <a:t>The most frequently used technique is the frame story </a:t>
            </a:r>
          </a:p>
          <a:p>
            <a:r>
              <a:rPr lang="en-GB" dirty="0"/>
              <a:t>24 pilgrims, who travel from London to Canterbury</a:t>
            </a:r>
          </a:p>
          <a:p>
            <a:r>
              <a:rPr lang="en-GB" dirty="0"/>
              <a:t>Each character of the poem wants to represent a specific social class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E49AD500-4F4B-425F-9CB7-BF7FCA061E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6" t="1454" r="2652" b="6533"/>
          <a:stretch/>
        </p:blipFill>
        <p:spPr>
          <a:xfrm>
            <a:off x="1188660" y="1723726"/>
            <a:ext cx="3069445" cy="4435708"/>
          </a:xfrm>
          <a:prstGeom prst="rect">
            <a:avLst/>
          </a:prstGeom>
        </p:spPr>
      </p:pic>
      <p:sp>
        <p:nvSpPr>
          <p:cNvPr id="5" name="CasellaDiTesto 4">
            <a:extLst>
              <a:ext uri="{FF2B5EF4-FFF2-40B4-BE49-F238E27FC236}">
                <a16:creationId xmlns:a16="http://schemas.microsoft.com/office/drawing/2014/main" id="{D13BF818-191C-4FC6-84F2-F30CE4BABBE9}"/>
              </a:ext>
            </a:extLst>
          </p:cNvPr>
          <p:cNvSpPr txBox="1"/>
          <p:nvPr/>
        </p:nvSpPr>
        <p:spPr>
          <a:xfrm>
            <a:off x="4258105" y="5810340"/>
            <a:ext cx="6217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A page from the original text of the Canterbury Tales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16615359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80E54A0-ADF8-4EF8-B420-C2DC799A9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About Geoffrey Chaucer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75DBFD4-FF49-46C7-9995-C584287F17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4208" y="2496312"/>
            <a:ext cx="6021583" cy="3362486"/>
          </a:xfrm>
        </p:spPr>
        <p:txBody>
          <a:bodyPr anchor="t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When was Chaucer born, and when did he die? </a:t>
            </a:r>
            <a:endParaRPr lang="it-IT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What were his links to royalty? </a:t>
            </a:r>
            <a:endParaRPr lang="it-IT" dirty="0"/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dirty="0"/>
              <a:t>What roles did he fulfil in life? </a:t>
            </a:r>
            <a:endParaRPr lang="it-IT" dirty="0"/>
          </a:p>
          <a:p>
            <a:r>
              <a:rPr lang="en-GB" dirty="0"/>
              <a:t>The first that employs Middle English for literature </a:t>
            </a: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D956B03-4C0A-D94A-BE3D-4274886881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999" y="932413"/>
            <a:ext cx="4259025" cy="5357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2B0AD0B-112D-2A44-B421-A32939580B13}"/>
              </a:ext>
            </a:extLst>
          </p:cNvPr>
          <p:cNvSpPr txBox="1"/>
          <p:nvPr/>
        </p:nvSpPr>
        <p:spPr>
          <a:xfrm>
            <a:off x="9512060" y="6384926"/>
            <a:ext cx="24032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i="1" dirty="0"/>
              <a:t>Portrait of Chaucer </a:t>
            </a:r>
          </a:p>
        </p:txBody>
      </p:sp>
    </p:spTree>
    <p:extLst>
      <p:ext uri="{BB962C8B-B14F-4D97-AF65-F5344CB8AC3E}">
        <p14:creationId xmlns:p14="http://schemas.microsoft.com/office/powerpoint/2010/main" val="2070272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915BC75-9A8D-4283-AA1A-2CDB6F1DE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81028" y="338328"/>
            <a:ext cx="2853370" cy="3766928"/>
          </a:xfrm>
          <a:prstGeom prst="rect">
            <a:avLst/>
          </a:prstGeom>
        </p:spPr>
      </p:pic>
      <p:sp>
        <p:nvSpPr>
          <p:cNvPr id="7" name="Titolo 1">
            <a:extLst>
              <a:ext uri="{FF2B5EF4-FFF2-40B4-BE49-F238E27FC236}">
                <a16:creationId xmlns:a16="http://schemas.microsoft.com/office/drawing/2014/main" id="{4B29BE73-257B-46BD-85BD-656866E1C7D5}"/>
              </a:ext>
            </a:extLst>
          </p:cNvPr>
          <p:cNvSpPr txBox="1">
            <a:spLocks/>
          </p:cNvSpPr>
          <p:nvPr/>
        </p:nvSpPr>
        <p:spPr>
          <a:xfrm>
            <a:off x="962400" y="5995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4000" b="1" kern="1200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it-IT" dirty="0"/>
              <a:t>The </a:t>
            </a:r>
            <a:r>
              <a:rPr lang="en-GB" dirty="0"/>
              <a:t>Physician</a:t>
            </a:r>
          </a:p>
        </p:txBody>
      </p:sp>
      <p:sp>
        <p:nvSpPr>
          <p:cNvPr id="8" name="Segnaposto contenuto 2">
            <a:extLst>
              <a:ext uri="{FF2B5EF4-FFF2-40B4-BE49-F238E27FC236}">
                <a16:creationId xmlns:a16="http://schemas.microsoft.com/office/drawing/2014/main" id="{78C34AF1-55C4-45E7-8D50-C7CBB4A75A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5992" y="2642616"/>
            <a:ext cx="11168640" cy="3877056"/>
          </a:xfrm>
        </p:spPr>
        <p:txBody>
          <a:bodyPr anchor="t">
            <a:normAutofit/>
          </a:bodyPr>
          <a:lstStyle/>
          <a:p>
            <a:r>
              <a:rPr lang="en-US" dirty="0"/>
              <a:t>Presented with the telling technique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Strategies: </a:t>
            </a:r>
          </a:p>
          <a:p>
            <a:r>
              <a:rPr lang="en-US" dirty="0"/>
              <a:t>His job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it-IT" dirty="0"/>
              <a:t>“</a:t>
            </a:r>
            <a:r>
              <a:rPr lang="en-US" dirty="0">
                <a:sym typeface="Wingdings" panose="05000000000000000000" pitchFamily="2" charset="2"/>
              </a:rPr>
              <a:t>With us there was a d</a:t>
            </a:r>
            <a:r>
              <a:rPr lang="en-US" dirty="0"/>
              <a:t>octor in physic</a:t>
            </a:r>
            <a:r>
              <a:rPr lang="it-IT" dirty="0"/>
              <a:t>"</a:t>
            </a:r>
            <a:endParaRPr lang="en-US" dirty="0"/>
          </a:p>
          <a:p>
            <a:r>
              <a:rPr lang="en-US" dirty="0"/>
              <a:t>His fields of expertise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it-IT" dirty="0"/>
              <a:t>"</a:t>
            </a:r>
            <a:r>
              <a:rPr lang="en-US" dirty="0"/>
              <a:t>For talk of medicine and surgery; /… grounded in astronomy</a:t>
            </a:r>
            <a:r>
              <a:rPr lang="it-IT" dirty="0"/>
              <a:t>"</a:t>
            </a:r>
          </a:p>
          <a:p>
            <a:r>
              <a:rPr lang="en-US" dirty="0"/>
              <a:t>His diet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it-IT" dirty="0"/>
              <a:t>"</a:t>
            </a:r>
            <a:r>
              <a:rPr lang="en-US" dirty="0"/>
              <a:t>he was measured as could be, … / But nourishing and easy to digest</a:t>
            </a:r>
            <a:r>
              <a:rPr lang="it-IT" dirty="0"/>
              <a:t>"</a:t>
            </a:r>
            <a:endParaRPr lang="en-US" dirty="0"/>
          </a:p>
          <a:p>
            <a:r>
              <a:rPr lang="en-US" dirty="0"/>
              <a:t>His dressing-style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it-IT" dirty="0"/>
              <a:t>"</a:t>
            </a:r>
            <a:r>
              <a:rPr lang="en-US" dirty="0"/>
              <a:t>In blue and scarlet he went clad</a:t>
            </a:r>
            <a:r>
              <a:rPr lang="it-IT" dirty="0"/>
              <a:t>"</a:t>
            </a:r>
            <a:endParaRPr lang="en-US" dirty="0"/>
          </a:p>
          <a:p>
            <a:r>
              <a:rPr lang="en-US" dirty="0"/>
              <a:t>His relationship with money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it-IT" dirty="0"/>
              <a:t>"</a:t>
            </a:r>
            <a:r>
              <a:rPr lang="en-US" dirty="0"/>
              <a:t>loved he gold exceeding all</a:t>
            </a:r>
            <a:r>
              <a:rPr lang="it-IT" dirty="0"/>
              <a:t>"</a:t>
            </a: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8931273-3162-40BF-9D92-1BF84059E56A}"/>
              </a:ext>
            </a:extLst>
          </p:cNvPr>
          <p:cNvSpPr txBox="1"/>
          <p:nvPr/>
        </p:nvSpPr>
        <p:spPr>
          <a:xfrm>
            <a:off x="4538796" y="1886306"/>
            <a:ext cx="4142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/>
              <a:t>Illustration </a:t>
            </a:r>
            <a:r>
              <a:rPr lang="en-GB" i="1" dirty="0"/>
              <a:t>of</a:t>
            </a:r>
            <a:r>
              <a:rPr lang="en-US" i="1" dirty="0"/>
              <a:t> the </a:t>
            </a:r>
          </a:p>
          <a:p>
            <a:pPr algn="r"/>
            <a:r>
              <a:rPr lang="en-US" i="1" dirty="0"/>
              <a:t>Physician</a:t>
            </a:r>
            <a:r>
              <a:rPr lang="it-IT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547343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11F2FE1-FC34-244F-8541-43B152962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Physician as a symbol</a:t>
            </a:r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270D9073-2520-CF41-8ECF-810FCE7D11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7854696" y="2488616"/>
            <a:ext cx="4004811" cy="3993900"/>
          </a:xfrm>
        </p:spPr>
      </p:pic>
      <p:sp>
        <p:nvSpPr>
          <p:cNvPr id="9" name="Segnaposto contenuto 8">
            <a:extLst>
              <a:ext uri="{FF2B5EF4-FFF2-40B4-BE49-F238E27FC236}">
                <a16:creationId xmlns:a16="http://schemas.microsoft.com/office/drawing/2014/main" id="{16D379F4-1E29-D945-B6E5-5D3CBD5789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000" y="2359152"/>
            <a:ext cx="7333000" cy="4252828"/>
          </a:xfrm>
        </p:spPr>
        <p:txBody>
          <a:bodyPr anchor="t">
            <a:normAutofit/>
          </a:bodyPr>
          <a:lstStyle/>
          <a:p>
            <a:pPr algn="just"/>
            <a:r>
              <a:rPr lang="en-US" dirty="0"/>
              <a:t>This value isn’t associated to Middle Ages, but </a:t>
            </a:r>
            <a:r>
              <a:rPr lang="en-GB" dirty="0"/>
              <a:t>it’s quoted in Physician's prologue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What is empathy?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Physician is very empathic: </a:t>
            </a:r>
          </a:p>
          <a:p>
            <a:pPr marL="468000" indent="0">
              <a:buNone/>
            </a:pPr>
            <a:r>
              <a:rPr lang="it-IT" dirty="0"/>
              <a:t>"</a:t>
            </a:r>
            <a:r>
              <a:rPr lang="en-US" dirty="0"/>
              <a:t>He knew the cause of every malady,</a:t>
            </a:r>
            <a:br>
              <a:rPr lang="en-US" dirty="0"/>
            </a:br>
            <a:r>
              <a:rPr lang="en-US" dirty="0"/>
              <a:t>Were it of hot or cold, of moist or dry,</a:t>
            </a:r>
            <a:br>
              <a:rPr lang="en-US" dirty="0"/>
            </a:br>
            <a:r>
              <a:rPr lang="en-US" dirty="0"/>
              <a:t>And where engendered, and of what </a:t>
            </a:r>
            <a:r>
              <a:rPr lang="en-US" dirty="0" err="1"/>
              <a:t>humour</a:t>
            </a:r>
            <a:r>
              <a:rPr lang="en-US" dirty="0"/>
              <a:t>;</a:t>
            </a:r>
            <a:r>
              <a:rPr lang="it-IT" dirty="0"/>
              <a:t>"</a:t>
            </a:r>
            <a:endParaRPr lang="en-US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8C423B-5601-417D-BF40-AA8120591DEC}"/>
              </a:ext>
            </a:extLst>
          </p:cNvPr>
          <p:cNvSpPr txBox="1"/>
          <p:nvPr/>
        </p:nvSpPr>
        <p:spPr>
          <a:xfrm>
            <a:off x="5769734" y="6076622"/>
            <a:ext cx="352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symbol for empathy</a:t>
            </a:r>
            <a:r>
              <a:rPr lang="it-IT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9792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8D7FA00-BD29-4747-A2B4-3364A168E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Physician in the Middle Ages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6941446-C8D4-5246-BB0F-0A6129E0BD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712" y="2441743"/>
            <a:ext cx="10554574" cy="3636511"/>
          </a:xfrm>
        </p:spPr>
        <p:txBody>
          <a:bodyPr vert="horz" anchor="t">
            <a:normAutofit/>
          </a:bodyPr>
          <a:lstStyle/>
          <a:p>
            <a:pPr algn="just"/>
            <a:r>
              <a:rPr lang="en-US" dirty="0"/>
              <a:t>The Physician represents the growing classes which enriched after the plague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As everyone during Middle Ages, he was quite stingy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However, he was a doctor willing to help other people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The Physician’s work  is one of the first jobs to admit a form of rationality which doesn’t correspond to religion</a:t>
            </a:r>
          </a:p>
          <a:p>
            <a:pPr algn="just"/>
            <a:endParaRPr lang="en-US" dirty="0"/>
          </a:p>
          <a:p>
            <a:pPr algn="just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9026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tonks (meme) – Le Fermi">
            <a:extLst>
              <a:ext uri="{FF2B5EF4-FFF2-40B4-BE49-F238E27FC236}">
                <a16:creationId xmlns:a16="http://schemas.microsoft.com/office/drawing/2014/main" id="{DD5B4751-F8C5-8642-B149-16B3A2EBEB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7178"/>
            <a:ext cx="12192000" cy="49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2B57D63F-A981-3047-A79C-C7A938B18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Physician nowadays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137CF6F-BA8B-EB44-9F5C-697C5DDB9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/>
              <a:t>The contemporary reader may interpret the physician as a person who is really in his job,. However, he was very attached to money. 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Nowadays everyone is tied to money </a:t>
            </a:r>
            <a:r>
              <a:rPr lang="en-US" dirty="0">
                <a:sym typeface="Wingdings" pitchFamily="2" charset="2"/>
              </a:rPr>
              <a:t> </a:t>
            </a:r>
            <a:r>
              <a:rPr lang="en-US" dirty="0"/>
              <a:t>he is an actual character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5418E729-4925-4777-A337-FCE7EF0B9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882" b="86275" l="0" r="96800">
                        <a14:foregroundMark x1="6400" y1="9804" x2="48800" y2="25490"/>
                        <a14:foregroundMark x1="48800" y1="25490" x2="96800" y2="7843"/>
                        <a14:foregroundMark x1="5600" y1="13725" x2="0" y2="1568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43087" y="1792237"/>
            <a:ext cx="1190625" cy="48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270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olo 13">
            <a:extLst>
              <a:ext uri="{FF2B5EF4-FFF2-40B4-BE49-F238E27FC236}">
                <a16:creationId xmlns:a16="http://schemas.microsoft.com/office/drawing/2014/main" id="{46C54516-C418-3047-9A3D-A20AA2037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Emmett L. “Doc” Brown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63262D75-2C1A-FE49-B797-EA3A83A5D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3720" y="2402866"/>
            <a:ext cx="5194583" cy="3817624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en-GB" dirty="0"/>
              <a:t>Similarities:</a:t>
            </a:r>
          </a:p>
          <a:p>
            <a:r>
              <a:rPr lang="en-GB" dirty="0">
                <a:sym typeface="Wingdings" panose="05000000000000000000" pitchFamily="2" charset="2"/>
              </a:rPr>
              <a:t>They both wear eccentric clothes </a:t>
            </a:r>
          </a:p>
          <a:p>
            <a:r>
              <a:rPr lang="en-GB" dirty="0">
                <a:sym typeface="Wingdings" panose="05000000000000000000" pitchFamily="2" charset="2"/>
              </a:rPr>
              <a:t>They are nice and helpful people, moreover emphatic </a:t>
            </a:r>
          </a:p>
          <a:p>
            <a:r>
              <a:rPr lang="en-GB" dirty="0">
                <a:sym typeface="Wingdings" panose="05000000000000000000" pitchFamily="2" charset="2"/>
              </a:rPr>
              <a:t>They are both excellent scientists and technologists</a:t>
            </a:r>
          </a:p>
          <a:p>
            <a:endParaRPr lang="en-GB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GB" dirty="0">
                <a:sym typeface="Wingdings" panose="05000000000000000000" pitchFamily="2" charset="2"/>
              </a:rPr>
              <a:t>Differences: </a:t>
            </a:r>
          </a:p>
          <a:p>
            <a:r>
              <a:rPr lang="en-GB" dirty="0">
                <a:sym typeface="Wingdings" panose="05000000000000000000" pitchFamily="2" charset="2"/>
              </a:rPr>
              <a:t>Doc is quite poor and he’s not as stingy as the Physician 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9A4E876D-6ACB-46CC-B17D-A6AB057041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971" y="2632007"/>
            <a:ext cx="5540311" cy="3359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7543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tazione">
  <a:themeElements>
    <a:clrScheme name="Citazione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8664B0"/>
      </a:accent1>
      <a:accent2>
        <a:srgbClr val="D75BCD"/>
      </a:accent2>
      <a:accent3>
        <a:srgbClr val="E54D86"/>
      </a:accent3>
      <a:accent4>
        <a:srgbClr val="DE4547"/>
      </a:accent4>
      <a:accent5>
        <a:srgbClr val="F16E40"/>
      </a:accent5>
      <a:accent6>
        <a:srgbClr val="EB9C5A"/>
      </a:accent6>
      <a:hlink>
        <a:srgbClr val="8F8F8F"/>
      </a:hlink>
      <a:folHlink>
        <a:srgbClr val="A5A5A5"/>
      </a:folHlink>
    </a:clrScheme>
    <a:fontScheme name="Citazion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azion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7AF46513-5B0D-4B03-9323-32F3F0BFC9D6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664F20961DBC440B6C040BCB422BF03" ma:contentTypeVersion="9" ma:contentTypeDescription="Create a new document." ma:contentTypeScope="" ma:versionID="35866b750b0972f6ac662576c77ba5d6">
  <xsd:schema xmlns:xsd="http://www.w3.org/2001/XMLSchema" xmlns:xs="http://www.w3.org/2001/XMLSchema" xmlns:p="http://schemas.microsoft.com/office/2006/metadata/properties" xmlns:ns2="ec1ba561-270f-4db0-a826-4e830163c8e8" targetNamespace="http://schemas.microsoft.com/office/2006/metadata/properties" ma:root="true" ma:fieldsID="807c78f8b73df02bc35e078fb1202164" ns2:_="">
    <xsd:import namespace="ec1ba561-270f-4db0-a826-4e830163c8e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c1ba561-270f-4db0-a826-4e830163c8e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1D6CA9-4D91-4E4A-839D-27EFCC251B7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0FFCB41-6EBF-4F6B-AC1B-130B10C310FD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3184A977-D51C-4F53-8F28-2BCF91AD3FE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c1ba561-270f-4db0-a826-4e830163c8e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{67551D73-8263-694C-B562-3FDCA8DCE193}tf10001121</Template>
  <TotalTime>396</TotalTime>
  <Words>474</Words>
  <Application>Microsoft Office PowerPoint</Application>
  <PresentationFormat>Widescreen</PresentationFormat>
  <Paragraphs>72</Paragraphs>
  <Slides>10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10</vt:i4>
      </vt:variant>
    </vt:vector>
  </HeadingPairs>
  <TitlesOfParts>
    <vt:vector size="14" baseType="lpstr">
      <vt:lpstr>Calibri</vt:lpstr>
      <vt:lpstr>Century Gothic</vt:lpstr>
      <vt:lpstr>Wingdings 2</vt:lpstr>
      <vt:lpstr>Citazione</vt:lpstr>
      <vt:lpstr>The Canterbury Tales</vt:lpstr>
      <vt:lpstr>Index</vt:lpstr>
      <vt:lpstr>The Canterbury Tales </vt:lpstr>
      <vt:lpstr>About Geoffrey Chaucer</vt:lpstr>
      <vt:lpstr>Presentazione standard di PowerPoint</vt:lpstr>
      <vt:lpstr>The Physician as a symbol</vt:lpstr>
      <vt:lpstr>The Physician in the Middle Ages</vt:lpstr>
      <vt:lpstr>The Physician nowadays</vt:lpstr>
      <vt:lpstr>Emmett L. “Doc” Brown</vt:lpstr>
      <vt:lpstr>Webliography and Bibliography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Physician</dc:title>
  <dc:creator>Mario Bolzan</dc:creator>
  <cp:lastModifiedBy>Baggio Matteo</cp:lastModifiedBy>
  <cp:revision>51</cp:revision>
  <dcterms:created xsi:type="dcterms:W3CDTF">2021-03-04T15:36:18Z</dcterms:created>
  <dcterms:modified xsi:type="dcterms:W3CDTF">2021-03-22T17:40:16Z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0x0101005664F20961DBC440B6C040BCB422BF03</vt:lpwstr>
  </property>
</Properties>
</file>