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108"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C37965-91E7-4C79-979E-D77A86001EF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9089F8B-0EC4-4E4C-9DB6-5C10A59319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5BD7CA3-FFE3-41A6-A1D3-49973EE6631E}"/>
              </a:ext>
            </a:extLst>
          </p:cNvPr>
          <p:cNvSpPr>
            <a:spLocks noGrp="1"/>
          </p:cNvSpPr>
          <p:nvPr>
            <p:ph type="dt" sz="half" idx="10"/>
          </p:nvPr>
        </p:nvSpPr>
        <p:spPr/>
        <p:txBody>
          <a:bodyPr/>
          <a:lstStyle/>
          <a:p>
            <a:fld id="{DF9DDA81-3843-4B51-BA7F-899FD8CED5E0}" type="datetimeFigureOut">
              <a:rPr lang="it-IT" smtClean="0"/>
              <a:t>03/03/2021</a:t>
            </a:fld>
            <a:endParaRPr lang="it-IT"/>
          </a:p>
        </p:txBody>
      </p:sp>
      <p:sp>
        <p:nvSpPr>
          <p:cNvPr id="5" name="Segnaposto piè di pagina 4">
            <a:extLst>
              <a:ext uri="{FF2B5EF4-FFF2-40B4-BE49-F238E27FC236}">
                <a16:creationId xmlns:a16="http://schemas.microsoft.com/office/drawing/2014/main" id="{C97A2035-648A-4C23-A457-14ADDE7495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2578BC-4F37-488E-8622-7447F709BF0F}"/>
              </a:ext>
            </a:extLst>
          </p:cNvPr>
          <p:cNvSpPr>
            <a:spLocks noGrp="1"/>
          </p:cNvSpPr>
          <p:nvPr>
            <p:ph type="sldNum" sz="quarter" idx="12"/>
          </p:nvPr>
        </p:nvSpPr>
        <p:spPr/>
        <p:txBody>
          <a:bodyPr/>
          <a:lstStyle/>
          <a:p>
            <a:fld id="{91C2C8B2-9B1B-4C5A-BFD3-F0FB9D162087}" type="slidenum">
              <a:rPr lang="it-IT" smtClean="0"/>
              <a:t>‹N›</a:t>
            </a:fld>
            <a:endParaRPr lang="it-IT"/>
          </a:p>
        </p:txBody>
      </p:sp>
    </p:spTree>
    <p:extLst>
      <p:ext uri="{BB962C8B-B14F-4D97-AF65-F5344CB8AC3E}">
        <p14:creationId xmlns:p14="http://schemas.microsoft.com/office/powerpoint/2010/main" val="422850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F4C75F-3B59-4FF2-8C6D-A04E013A0D5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1392014-57A5-414A-8E8B-C243742354F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05E31C0-DDC7-4696-AD54-60DC343EC405}"/>
              </a:ext>
            </a:extLst>
          </p:cNvPr>
          <p:cNvSpPr>
            <a:spLocks noGrp="1"/>
          </p:cNvSpPr>
          <p:nvPr>
            <p:ph type="dt" sz="half" idx="10"/>
          </p:nvPr>
        </p:nvSpPr>
        <p:spPr/>
        <p:txBody>
          <a:bodyPr/>
          <a:lstStyle/>
          <a:p>
            <a:fld id="{DF9DDA81-3843-4B51-BA7F-899FD8CED5E0}" type="datetimeFigureOut">
              <a:rPr lang="it-IT" smtClean="0"/>
              <a:t>03/03/2021</a:t>
            </a:fld>
            <a:endParaRPr lang="it-IT"/>
          </a:p>
        </p:txBody>
      </p:sp>
      <p:sp>
        <p:nvSpPr>
          <p:cNvPr id="5" name="Segnaposto piè di pagina 4">
            <a:extLst>
              <a:ext uri="{FF2B5EF4-FFF2-40B4-BE49-F238E27FC236}">
                <a16:creationId xmlns:a16="http://schemas.microsoft.com/office/drawing/2014/main" id="{C88DB9BB-764C-492D-8A87-9C913499FC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2ACAC4-5C65-41CF-83CE-4A0D6AC99FDB}"/>
              </a:ext>
            </a:extLst>
          </p:cNvPr>
          <p:cNvSpPr>
            <a:spLocks noGrp="1"/>
          </p:cNvSpPr>
          <p:nvPr>
            <p:ph type="sldNum" sz="quarter" idx="12"/>
          </p:nvPr>
        </p:nvSpPr>
        <p:spPr/>
        <p:txBody>
          <a:bodyPr/>
          <a:lstStyle/>
          <a:p>
            <a:fld id="{91C2C8B2-9B1B-4C5A-BFD3-F0FB9D162087}" type="slidenum">
              <a:rPr lang="it-IT" smtClean="0"/>
              <a:t>‹N›</a:t>
            </a:fld>
            <a:endParaRPr lang="it-IT"/>
          </a:p>
        </p:txBody>
      </p:sp>
    </p:spTree>
    <p:extLst>
      <p:ext uri="{BB962C8B-B14F-4D97-AF65-F5344CB8AC3E}">
        <p14:creationId xmlns:p14="http://schemas.microsoft.com/office/powerpoint/2010/main" val="295717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12FE586-6685-43C2-BE99-1971255913D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DAE3B35-55E2-424C-A2D6-A7B4105CEC6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832E18-B568-4AC4-A3EE-67C3FA0CB91E}"/>
              </a:ext>
            </a:extLst>
          </p:cNvPr>
          <p:cNvSpPr>
            <a:spLocks noGrp="1"/>
          </p:cNvSpPr>
          <p:nvPr>
            <p:ph type="dt" sz="half" idx="10"/>
          </p:nvPr>
        </p:nvSpPr>
        <p:spPr/>
        <p:txBody>
          <a:bodyPr/>
          <a:lstStyle/>
          <a:p>
            <a:fld id="{DF9DDA81-3843-4B51-BA7F-899FD8CED5E0}" type="datetimeFigureOut">
              <a:rPr lang="it-IT" smtClean="0"/>
              <a:t>03/03/2021</a:t>
            </a:fld>
            <a:endParaRPr lang="it-IT"/>
          </a:p>
        </p:txBody>
      </p:sp>
      <p:sp>
        <p:nvSpPr>
          <p:cNvPr id="5" name="Segnaposto piè di pagina 4">
            <a:extLst>
              <a:ext uri="{FF2B5EF4-FFF2-40B4-BE49-F238E27FC236}">
                <a16:creationId xmlns:a16="http://schemas.microsoft.com/office/drawing/2014/main" id="{E7D770B9-BD58-4453-9CD9-3E0E729EE93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7927AE7-AAB3-4E6E-8BED-001E1A878939}"/>
              </a:ext>
            </a:extLst>
          </p:cNvPr>
          <p:cNvSpPr>
            <a:spLocks noGrp="1"/>
          </p:cNvSpPr>
          <p:nvPr>
            <p:ph type="sldNum" sz="quarter" idx="12"/>
          </p:nvPr>
        </p:nvSpPr>
        <p:spPr/>
        <p:txBody>
          <a:bodyPr/>
          <a:lstStyle/>
          <a:p>
            <a:fld id="{91C2C8B2-9B1B-4C5A-BFD3-F0FB9D162087}" type="slidenum">
              <a:rPr lang="it-IT" smtClean="0"/>
              <a:t>‹N›</a:t>
            </a:fld>
            <a:endParaRPr lang="it-IT"/>
          </a:p>
        </p:txBody>
      </p:sp>
    </p:spTree>
    <p:extLst>
      <p:ext uri="{BB962C8B-B14F-4D97-AF65-F5344CB8AC3E}">
        <p14:creationId xmlns:p14="http://schemas.microsoft.com/office/powerpoint/2010/main" val="157376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E9913A-2D2D-4B4F-BE83-80D560C3C3B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A308280-97BE-4F50-97A2-B235709CF8B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D63A4D7-3637-482E-9EAC-F77305FDF6DB}"/>
              </a:ext>
            </a:extLst>
          </p:cNvPr>
          <p:cNvSpPr>
            <a:spLocks noGrp="1"/>
          </p:cNvSpPr>
          <p:nvPr>
            <p:ph type="dt" sz="half" idx="10"/>
          </p:nvPr>
        </p:nvSpPr>
        <p:spPr/>
        <p:txBody>
          <a:bodyPr/>
          <a:lstStyle/>
          <a:p>
            <a:fld id="{DF9DDA81-3843-4B51-BA7F-899FD8CED5E0}" type="datetimeFigureOut">
              <a:rPr lang="it-IT" smtClean="0"/>
              <a:t>03/03/2021</a:t>
            </a:fld>
            <a:endParaRPr lang="it-IT"/>
          </a:p>
        </p:txBody>
      </p:sp>
      <p:sp>
        <p:nvSpPr>
          <p:cNvPr id="5" name="Segnaposto piè di pagina 4">
            <a:extLst>
              <a:ext uri="{FF2B5EF4-FFF2-40B4-BE49-F238E27FC236}">
                <a16:creationId xmlns:a16="http://schemas.microsoft.com/office/drawing/2014/main" id="{569B9119-0143-4903-B8B9-92B0373A246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BF7E7F-5140-45A9-B617-27918DBBE3E6}"/>
              </a:ext>
            </a:extLst>
          </p:cNvPr>
          <p:cNvSpPr>
            <a:spLocks noGrp="1"/>
          </p:cNvSpPr>
          <p:nvPr>
            <p:ph type="sldNum" sz="quarter" idx="12"/>
          </p:nvPr>
        </p:nvSpPr>
        <p:spPr/>
        <p:txBody>
          <a:bodyPr/>
          <a:lstStyle/>
          <a:p>
            <a:fld id="{91C2C8B2-9B1B-4C5A-BFD3-F0FB9D162087}" type="slidenum">
              <a:rPr lang="it-IT" smtClean="0"/>
              <a:t>‹N›</a:t>
            </a:fld>
            <a:endParaRPr lang="it-IT"/>
          </a:p>
        </p:txBody>
      </p:sp>
    </p:spTree>
    <p:extLst>
      <p:ext uri="{BB962C8B-B14F-4D97-AF65-F5344CB8AC3E}">
        <p14:creationId xmlns:p14="http://schemas.microsoft.com/office/powerpoint/2010/main" val="11508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3B1E81-538F-47D7-8BA5-6095325CA91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F107293-7DFF-49B2-B0EB-D597347FCF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398D336-48F9-4B2E-9092-CA7007D79508}"/>
              </a:ext>
            </a:extLst>
          </p:cNvPr>
          <p:cNvSpPr>
            <a:spLocks noGrp="1"/>
          </p:cNvSpPr>
          <p:nvPr>
            <p:ph type="dt" sz="half" idx="10"/>
          </p:nvPr>
        </p:nvSpPr>
        <p:spPr/>
        <p:txBody>
          <a:bodyPr/>
          <a:lstStyle/>
          <a:p>
            <a:fld id="{DF9DDA81-3843-4B51-BA7F-899FD8CED5E0}" type="datetimeFigureOut">
              <a:rPr lang="it-IT" smtClean="0"/>
              <a:t>03/03/2021</a:t>
            </a:fld>
            <a:endParaRPr lang="it-IT"/>
          </a:p>
        </p:txBody>
      </p:sp>
      <p:sp>
        <p:nvSpPr>
          <p:cNvPr id="5" name="Segnaposto piè di pagina 4">
            <a:extLst>
              <a:ext uri="{FF2B5EF4-FFF2-40B4-BE49-F238E27FC236}">
                <a16:creationId xmlns:a16="http://schemas.microsoft.com/office/drawing/2014/main" id="{C25DFB59-A75F-4C7F-917C-01C4A32032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6F66180-C8D4-49B5-80BE-F511ADF535D4}"/>
              </a:ext>
            </a:extLst>
          </p:cNvPr>
          <p:cNvSpPr>
            <a:spLocks noGrp="1"/>
          </p:cNvSpPr>
          <p:nvPr>
            <p:ph type="sldNum" sz="quarter" idx="12"/>
          </p:nvPr>
        </p:nvSpPr>
        <p:spPr/>
        <p:txBody>
          <a:bodyPr/>
          <a:lstStyle/>
          <a:p>
            <a:fld id="{91C2C8B2-9B1B-4C5A-BFD3-F0FB9D162087}" type="slidenum">
              <a:rPr lang="it-IT" smtClean="0"/>
              <a:t>‹N›</a:t>
            </a:fld>
            <a:endParaRPr lang="it-IT"/>
          </a:p>
        </p:txBody>
      </p:sp>
    </p:spTree>
    <p:extLst>
      <p:ext uri="{BB962C8B-B14F-4D97-AF65-F5344CB8AC3E}">
        <p14:creationId xmlns:p14="http://schemas.microsoft.com/office/powerpoint/2010/main" val="405825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9AC78E-8C54-4E14-9D6A-CCC0AF7BFCC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57F3A25-1C80-4BA5-AAD0-D8771001D93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075C6D7-DACE-4D92-82C1-43104755E0B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E71F9A0-B8F3-4C7A-BE2E-9C4CFE6B95ED}"/>
              </a:ext>
            </a:extLst>
          </p:cNvPr>
          <p:cNvSpPr>
            <a:spLocks noGrp="1"/>
          </p:cNvSpPr>
          <p:nvPr>
            <p:ph type="dt" sz="half" idx="10"/>
          </p:nvPr>
        </p:nvSpPr>
        <p:spPr/>
        <p:txBody>
          <a:bodyPr/>
          <a:lstStyle/>
          <a:p>
            <a:fld id="{DF9DDA81-3843-4B51-BA7F-899FD8CED5E0}" type="datetimeFigureOut">
              <a:rPr lang="it-IT" smtClean="0"/>
              <a:t>03/03/2021</a:t>
            </a:fld>
            <a:endParaRPr lang="it-IT"/>
          </a:p>
        </p:txBody>
      </p:sp>
      <p:sp>
        <p:nvSpPr>
          <p:cNvPr id="6" name="Segnaposto piè di pagina 5">
            <a:extLst>
              <a:ext uri="{FF2B5EF4-FFF2-40B4-BE49-F238E27FC236}">
                <a16:creationId xmlns:a16="http://schemas.microsoft.com/office/drawing/2014/main" id="{F664B321-367A-43D0-8D99-8BFA7191C74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92D2C29-BC90-4445-893D-0D6238CD05EA}"/>
              </a:ext>
            </a:extLst>
          </p:cNvPr>
          <p:cNvSpPr>
            <a:spLocks noGrp="1"/>
          </p:cNvSpPr>
          <p:nvPr>
            <p:ph type="sldNum" sz="quarter" idx="12"/>
          </p:nvPr>
        </p:nvSpPr>
        <p:spPr/>
        <p:txBody>
          <a:bodyPr/>
          <a:lstStyle/>
          <a:p>
            <a:fld id="{91C2C8B2-9B1B-4C5A-BFD3-F0FB9D162087}" type="slidenum">
              <a:rPr lang="it-IT" smtClean="0"/>
              <a:t>‹N›</a:t>
            </a:fld>
            <a:endParaRPr lang="it-IT"/>
          </a:p>
        </p:txBody>
      </p:sp>
    </p:spTree>
    <p:extLst>
      <p:ext uri="{BB962C8B-B14F-4D97-AF65-F5344CB8AC3E}">
        <p14:creationId xmlns:p14="http://schemas.microsoft.com/office/powerpoint/2010/main" val="273513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248630-36F1-4810-B861-5207023D42F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D677407-162C-4470-89EA-EA82C135A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A582BEE-5B8B-4B1A-BF32-3E9C0706623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FA5311B-86C1-4E11-872F-530BD11CE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49571BD-B39B-4D94-BC4F-C10F25725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F3BA6E7-ADF1-46DC-9256-E34DE011CB73}"/>
              </a:ext>
            </a:extLst>
          </p:cNvPr>
          <p:cNvSpPr>
            <a:spLocks noGrp="1"/>
          </p:cNvSpPr>
          <p:nvPr>
            <p:ph type="dt" sz="half" idx="10"/>
          </p:nvPr>
        </p:nvSpPr>
        <p:spPr/>
        <p:txBody>
          <a:bodyPr/>
          <a:lstStyle/>
          <a:p>
            <a:fld id="{DF9DDA81-3843-4B51-BA7F-899FD8CED5E0}" type="datetimeFigureOut">
              <a:rPr lang="it-IT" smtClean="0"/>
              <a:t>03/03/2021</a:t>
            </a:fld>
            <a:endParaRPr lang="it-IT"/>
          </a:p>
        </p:txBody>
      </p:sp>
      <p:sp>
        <p:nvSpPr>
          <p:cNvPr id="8" name="Segnaposto piè di pagina 7">
            <a:extLst>
              <a:ext uri="{FF2B5EF4-FFF2-40B4-BE49-F238E27FC236}">
                <a16:creationId xmlns:a16="http://schemas.microsoft.com/office/drawing/2014/main" id="{B7A3B57B-826B-4136-842E-267D5CBB84C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16EF30C-A1C2-467B-8F61-B18DC3C26FAF}"/>
              </a:ext>
            </a:extLst>
          </p:cNvPr>
          <p:cNvSpPr>
            <a:spLocks noGrp="1"/>
          </p:cNvSpPr>
          <p:nvPr>
            <p:ph type="sldNum" sz="quarter" idx="12"/>
          </p:nvPr>
        </p:nvSpPr>
        <p:spPr/>
        <p:txBody>
          <a:bodyPr/>
          <a:lstStyle/>
          <a:p>
            <a:fld id="{91C2C8B2-9B1B-4C5A-BFD3-F0FB9D162087}" type="slidenum">
              <a:rPr lang="it-IT" smtClean="0"/>
              <a:t>‹N›</a:t>
            </a:fld>
            <a:endParaRPr lang="it-IT"/>
          </a:p>
        </p:txBody>
      </p:sp>
    </p:spTree>
    <p:extLst>
      <p:ext uri="{BB962C8B-B14F-4D97-AF65-F5344CB8AC3E}">
        <p14:creationId xmlns:p14="http://schemas.microsoft.com/office/powerpoint/2010/main" val="959307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30FC01-984D-453F-9308-880DC4AF4BC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F185A12-3854-464E-9B9B-5C75A357617C}"/>
              </a:ext>
            </a:extLst>
          </p:cNvPr>
          <p:cNvSpPr>
            <a:spLocks noGrp="1"/>
          </p:cNvSpPr>
          <p:nvPr>
            <p:ph type="dt" sz="half" idx="10"/>
          </p:nvPr>
        </p:nvSpPr>
        <p:spPr/>
        <p:txBody>
          <a:bodyPr/>
          <a:lstStyle/>
          <a:p>
            <a:fld id="{DF9DDA81-3843-4B51-BA7F-899FD8CED5E0}" type="datetimeFigureOut">
              <a:rPr lang="it-IT" smtClean="0"/>
              <a:t>03/03/2021</a:t>
            </a:fld>
            <a:endParaRPr lang="it-IT"/>
          </a:p>
        </p:txBody>
      </p:sp>
      <p:sp>
        <p:nvSpPr>
          <p:cNvPr id="4" name="Segnaposto piè di pagina 3">
            <a:extLst>
              <a:ext uri="{FF2B5EF4-FFF2-40B4-BE49-F238E27FC236}">
                <a16:creationId xmlns:a16="http://schemas.microsoft.com/office/drawing/2014/main" id="{72EA2964-6437-4538-9310-BBF1A6C7C46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0920848-AB28-4FF9-9D4C-445733D5D257}"/>
              </a:ext>
            </a:extLst>
          </p:cNvPr>
          <p:cNvSpPr>
            <a:spLocks noGrp="1"/>
          </p:cNvSpPr>
          <p:nvPr>
            <p:ph type="sldNum" sz="quarter" idx="12"/>
          </p:nvPr>
        </p:nvSpPr>
        <p:spPr/>
        <p:txBody>
          <a:bodyPr/>
          <a:lstStyle/>
          <a:p>
            <a:fld id="{91C2C8B2-9B1B-4C5A-BFD3-F0FB9D162087}" type="slidenum">
              <a:rPr lang="it-IT" smtClean="0"/>
              <a:t>‹N›</a:t>
            </a:fld>
            <a:endParaRPr lang="it-IT"/>
          </a:p>
        </p:txBody>
      </p:sp>
    </p:spTree>
    <p:extLst>
      <p:ext uri="{BB962C8B-B14F-4D97-AF65-F5344CB8AC3E}">
        <p14:creationId xmlns:p14="http://schemas.microsoft.com/office/powerpoint/2010/main" val="173691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ADC9AE7-5AD6-4425-91EF-1409ACCB6D1D}"/>
              </a:ext>
            </a:extLst>
          </p:cNvPr>
          <p:cNvSpPr>
            <a:spLocks noGrp="1"/>
          </p:cNvSpPr>
          <p:nvPr>
            <p:ph type="dt" sz="half" idx="10"/>
          </p:nvPr>
        </p:nvSpPr>
        <p:spPr/>
        <p:txBody>
          <a:bodyPr/>
          <a:lstStyle/>
          <a:p>
            <a:fld id="{DF9DDA81-3843-4B51-BA7F-899FD8CED5E0}" type="datetimeFigureOut">
              <a:rPr lang="it-IT" smtClean="0"/>
              <a:t>03/03/2021</a:t>
            </a:fld>
            <a:endParaRPr lang="it-IT"/>
          </a:p>
        </p:txBody>
      </p:sp>
      <p:sp>
        <p:nvSpPr>
          <p:cNvPr id="3" name="Segnaposto piè di pagina 2">
            <a:extLst>
              <a:ext uri="{FF2B5EF4-FFF2-40B4-BE49-F238E27FC236}">
                <a16:creationId xmlns:a16="http://schemas.microsoft.com/office/drawing/2014/main" id="{2458CD13-4B57-441A-91F4-D591FF01175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C9756AF-6960-439E-8228-4C3B36AA8055}"/>
              </a:ext>
            </a:extLst>
          </p:cNvPr>
          <p:cNvSpPr>
            <a:spLocks noGrp="1"/>
          </p:cNvSpPr>
          <p:nvPr>
            <p:ph type="sldNum" sz="quarter" idx="12"/>
          </p:nvPr>
        </p:nvSpPr>
        <p:spPr/>
        <p:txBody>
          <a:bodyPr/>
          <a:lstStyle/>
          <a:p>
            <a:fld id="{91C2C8B2-9B1B-4C5A-BFD3-F0FB9D162087}" type="slidenum">
              <a:rPr lang="it-IT" smtClean="0"/>
              <a:t>‹N›</a:t>
            </a:fld>
            <a:endParaRPr lang="it-IT"/>
          </a:p>
        </p:txBody>
      </p:sp>
    </p:spTree>
    <p:extLst>
      <p:ext uri="{BB962C8B-B14F-4D97-AF65-F5344CB8AC3E}">
        <p14:creationId xmlns:p14="http://schemas.microsoft.com/office/powerpoint/2010/main" val="194994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C2D186-540A-41F9-9F55-989DB98233C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6CAE5FE-D16D-4702-9EDD-99050B3BFF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5C3F00-C465-46BE-A681-B4F469819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B652103-092E-4C55-BA58-23E3B4BE3BD9}"/>
              </a:ext>
            </a:extLst>
          </p:cNvPr>
          <p:cNvSpPr>
            <a:spLocks noGrp="1"/>
          </p:cNvSpPr>
          <p:nvPr>
            <p:ph type="dt" sz="half" idx="10"/>
          </p:nvPr>
        </p:nvSpPr>
        <p:spPr/>
        <p:txBody>
          <a:bodyPr/>
          <a:lstStyle/>
          <a:p>
            <a:fld id="{DF9DDA81-3843-4B51-BA7F-899FD8CED5E0}" type="datetimeFigureOut">
              <a:rPr lang="it-IT" smtClean="0"/>
              <a:t>03/03/2021</a:t>
            </a:fld>
            <a:endParaRPr lang="it-IT"/>
          </a:p>
        </p:txBody>
      </p:sp>
      <p:sp>
        <p:nvSpPr>
          <p:cNvPr id="6" name="Segnaposto piè di pagina 5">
            <a:extLst>
              <a:ext uri="{FF2B5EF4-FFF2-40B4-BE49-F238E27FC236}">
                <a16:creationId xmlns:a16="http://schemas.microsoft.com/office/drawing/2014/main" id="{CC49EBF1-1148-496B-A26A-8986992C959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B8BCC6E-638A-4B56-89AC-E3A2E794B712}"/>
              </a:ext>
            </a:extLst>
          </p:cNvPr>
          <p:cNvSpPr>
            <a:spLocks noGrp="1"/>
          </p:cNvSpPr>
          <p:nvPr>
            <p:ph type="sldNum" sz="quarter" idx="12"/>
          </p:nvPr>
        </p:nvSpPr>
        <p:spPr/>
        <p:txBody>
          <a:bodyPr/>
          <a:lstStyle/>
          <a:p>
            <a:fld id="{91C2C8B2-9B1B-4C5A-BFD3-F0FB9D162087}" type="slidenum">
              <a:rPr lang="it-IT" smtClean="0"/>
              <a:t>‹N›</a:t>
            </a:fld>
            <a:endParaRPr lang="it-IT"/>
          </a:p>
        </p:txBody>
      </p:sp>
    </p:spTree>
    <p:extLst>
      <p:ext uri="{BB962C8B-B14F-4D97-AF65-F5344CB8AC3E}">
        <p14:creationId xmlns:p14="http://schemas.microsoft.com/office/powerpoint/2010/main" val="156166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A83A6E-406E-400A-9915-8A18EC44CB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872690F-16BC-44B4-8618-ECC9D7C201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B47D08F-EBF1-45DF-BC4E-AB29619AA2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10EC0A8-9897-4753-BA1F-A72A5070012F}"/>
              </a:ext>
            </a:extLst>
          </p:cNvPr>
          <p:cNvSpPr>
            <a:spLocks noGrp="1"/>
          </p:cNvSpPr>
          <p:nvPr>
            <p:ph type="dt" sz="half" idx="10"/>
          </p:nvPr>
        </p:nvSpPr>
        <p:spPr/>
        <p:txBody>
          <a:bodyPr/>
          <a:lstStyle/>
          <a:p>
            <a:fld id="{DF9DDA81-3843-4B51-BA7F-899FD8CED5E0}" type="datetimeFigureOut">
              <a:rPr lang="it-IT" smtClean="0"/>
              <a:t>03/03/2021</a:t>
            </a:fld>
            <a:endParaRPr lang="it-IT"/>
          </a:p>
        </p:txBody>
      </p:sp>
      <p:sp>
        <p:nvSpPr>
          <p:cNvPr id="6" name="Segnaposto piè di pagina 5">
            <a:extLst>
              <a:ext uri="{FF2B5EF4-FFF2-40B4-BE49-F238E27FC236}">
                <a16:creationId xmlns:a16="http://schemas.microsoft.com/office/drawing/2014/main" id="{FA2DEABD-5A0C-418B-BB5E-838378394A1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DA31DC2-69B3-4E48-BC15-15D39C064F20}"/>
              </a:ext>
            </a:extLst>
          </p:cNvPr>
          <p:cNvSpPr>
            <a:spLocks noGrp="1"/>
          </p:cNvSpPr>
          <p:nvPr>
            <p:ph type="sldNum" sz="quarter" idx="12"/>
          </p:nvPr>
        </p:nvSpPr>
        <p:spPr/>
        <p:txBody>
          <a:bodyPr/>
          <a:lstStyle/>
          <a:p>
            <a:fld id="{91C2C8B2-9B1B-4C5A-BFD3-F0FB9D162087}" type="slidenum">
              <a:rPr lang="it-IT" smtClean="0"/>
              <a:t>‹N›</a:t>
            </a:fld>
            <a:endParaRPr lang="it-IT"/>
          </a:p>
        </p:txBody>
      </p:sp>
    </p:spTree>
    <p:extLst>
      <p:ext uri="{BB962C8B-B14F-4D97-AF65-F5344CB8AC3E}">
        <p14:creationId xmlns:p14="http://schemas.microsoft.com/office/powerpoint/2010/main" val="379018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it.wikipedia.org/wiki/Mare_Adriatico"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2000"/>
            <a:lum/>
            <a:extLst>
              <a:ext uri="{BEBA8EAE-BF5A-486C-A8C5-ECC9F3942E4B}">
                <a14:imgProps xmlns:a14="http://schemas.microsoft.com/office/drawing/2010/main">
                  <a14:imgLayer r:embed="rId14">
                    <a14:imgEffect>
                      <a14:colorTemperature colorTemp="4714"/>
                    </a14:imgEffect>
                    <a14:imgEffect>
                      <a14:saturation sat="115000"/>
                    </a14:imgEffect>
                  </a14:imgLayer>
                </a14:imgProps>
              </a:ext>
              <a:ext uri="{837473B0-CC2E-450A-ABE3-18F120FF3D39}">
                <a1611:picAttrSrcUrl xmlns:a1611="http://schemas.microsoft.com/office/drawing/2016/11/main" r:id="rId15"/>
              </a:ext>
            </a:extLst>
          </a:blip>
          <a:srcRect/>
          <a:stretch>
            <a:fillRect t="-9000" b="-9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3AFDDEC-87E9-4D76-BBB4-CFE764752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25DB4ED-DCA6-4669-84A5-B3A7BF14C6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29D251A-BED0-4B17-A070-3EBC2FB4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DDA81-3843-4B51-BA7F-899FD8CED5E0}" type="datetimeFigureOut">
              <a:rPr lang="it-IT" smtClean="0"/>
              <a:t>03/03/2021</a:t>
            </a:fld>
            <a:endParaRPr lang="it-IT"/>
          </a:p>
        </p:txBody>
      </p:sp>
      <p:sp>
        <p:nvSpPr>
          <p:cNvPr id="5" name="Segnaposto piè di pagina 4">
            <a:extLst>
              <a:ext uri="{FF2B5EF4-FFF2-40B4-BE49-F238E27FC236}">
                <a16:creationId xmlns:a16="http://schemas.microsoft.com/office/drawing/2014/main" id="{15A11B34-01BB-44B6-8144-859F59D487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0AC4DBA-ED8D-4A7B-9057-7469B6C0A8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2C8B2-9B1B-4C5A-BFD3-F0FB9D162087}" type="slidenum">
              <a:rPr lang="it-IT" smtClean="0"/>
              <a:t>‹N›</a:t>
            </a:fld>
            <a:endParaRPr lang="it-IT"/>
          </a:p>
        </p:txBody>
      </p:sp>
    </p:spTree>
    <p:extLst>
      <p:ext uri="{BB962C8B-B14F-4D97-AF65-F5344CB8AC3E}">
        <p14:creationId xmlns:p14="http://schemas.microsoft.com/office/powerpoint/2010/main" val="3923813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it.wikipedia.org/wiki/Mare_Adriatico"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hyperlink" Target="https://it.wikipedia.org/wiki/Mare_Adriatico" TargetMode="External"/><Relationship Id="rId2" Type="http://schemas.openxmlformats.org/officeDocument/2006/relationships/image" Target="../media/image10.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it.wikipedia.org/wiki/Mare_Adriatico"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it.wikipedia.org/wiki/Mare_Adriatic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2B232F-A180-4684-BD84-FA1CA466EC53}"/>
              </a:ext>
            </a:extLst>
          </p:cNvPr>
          <p:cNvSpPr>
            <a:spLocks noGrp="1"/>
          </p:cNvSpPr>
          <p:nvPr>
            <p:ph type="ctrTitle"/>
          </p:nvPr>
        </p:nvSpPr>
        <p:spPr>
          <a:xfrm>
            <a:off x="-1124336" y="3427110"/>
            <a:ext cx="9144000" cy="1061000"/>
          </a:xfrm>
          <a:effectLst>
            <a:reflection blurRad="6350" stA="50000" endA="295" endPos="92000" dist="101600" dir="5400000" sy="-100000" algn="bl" rotWithShape="0"/>
          </a:effectLst>
        </p:spPr>
        <p:txBody>
          <a:bodyPr/>
          <a:lstStyle/>
          <a:p>
            <a:r>
              <a:rPr lang="it-IT" dirty="0">
                <a:solidFill>
                  <a:srgbClr val="002060"/>
                </a:solidFill>
                <a:latin typeface="Algerian" panose="04020705040A02060702" pitchFamily="82" charset="0"/>
              </a:rPr>
              <a:t>THE MERCHANT</a:t>
            </a:r>
          </a:p>
        </p:txBody>
      </p:sp>
      <p:pic>
        <p:nvPicPr>
          <p:cNvPr id="4" name="Immagine 3">
            <a:extLst>
              <a:ext uri="{FF2B5EF4-FFF2-40B4-BE49-F238E27FC236}">
                <a16:creationId xmlns:a16="http://schemas.microsoft.com/office/drawing/2014/main" id="{A6D633B9-DCA9-43C3-843B-5E9003F17A88}"/>
              </a:ext>
            </a:extLst>
          </p:cNvPr>
          <p:cNvPicPr>
            <a:picLocks noChangeAspect="1"/>
          </p:cNvPicPr>
          <p:nvPr/>
        </p:nvPicPr>
        <p:blipFill>
          <a:blip r:embed="rId2"/>
          <a:stretch>
            <a:fillRect/>
          </a:stretch>
        </p:blipFill>
        <p:spPr>
          <a:xfrm>
            <a:off x="7114478" y="0"/>
            <a:ext cx="5035475" cy="6843268"/>
          </a:xfrm>
          <a:prstGeom prst="rect">
            <a:avLst/>
          </a:prstGeom>
        </p:spPr>
      </p:pic>
      <p:cxnSp>
        <p:nvCxnSpPr>
          <p:cNvPr id="6" name="Connettore 2 5">
            <a:extLst>
              <a:ext uri="{FF2B5EF4-FFF2-40B4-BE49-F238E27FC236}">
                <a16:creationId xmlns:a16="http://schemas.microsoft.com/office/drawing/2014/main" id="{7973DB28-71C6-4D4F-B86E-D180A91E63E1}"/>
              </a:ext>
            </a:extLst>
          </p:cNvPr>
          <p:cNvCxnSpPr>
            <a:cxnSpLocks/>
          </p:cNvCxnSpPr>
          <p:nvPr/>
        </p:nvCxnSpPr>
        <p:spPr>
          <a:xfrm flipH="1">
            <a:off x="6566577" y="633285"/>
            <a:ext cx="2680165" cy="0"/>
          </a:xfrm>
          <a:prstGeom prst="straightConnector1">
            <a:avLst/>
          </a:prstGeom>
          <a:ln w="28575">
            <a:solidFill>
              <a:schemeClr val="accent5">
                <a:lumMod val="75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8" name="Connettore 2 7">
            <a:extLst>
              <a:ext uri="{FF2B5EF4-FFF2-40B4-BE49-F238E27FC236}">
                <a16:creationId xmlns:a16="http://schemas.microsoft.com/office/drawing/2014/main" id="{7D874F54-60C6-44FE-9190-11BB3F2F3744}"/>
              </a:ext>
            </a:extLst>
          </p:cNvPr>
          <p:cNvCxnSpPr>
            <a:cxnSpLocks/>
          </p:cNvCxnSpPr>
          <p:nvPr/>
        </p:nvCxnSpPr>
        <p:spPr>
          <a:xfrm flipH="1">
            <a:off x="3990103" y="1488432"/>
            <a:ext cx="5256639" cy="0"/>
          </a:xfrm>
          <a:prstGeom prst="straightConnector1">
            <a:avLst/>
          </a:prstGeom>
          <a:ln w="28575">
            <a:solidFill>
              <a:schemeClr val="accent5">
                <a:lumMod val="7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10" name="Connettore 2 9">
            <a:extLst>
              <a:ext uri="{FF2B5EF4-FFF2-40B4-BE49-F238E27FC236}">
                <a16:creationId xmlns:a16="http://schemas.microsoft.com/office/drawing/2014/main" id="{088D172E-AFDE-468D-B5F5-2F0751EDE6F2}"/>
              </a:ext>
            </a:extLst>
          </p:cNvPr>
          <p:cNvCxnSpPr>
            <a:cxnSpLocks/>
          </p:cNvCxnSpPr>
          <p:nvPr/>
        </p:nvCxnSpPr>
        <p:spPr>
          <a:xfrm flipH="1">
            <a:off x="5559056" y="2683518"/>
            <a:ext cx="3873000" cy="0"/>
          </a:xfrm>
          <a:prstGeom prst="straightConnector1">
            <a:avLst/>
          </a:prstGeom>
          <a:ln w="28575">
            <a:solidFill>
              <a:schemeClr val="accent5">
                <a:lumMod val="7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12" name="Connettore 2 11">
            <a:extLst>
              <a:ext uri="{FF2B5EF4-FFF2-40B4-BE49-F238E27FC236}">
                <a16:creationId xmlns:a16="http://schemas.microsoft.com/office/drawing/2014/main" id="{B23E7D7B-BD4F-4DE1-9C9E-882EAA05BAB4}"/>
              </a:ext>
            </a:extLst>
          </p:cNvPr>
          <p:cNvCxnSpPr>
            <a:cxnSpLocks/>
          </p:cNvCxnSpPr>
          <p:nvPr/>
        </p:nvCxnSpPr>
        <p:spPr>
          <a:xfrm flipH="1">
            <a:off x="4273202" y="6192508"/>
            <a:ext cx="5288602" cy="0"/>
          </a:xfrm>
          <a:prstGeom prst="straightConnector1">
            <a:avLst/>
          </a:prstGeom>
          <a:ln w="28575">
            <a:solidFill>
              <a:schemeClr val="accent1">
                <a:lumMod val="75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3" name="CasellaDiTesto 2">
            <a:extLst>
              <a:ext uri="{FF2B5EF4-FFF2-40B4-BE49-F238E27FC236}">
                <a16:creationId xmlns:a16="http://schemas.microsoft.com/office/drawing/2014/main" id="{977F3A80-4678-49BF-9592-BF5ADB93CAB9}"/>
              </a:ext>
            </a:extLst>
          </p:cNvPr>
          <p:cNvSpPr txBox="1"/>
          <p:nvPr/>
        </p:nvSpPr>
        <p:spPr>
          <a:xfrm>
            <a:off x="3608362" y="493811"/>
            <a:ext cx="3001142" cy="369332"/>
          </a:xfrm>
          <a:prstGeom prst="rect">
            <a:avLst/>
          </a:prstGeom>
          <a:noFill/>
        </p:spPr>
        <p:txBody>
          <a:bodyPr wrap="square" rtlCol="0">
            <a:spAutoFit/>
          </a:bodyPr>
          <a:lstStyle/>
          <a:p>
            <a:r>
              <a:rPr lang="it-IT" b="1" dirty="0">
                <a:solidFill>
                  <a:schemeClr val="accent1">
                    <a:lumMod val="50000"/>
                  </a:schemeClr>
                </a:solidFill>
                <a:latin typeface="Bell MT" panose="02020503060305020303" pitchFamily="18" charset="0"/>
              </a:rPr>
              <a:t>FLEMISH BEAVER HAT</a:t>
            </a:r>
          </a:p>
        </p:txBody>
      </p:sp>
      <p:sp>
        <p:nvSpPr>
          <p:cNvPr id="5" name="CasellaDiTesto 4">
            <a:extLst>
              <a:ext uri="{FF2B5EF4-FFF2-40B4-BE49-F238E27FC236}">
                <a16:creationId xmlns:a16="http://schemas.microsoft.com/office/drawing/2014/main" id="{CBE0D903-DB57-46DD-9D87-04AE2B58AE9C}"/>
              </a:ext>
            </a:extLst>
          </p:cNvPr>
          <p:cNvSpPr txBox="1"/>
          <p:nvPr/>
        </p:nvSpPr>
        <p:spPr>
          <a:xfrm>
            <a:off x="1427227" y="1191987"/>
            <a:ext cx="2181136" cy="369332"/>
          </a:xfrm>
          <a:prstGeom prst="rect">
            <a:avLst/>
          </a:prstGeom>
          <a:noFill/>
        </p:spPr>
        <p:txBody>
          <a:bodyPr wrap="square" rtlCol="0">
            <a:spAutoFit/>
          </a:bodyPr>
          <a:lstStyle/>
          <a:p>
            <a:r>
              <a:rPr lang="it-IT" b="1" dirty="0">
                <a:solidFill>
                  <a:schemeClr val="accent1">
                    <a:lumMod val="50000"/>
                  </a:schemeClr>
                </a:solidFill>
                <a:latin typeface="Bell MT" panose="02020503060305020303" pitchFamily="18" charset="0"/>
              </a:rPr>
              <a:t>FORKING</a:t>
            </a:r>
            <a:r>
              <a:rPr lang="it-IT" b="1" dirty="0">
                <a:solidFill>
                  <a:srgbClr val="002060"/>
                </a:solidFill>
                <a:latin typeface="Bell MT" panose="02020503060305020303" pitchFamily="18" charset="0"/>
              </a:rPr>
              <a:t> BEARD</a:t>
            </a:r>
          </a:p>
        </p:txBody>
      </p:sp>
      <p:sp>
        <p:nvSpPr>
          <p:cNvPr id="7" name="CasellaDiTesto 6">
            <a:extLst>
              <a:ext uri="{FF2B5EF4-FFF2-40B4-BE49-F238E27FC236}">
                <a16:creationId xmlns:a16="http://schemas.microsoft.com/office/drawing/2014/main" id="{02C0846F-8683-469F-B767-627838D3B50F}"/>
              </a:ext>
            </a:extLst>
          </p:cNvPr>
          <p:cNvSpPr txBox="1"/>
          <p:nvPr/>
        </p:nvSpPr>
        <p:spPr>
          <a:xfrm>
            <a:off x="3608362" y="2498852"/>
            <a:ext cx="2181137" cy="369332"/>
          </a:xfrm>
          <a:prstGeom prst="rect">
            <a:avLst/>
          </a:prstGeom>
          <a:noFill/>
        </p:spPr>
        <p:txBody>
          <a:bodyPr wrap="square" rtlCol="0">
            <a:spAutoFit/>
          </a:bodyPr>
          <a:lstStyle/>
          <a:p>
            <a:r>
              <a:rPr lang="it-IT" b="1" dirty="0">
                <a:solidFill>
                  <a:schemeClr val="accent1">
                    <a:lumMod val="50000"/>
                  </a:schemeClr>
                </a:solidFill>
                <a:latin typeface="Bell MT" panose="02020503060305020303" pitchFamily="18" charset="0"/>
              </a:rPr>
              <a:t>MOTLEY</a:t>
            </a:r>
            <a:r>
              <a:rPr lang="it-IT" b="1" dirty="0">
                <a:solidFill>
                  <a:schemeClr val="accent1">
                    <a:lumMod val="50000"/>
                  </a:schemeClr>
                </a:solidFill>
              </a:rPr>
              <a:t> </a:t>
            </a:r>
            <a:r>
              <a:rPr lang="it-IT" b="1" dirty="0">
                <a:solidFill>
                  <a:schemeClr val="accent1">
                    <a:lumMod val="50000"/>
                  </a:schemeClr>
                </a:solidFill>
                <a:latin typeface="Bell MT" panose="02020503060305020303" pitchFamily="18" charset="0"/>
              </a:rPr>
              <a:t>DRESS</a:t>
            </a:r>
          </a:p>
        </p:txBody>
      </p:sp>
      <p:sp>
        <p:nvSpPr>
          <p:cNvPr id="9" name="CasellaDiTesto 8">
            <a:extLst>
              <a:ext uri="{FF2B5EF4-FFF2-40B4-BE49-F238E27FC236}">
                <a16:creationId xmlns:a16="http://schemas.microsoft.com/office/drawing/2014/main" id="{17BD212C-CC0F-43C7-859A-EC582579909B}"/>
              </a:ext>
            </a:extLst>
          </p:cNvPr>
          <p:cNvSpPr txBox="1"/>
          <p:nvPr/>
        </p:nvSpPr>
        <p:spPr>
          <a:xfrm>
            <a:off x="1850571" y="6007842"/>
            <a:ext cx="2207582" cy="369332"/>
          </a:xfrm>
          <a:prstGeom prst="rect">
            <a:avLst/>
          </a:prstGeom>
          <a:noFill/>
        </p:spPr>
        <p:txBody>
          <a:bodyPr wrap="square" rtlCol="0">
            <a:spAutoFit/>
          </a:bodyPr>
          <a:lstStyle/>
          <a:p>
            <a:r>
              <a:rPr lang="it-IT" b="1" dirty="0">
                <a:solidFill>
                  <a:srgbClr val="002060"/>
                </a:solidFill>
                <a:latin typeface="Bell MT" panose="02020503060305020303" pitchFamily="18" charset="0"/>
              </a:rPr>
              <a:t>BUCKLED BOOTS</a:t>
            </a:r>
          </a:p>
        </p:txBody>
      </p:sp>
    </p:spTree>
    <p:extLst>
      <p:ext uri="{BB962C8B-B14F-4D97-AF65-F5344CB8AC3E}">
        <p14:creationId xmlns:p14="http://schemas.microsoft.com/office/powerpoint/2010/main" val="421722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14"/>
                    </a14:imgEffect>
                    <a14:imgEffect>
                      <a14:saturation sat="115000"/>
                    </a14:imgEffect>
                  </a14:imgLayer>
                </a14:imgProps>
              </a:ex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15" name="Preparazione 14">
            <a:extLst>
              <a:ext uri="{FF2B5EF4-FFF2-40B4-BE49-F238E27FC236}">
                <a16:creationId xmlns:a16="http://schemas.microsoft.com/office/drawing/2014/main" id="{C3E0F42B-34FC-4A96-AB97-1586C46864BA}"/>
              </a:ext>
            </a:extLst>
          </p:cNvPr>
          <p:cNvSpPr/>
          <p:nvPr/>
        </p:nvSpPr>
        <p:spPr>
          <a:xfrm>
            <a:off x="10202832" y="4899738"/>
            <a:ext cx="1628077" cy="1325689"/>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F39703C1-8D5D-4A24-B9F3-862C1089D46C}"/>
              </a:ext>
            </a:extLst>
          </p:cNvPr>
          <p:cNvPicPr>
            <a:picLocks noChangeAspect="1"/>
          </p:cNvPicPr>
          <p:nvPr/>
        </p:nvPicPr>
        <p:blipFill>
          <a:blip r:embed="rId5"/>
          <a:stretch>
            <a:fillRect/>
          </a:stretch>
        </p:blipFill>
        <p:spPr>
          <a:xfrm>
            <a:off x="8674573" y="3142033"/>
            <a:ext cx="1652159" cy="1335140"/>
          </a:xfrm>
          <a:prstGeom prst="rect">
            <a:avLst/>
          </a:prstGeom>
        </p:spPr>
      </p:pic>
      <p:sp>
        <p:nvSpPr>
          <p:cNvPr id="10" name="Preparazione 9">
            <a:extLst>
              <a:ext uri="{FF2B5EF4-FFF2-40B4-BE49-F238E27FC236}">
                <a16:creationId xmlns:a16="http://schemas.microsoft.com/office/drawing/2014/main" id="{2572142D-BFB6-4D84-8716-5C09A3F0A5C2}"/>
              </a:ext>
            </a:extLst>
          </p:cNvPr>
          <p:cNvSpPr/>
          <p:nvPr/>
        </p:nvSpPr>
        <p:spPr>
          <a:xfrm>
            <a:off x="9725722" y="632573"/>
            <a:ext cx="1628078" cy="1325689"/>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useBgFill="1">
        <p:nvSpPr>
          <p:cNvPr id="23" name="Rectangle 22">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69739CB-901F-429A-840E-07C2C969DADD}"/>
              </a:ext>
            </a:extLst>
          </p:cNvPr>
          <p:cNvSpPr>
            <a:spLocks noGrp="1"/>
          </p:cNvSpPr>
          <p:nvPr>
            <p:ph type="title"/>
          </p:nvPr>
        </p:nvSpPr>
        <p:spPr>
          <a:xfrm>
            <a:off x="838200" y="102409"/>
            <a:ext cx="8887522" cy="1651404"/>
          </a:xfrm>
        </p:spPr>
        <p:txBody>
          <a:bodyPr>
            <a:normAutofit/>
          </a:bodyPr>
          <a:lstStyle/>
          <a:p>
            <a:r>
              <a:rPr lang="it-IT" dirty="0">
                <a:solidFill>
                  <a:srgbClr val="002060"/>
                </a:solidFill>
                <a:latin typeface="Algerian" panose="04020705040A02060702" pitchFamily="82" charset="0"/>
              </a:rPr>
              <a:t>THE MERCHANT’S PERSONALITY</a:t>
            </a:r>
          </a:p>
        </p:txBody>
      </p:sp>
      <p:sp>
        <p:nvSpPr>
          <p:cNvPr id="3" name="Segnaposto contenuto 2">
            <a:extLst>
              <a:ext uri="{FF2B5EF4-FFF2-40B4-BE49-F238E27FC236}">
                <a16:creationId xmlns:a16="http://schemas.microsoft.com/office/drawing/2014/main" id="{AB3C9422-2DF6-45D5-B911-84F9212F4CEB}"/>
              </a:ext>
            </a:extLst>
          </p:cNvPr>
          <p:cNvSpPr>
            <a:spLocks noGrp="1"/>
          </p:cNvSpPr>
          <p:nvPr>
            <p:ph idx="1"/>
          </p:nvPr>
        </p:nvSpPr>
        <p:spPr>
          <a:xfrm>
            <a:off x="838200" y="1753813"/>
            <a:ext cx="10803673" cy="4775575"/>
          </a:xfrm>
        </p:spPr>
        <p:txBody>
          <a:bodyPr>
            <a:normAutofit/>
          </a:bodyPr>
          <a:lstStyle/>
          <a:p>
            <a:endParaRPr lang="en-US" sz="2000" dirty="0"/>
          </a:p>
          <a:p>
            <a:r>
              <a:rPr lang="en-US" sz="2000" b="1" dirty="0">
                <a:solidFill>
                  <a:srgbClr val="002060"/>
                </a:solidFill>
                <a:latin typeface="Bell MT" panose="02020503060305020303" pitchFamily="18" charset="0"/>
              </a:rPr>
              <a:t>The merchant is an </a:t>
            </a:r>
            <a:r>
              <a:rPr lang="en-US" sz="2000" b="1" i="1" dirty="0">
                <a:solidFill>
                  <a:srgbClr val="002060"/>
                </a:solidFill>
                <a:latin typeface="Bell MT" panose="02020503060305020303" pitchFamily="18" charset="0"/>
              </a:rPr>
              <a:t>extravagant</a:t>
            </a:r>
            <a:r>
              <a:rPr lang="en-US" sz="2000" b="1" dirty="0">
                <a:solidFill>
                  <a:srgbClr val="002060"/>
                </a:solidFill>
                <a:latin typeface="Bell MT" panose="02020503060305020303" pitchFamily="18" charset="0"/>
              </a:rPr>
              <a:t> and </a:t>
            </a:r>
            <a:r>
              <a:rPr lang="en-US" sz="2000" b="1" i="1" dirty="0">
                <a:solidFill>
                  <a:srgbClr val="002060"/>
                </a:solidFill>
                <a:latin typeface="Bell MT" panose="02020503060305020303" pitchFamily="18" charset="0"/>
              </a:rPr>
              <a:t>eccentric</a:t>
            </a:r>
            <a:r>
              <a:rPr lang="en-US" sz="2000" b="1" dirty="0">
                <a:solidFill>
                  <a:srgbClr val="002060"/>
                </a:solidFill>
                <a:latin typeface="Bell MT" panose="02020503060305020303" pitchFamily="18" charset="0"/>
              </a:rPr>
              <a:t> person, as the reader can easily notice by his </a:t>
            </a:r>
            <a:r>
              <a:rPr lang="en-US" sz="2000" b="1" i="1" dirty="0">
                <a:solidFill>
                  <a:srgbClr val="002060"/>
                </a:solidFill>
                <a:latin typeface="Bell MT" panose="02020503060305020303" pitchFamily="18" charset="0"/>
              </a:rPr>
              <a:t>eye-catching dresses style </a:t>
            </a:r>
            <a:r>
              <a:rPr lang="en-US" sz="2000" b="1" dirty="0">
                <a:solidFill>
                  <a:srgbClr val="002060"/>
                </a:solidFill>
                <a:latin typeface="Bell MT" panose="02020503060305020303" pitchFamily="18" charset="0"/>
              </a:rPr>
              <a:t>that underlines his </a:t>
            </a:r>
            <a:r>
              <a:rPr lang="en-US" sz="2000" b="1" i="1" dirty="0">
                <a:solidFill>
                  <a:srgbClr val="002060"/>
                </a:solidFill>
                <a:latin typeface="Bell MT" panose="02020503060305020303" pitchFamily="18" charset="0"/>
              </a:rPr>
              <a:t>desire to show people his high social status and richness.</a:t>
            </a:r>
            <a:r>
              <a:rPr lang="en-US" sz="2000" b="1" dirty="0">
                <a:solidFill>
                  <a:srgbClr val="002060"/>
                </a:solidFill>
                <a:latin typeface="Bell MT" panose="02020503060305020303" pitchFamily="18" charset="0"/>
              </a:rPr>
              <a:t> </a:t>
            </a:r>
          </a:p>
          <a:p>
            <a:endParaRPr lang="en-US" sz="2000" b="1" dirty="0">
              <a:solidFill>
                <a:srgbClr val="002060"/>
              </a:solidFill>
              <a:latin typeface="Bell MT" panose="02020503060305020303" pitchFamily="18" charset="0"/>
            </a:endParaRPr>
          </a:p>
          <a:p>
            <a:r>
              <a:rPr lang="en-US" sz="2000" b="1" dirty="0">
                <a:solidFill>
                  <a:srgbClr val="002060"/>
                </a:solidFill>
                <a:latin typeface="Bell MT" panose="02020503060305020303" pitchFamily="18" charset="0"/>
              </a:rPr>
              <a:t>His posture, connoted by the expression “High on his horse he sat”</a:t>
            </a:r>
          </a:p>
          <a:p>
            <a:pPr marL="0" indent="0">
              <a:buNone/>
            </a:pPr>
            <a:r>
              <a:rPr lang="en-US" sz="2000" b="1" dirty="0">
                <a:solidFill>
                  <a:srgbClr val="002060"/>
                </a:solidFill>
                <a:latin typeface="Bell MT" panose="02020503060305020303" pitchFamily="18" charset="0"/>
              </a:rPr>
              <a:t>    makes clear the merchant’s </a:t>
            </a:r>
            <a:r>
              <a:rPr lang="en-US" sz="2000" b="1" i="1" dirty="0">
                <a:solidFill>
                  <a:srgbClr val="002060"/>
                </a:solidFill>
                <a:latin typeface="Bell MT" panose="02020503060305020303" pitchFamily="18" charset="0"/>
              </a:rPr>
              <a:t>great consideration of himself</a:t>
            </a:r>
            <a:r>
              <a:rPr lang="en-US" sz="2000" b="1" dirty="0">
                <a:solidFill>
                  <a:srgbClr val="002060"/>
                </a:solidFill>
                <a:latin typeface="Bell MT" panose="02020503060305020303" pitchFamily="18" charset="0"/>
              </a:rPr>
              <a:t>.  </a:t>
            </a:r>
          </a:p>
          <a:p>
            <a:endParaRPr lang="en-US" sz="2000" b="1" dirty="0">
              <a:solidFill>
                <a:srgbClr val="002060"/>
              </a:solidFill>
              <a:latin typeface="Bell MT" panose="02020503060305020303" pitchFamily="18" charset="0"/>
            </a:endParaRPr>
          </a:p>
          <a:p>
            <a:pPr marL="0" indent="0">
              <a:buNone/>
            </a:pPr>
            <a:endParaRPr lang="en-US" sz="2000" b="1" dirty="0">
              <a:solidFill>
                <a:srgbClr val="002060"/>
              </a:solidFill>
              <a:latin typeface="Bell MT" panose="02020503060305020303" pitchFamily="18" charset="0"/>
            </a:endParaRPr>
          </a:p>
          <a:p>
            <a:r>
              <a:rPr lang="en-US" sz="2000" b="1" dirty="0">
                <a:solidFill>
                  <a:srgbClr val="002060"/>
                </a:solidFill>
                <a:latin typeface="Bell MT" panose="02020503060305020303" pitchFamily="18" charset="0"/>
              </a:rPr>
              <a:t>He always speaks “In solemn tones” about his increase, thus making people believe </a:t>
            </a:r>
          </a:p>
          <a:p>
            <a:pPr marL="0" indent="0">
              <a:buNone/>
            </a:pPr>
            <a:r>
              <a:rPr lang="en-US" sz="2000" b="1" dirty="0">
                <a:solidFill>
                  <a:srgbClr val="002060"/>
                </a:solidFill>
                <a:latin typeface="Bell MT" panose="02020503060305020303" pitchFamily="18" charset="0"/>
              </a:rPr>
              <a:t>   he is a wise and intelligent person but to tell the truth, he is </a:t>
            </a:r>
          </a:p>
          <a:p>
            <a:pPr marL="0" indent="0">
              <a:buNone/>
            </a:pPr>
            <a:r>
              <a:rPr lang="en-US" sz="2000" b="1" i="1" dirty="0">
                <a:solidFill>
                  <a:srgbClr val="002060"/>
                </a:solidFill>
                <a:latin typeface="Bell MT" panose="02020503060305020303" pitchFamily="18" charset="0"/>
              </a:rPr>
              <a:t>   not  as competent in business as a merchant should be</a:t>
            </a:r>
            <a:r>
              <a:rPr lang="en-US" sz="2000" b="1" dirty="0">
                <a:solidFill>
                  <a:srgbClr val="002060"/>
                </a:solidFill>
                <a:latin typeface="Bell MT" panose="02020503060305020303" pitchFamily="18" charset="0"/>
              </a:rPr>
              <a:t>, indeed </a:t>
            </a:r>
            <a:r>
              <a:rPr lang="en-US" sz="2000" b="1" i="1" dirty="0">
                <a:solidFill>
                  <a:srgbClr val="002060"/>
                </a:solidFill>
                <a:latin typeface="Bell MT" panose="02020503060305020303" pitchFamily="18" charset="0"/>
              </a:rPr>
              <a:t>he’s always in debt.</a:t>
            </a:r>
          </a:p>
          <a:p>
            <a:endParaRPr lang="it-IT" sz="1600" dirty="0"/>
          </a:p>
        </p:txBody>
      </p:sp>
      <p:pic>
        <p:nvPicPr>
          <p:cNvPr id="5" name="Elemento grafico 4" descr="Monete contorno">
            <a:extLst>
              <a:ext uri="{FF2B5EF4-FFF2-40B4-BE49-F238E27FC236}">
                <a16:creationId xmlns:a16="http://schemas.microsoft.com/office/drawing/2014/main" id="{AFC07D1B-E27C-4A62-A446-E4595978EB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47606" y="764947"/>
            <a:ext cx="1069627" cy="1069627"/>
          </a:xfrm>
          <a:prstGeom prst="rect">
            <a:avLst/>
          </a:prstGeom>
        </p:spPr>
      </p:pic>
      <p:pic>
        <p:nvPicPr>
          <p:cNvPr id="6" name="Elemento grafico 5" descr="Cavallo con riempimento a tinta unita">
            <a:extLst>
              <a:ext uri="{FF2B5EF4-FFF2-40B4-BE49-F238E27FC236}">
                <a16:creationId xmlns:a16="http://schemas.microsoft.com/office/drawing/2014/main" id="{5AC03936-23CC-4D5B-B750-6122C52C36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41404" y="3346482"/>
            <a:ext cx="918496" cy="918496"/>
          </a:xfrm>
          <a:prstGeom prst="rect">
            <a:avLst/>
          </a:prstGeom>
        </p:spPr>
      </p:pic>
      <p:pic>
        <p:nvPicPr>
          <p:cNvPr id="14" name="Elemento grafico 13" descr="Grafico di tendenza al ribasso con riempimento a tinta unita">
            <a:extLst>
              <a:ext uri="{FF2B5EF4-FFF2-40B4-BE49-F238E27FC236}">
                <a16:creationId xmlns:a16="http://schemas.microsoft.com/office/drawing/2014/main" id="{C8BB9686-C548-4917-8A36-F5A804B4DD1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82419" y="5105382"/>
            <a:ext cx="914400" cy="914400"/>
          </a:xfrm>
          <a:prstGeom prst="rect">
            <a:avLst/>
          </a:prstGeom>
        </p:spPr>
      </p:pic>
    </p:spTree>
    <p:extLst>
      <p:ext uri="{BB962C8B-B14F-4D97-AF65-F5344CB8AC3E}">
        <p14:creationId xmlns:p14="http://schemas.microsoft.com/office/powerpoint/2010/main" val="158669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82CCB-B914-4B3A-8EBC-E8DC6CAEAA50}"/>
              </a:ext>
            </a:extLst>
          </p:cNvPr>
          <p:cNvSpPr>
            <a:spLocks noGrp="1"/>
          </p:cNvSpPr>
          <p:nvPr>
            <p:ph type="title"/>
          </p:nvPr>
        </p:nvSpPr>
        <p:spPr>
          <a:xfrm>
            <a:off x="224741" y="184150"/>
            <a:ext cx="8213203" cy="1325563"/>
          </a:xfrm>
        </p:spPr>
        <p:txBody>
          <a:bodyPr>
            <a:normAutofit/>
          </a:bodyPr>
          <a:lstStyle/>
          <a:p>
            <a:r>
              <a:rPr lang="it-IT" dirty="0">
                <a:solidFill>
                  <a:srgbClr val="002060"/>
                </a:solidFill>
                <a:latin typeface="Algerian" panose="04020705040A02060702" pitchFamily="82" charset="0"/>
              </a:rPr>
              <a:t>the </a:t>
            </a:r>
            <a:r>
              <a:rPr lang="it-IT" dirty="0" err="1">
                <a:solidFill>
                  <a:srgbClr val="002060"/>
                </a:solidFill>
                <a:latin typeface="Algerian" panose="04020705040A02060702" pitchFamily="82" charset="0"/>
              </a:rPr>
              <a:t>merchant</a:t>
            </a:r>
            <a:r>
              <a:rPr lang="it-IT" dirty="0">
                <a:solidFill>
                  <a:srgbClr val="002060"/>
                </a:solidFill>
                <a:latin typeface="Algerian" panose="04020705040A02060702" pitchFamily="82" charset="0"/>
              </a:rPr>
              <a:t> </a:t>
            </a:r>
            <a:r>
              <a:rPr lang="it-IT" dirty="0" err="1">
                <a:solidFill>
                  <a:srgbClr val="002060"/>
                </a:solidFill>
                <a:latin typeface="Algerian" panose="04020705040A02060702" pitchFamily="82" charset="0"/>
              </a:rPr>
              <a:t>as</a:t>
            </a:r>
            <a:r>
              <a:rPr lang="it-IT" dirty="0">
                <a:solidFill>
                  <a:srgbClr val="002060"/>
                </a:solidFill>
                <a:latin typeface="Algerian" panose="04020705040A02060702" pitchFamily="82" charset="0"/>
              </a:rPr>
              <a:t> a symbol</a:t>
            </a:r>
          </a:p>
        </p:txBody>
      </p:sp>
      <p:sp>
        <p:nvSpPr>
          <p:cNvPr id="20" name="Content Placeholder 7">
            <a:extLst>
              <a:ext uri="{FF2B5EF4-FFF2-40B4-BE49-F238E27FC236}">
                <a16:creationId xmlns:a16="http://schemas.microsoft.com/office/drawing/2014/main" id="{2ECF81E3-D887-44E3-802A-DD094EECE385}"/>
              </a:ext>
            </a:extLst>
          </p:cNvPr>
          <p:cNvSpPr>
            <a:spLocks noGrp="1"/>
          </p:cNvSpPr>
          <p:nvPr>
            <p:ph idx="1"/>
          </p:nvPr>
        </p:nvSpPr>
        <p:spPr>
          <a:xfrm>
            <a:off x="838200" y="1825625"/>
            <a:ext cx="6892332" cy="4351338"/>
          </a:xfrm>
        </p:spPr>
        <p:txBody>
          <a:bodyPr anchor="ctr">
            <a:normAutofit/>
          </a:bodyPr>
          <a:lstStyle/>
          <a:p>
            <a:r>
              <a:rPr lang="en-US" b="1" dirty="0">
                <a:solidFill>
                  <a:srgbClr val="002060"/>
                </a:solidFill>
                <a:latin typeface="Bell MT" panose="02020503060305020303" pitchFamily="18" charset="0"/>
              </a:rPr>
              <a:t>The lion reminds of the idea of </a:t>
            </a:r>
            <a:r>
              <a:rPr lang="en-US" b="1" i="1" dirty="0">
                <a:solidFill>
                  <a:srgbClr val="002060"/>
                </a:solidFill>
                <a:latin typeface="Bell MT" panose="02020503060305020303" pitchFamily="18" charset="0"/>
              </a:rPr>
              <a:t>arrogance</a:t>
            </a:r>
            <a:r>
              <a:rPr lang="en-US" b="1" dirty="0">
                <a:solidFill>
                  <a:srgbClr val="002060"/>
                </a:solidFill>
                <a:latin typeface="Bell MT" panose="02020503060305020303" pitchFamily="18" charset="0"/>
              </a:rPr>
              <a:t>, that is the merchant’s feature mostly underlined by the poet.</a:t>
            </a:r>
          </a:p>
          <a:p>
            <a:endParaRPr lang="en-US" b="1" dirty="0">
              <a:solidFill>
                <a:srgbClr val="002060"/>
              </a:solidFill>
              <a:latin typeface="Bell MT" panose="02020503060305020303" pitchFamily="18" charset="0"/>
            </a:endParaRPr>
          </a:p>
          <a:p>
            <a:endParaRPr lang="en-US" b="1" dirty="0">
              <a:solidFill>
                <a:srgbClr val="002060"/>
              </a:solidFill>
              <a:latin typeface="Bell MT" panose="02020503060305020303" pitchFamily="18" charset="0"/>
            </a:endParaRPr>
          </a:p>
          <a:p>
            <a:r>
              <a:rPr lang="en-US" b="1" dirty="0">
                <a:solidFill>
                  <a:srgbClr val="002060"/>
                </a:solidFill>
                <a:latin typeface="Bell MT" panose="02020503060305020303" pitchFamily="18" charset="0"/>
              </a:rPr>
              <a:t>The imagine underlines the merchant’s desire to </a:t>
            </a:r>
            <a:r>
              <a:rPr lang="en-US" b="1" i="1" dirty="0">
                <a:solidFill>
                  <a:srgbClr val="002060"/>
                </a:solidFill>
                <a:latin typeface="Bell MT" panose="02020503060305020303" pitchFamily="18" charset="0"/>
              </a:rPr>
              <a:t>appear different from his true nature.</a:t>
            </a:r>
          </a:p>
          <a:p>
            <a:endParaRPr lang="en-US" dirty="0"/>
          </a:p>
          <a:p>
            <a:endParaRPr lang="en-US" dirty="0"/>
          </a:p>
        </p:txBody>
      </p:sp>
      <p:pic>
        <p:nvPicPr>
          <p:cNvPr id="9" name="Immagine 8">
            <a:extLst>
              <a:ext uri="{FF2B5EF4-FFF2-40B4-BE49-F238E27FC236}">
                <a16:creationId xmlns:a16="http://schemas.microsoft.com/office/drawing/2014/main" id="{1451D7B3-0FC1-4EC0-8D2C-E94A4F404286}"/>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artisticPaintBrush/>
                    </a14:imgEffect>
                  </a14:imgLayer>
                </a14:imgProps>
              </a:ext>
            </a:extLst>
          </a:blip>
          <a:stretch>
            <a:fillRect/>
          </a:stretch>
        </p:blipFill>
        <p:spPr>
          <a:xfrm>
            <a:off x="7730532" y="0"/>
            <a:ext cx="4461468" cy="5139159"/>
          </a:xfrm>
          <a:prstGeom prst="rect">
            <a:avLst/>
          </a:prstGeom>
          <a:effectLst>
            <a:outerShdw blurRad="419100" dist="50800" dir="5400000" algn="ctr" rotWithShape="0">
              <a:srgbClr val="000000">
                <a:alpha val="43137"/>
              </a:srgbClr>
            </a:outerShdw>
            <a:reflection stA="33000" endPos="65000" dist="50800" dir="5400000" sy="-100000" algn="bl" rotWithShape="0"/>
          </a:effectLst>
        </p:spPr>
      </p:pic>
    </p:spTree>
    <p:extLst>
      <p:ext uri="{BB962C8B-B14F-4D97-AF65-F5344CB8AC3E}">
        <p14:creationId xmlns:p14="http://schemas.microsoft.com/office/powerpoint/2010/main" val="3422774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extLst>
              <a:ext uri="{BEBA8EAE-BF5A-486C-A8C5-ECC9F3942E4B}">
                <a14:imgProps xmlns:a14="http://schemas.microsoft.com/office/drawing/2010/main">
                  <a14:imgLayer r:embed="rId3">
                    <a14:imgEffect>
                      <a14:colorTemperature colorTemp="4714"/>
                    </a14:imgEffect>
                    <a14:imgEffect>
                      <a14:saturation sat="115000"/>
                    </a14:imgEffect>
                  </a14:imgLayer>
                </a14:imgProps>
              </a:ex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11" name="Ovale 10">
            <a:extLst>
              <a:ext uri="{FF2B5EF4-FFF2-40B4-BE49-F238E27FC236}">
                <a16:creationId xmlns:a16="http://schemas.microsoft.com/office/drawing/2014/main" id="{6E5CE45C-EB0E-44FA-AF4E-678988C3D8B6}"/>
              </a:ext>
            </a:extLst>
          </p:cNvPr>
          <p:cNvSpPr/>
          <p:nvPr/>
        </p:nvSpPr>
        <p:spPr>
          <a:xfrm>
            <a:off x="10091058" y="5119235"/>
            <a:ext cx="1513114" cy="1373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25C6B8C7-30F1-4111-B5BF-F5992EA0C8B5}"/>
              </a:ext>
            </a:extLst>
          </p:cNvPr>
          <p:cNvSpPr/>
          <p:nvPr/>
        </p:nvSpPr>
        <p:spPr>
          <a:xfrm>
            <a:off x="8904517" y="2943681"/>
            <a:ext cx="1513113" cy="13736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AFCD2E71-ABA5-41C2-B61C-055B2ABDF16D}"/>
              </a:ext>
            </a:extLst>
          </p:cNvPr>
          <p:cNvSpPr>
            <a:spLocks noGrp="1"/>
          </p:cNvSpPr>
          <p:nvPr>
            <p:ph type="title"/>
          </p:nvPr>
        </p:nvSpPr>
        <p:spPr/>
        <p:txBody>
          <a:bodyPr/>
          <a:lstStyle/>
          <a:p>
            <a:pPr algn="ctr"/>
            <a:r>
              <a:rPr lang="it-IT" dirty="0">
                <a:solidFill>
                  <a:srgbClr val="002060"/>
                </a:solidFill>
                <a:latin typeface="Algerian" panose="04020705040A02060702" pitchFamily="82" charset="0"/>
              </a:rPr>
              <a:t>The </a:t>
            </a:r>
            <a:r>
              <a:rPr lang="it-IT" dirty="0" err="1">
                <a:solidFill>
                  <a:srgbClr val="002060"/>
                </a:solidFill>
                <a:latin typeface="Algerian" panose="04020705040A02060702" pitchFamily="82" charset="0"/>
              </a:rPr>
              <a:t>merchant</a:t>
            </a:r>
            <a:r>
              <a:rPr lang="it-IT" dirty="0">
                <a:solidFill>
                  <a:srgbClr val="002060"/>
                </a:solidFill>
                <a:latin typeface="Algerian" panose="04020705040A02060702" pitchFamily="82" charset="0"/>
              </a:rPr>
              <a:t> </a:t>
            </a:r>
            <a:r>
              <a:rPr lang="it-IT" dirty="0" err="1">
                <a:solidFill>
                  <a:srgbClr val="002060"/>
                </a:solidFill>
                <a:latin typeface="Algerian" panose="04020705040A02060702" pitchFamily="82" charset="0"/>
              </a:rPr>
              <a:t>nowadays</a:t>
            </a:r>
            <a:endParaRPr lang="it-IT" dirty="0">
              <a:solidFill>
                <a:srgbClr val="002060"/>
              </a:solidFill>
              <a:latin typeface="Algerian" panose="04020705040A02060702" pitchFamily="82" charset="0"/>
            </a:endParaRPr>
          </a:p>
        </p:txBody>
      </p:sp>
      <p:sp>
        <p:nvSpPr>
          <p:cNvPr id="3" name="Segnaposto contenuto 2">
            <a:extLst>
              <a:ext uri="{FF2B5EF4-FFF2-40B4-BE49-F238E27FC236}">
                <a16:creationId xmlns:a16="http://schemas.microsoft.com/office/drawing/2014/main" id="{777A1010-F1A6-4654-8671-FD6F0437C54E}"/>
              </a:ext>
            </a:extLst>
          </p:cNvPr>
          <p:cNvSpPr>
            <a:spLocks noGrp="1"/>
          </p:cNvSpPr>
          <p:nvPr>
            <p:ph idx="1"/>
          </p:nvPr>
        </p:nvSpPr>
        <p:spPr>
          <a:xfrm>
            <a:off x="838200" y="2122714"/>
            <a:ext cx="10994572" cy="4642304"/>
          </a:xfrm>
        </p:spPr>
        <p:txBody>
          <a:bodyPr>
            <a:normAutofit/>
          </a:bodyPr>
          <a:lstStyle/>
          <a:p>
            <a:r>
              <a:rPr lang="en-US" sz="2000" b="1" dirty="0">
                <a:solidFill>
                  <a:srgbClr val="002060"/>
                </a:solidFill>
                <a:latin typeface="Bell MT" panose="02020503060305020303" pitchFamily="18" charset="0"/>
              </a:rPr>
              <a:t>The contemporary reader has a </a:t>
            </a:r>
            <a:r>
              <a:rPr lang="en-US" sz="2000" b="1" i="1" dirty="0">
                <a:solidFill>
                  <a:srgbClr val="002060"/>
                </a:solidFill>
                <a:latin typeface="Bell MT" panose="02020503060305020303" pitchFamily="18" charset="0"/>
              </a:rPr>
              <a:t>negative impression </a:t>
            </a:r>
            <a:r>
              <a:rPr lang="en-US" sz="2000" b="1" dirty="0">
                <a:solidFill>
                  <a:srgbClr val="002060"/>
                </a:solidFill>
                <a:latin typeface="Bell MT" panose="02020503060305020303" pitchFamily="18" charset="0"/>
              </a:rPr>
              <a:t>of the merchant because of the contrast between what he tells people about him and his true nature, that is an arrogant and liar man who isn’t even able in doing his job.</a:t>
            </a:r>
          </a:p>
          <a:p>
            <a:endParaRPr lang="en-US" sz="2000" dirty="0">
              <a:solidFill>
                <a:srgbClr val="002060"/>
              </a:solidFill>
              <a:latin typeface="Bell MT" panose="02020503060305020303" pitchFamily="18" charset="0"/>
            </a:endParaRPr>
          </a:p>
          <a:p>
            <a:endParaRPr lang="en-US" sz="2000" dirty="0">
              <a:solidFill>
                <a:srgbClr val="002060"/>
              </a:solidFill>
              <a:latin typeface="Bell MT" panose="02020503060305020303" pitchFamily="18" charset="0"/>
            </a:endParaRPr>
          </a:p>
          <a:p>
            <a:endParaRPr lang="en-US" sz="2000" dirty="0">
              <a:solidFill>
                <a:srgbClr val="002060"/>
              </a:solidFill>
              <a:latin typeface="Bell MT" panose="02020503060305020303" pitchFamily="18" charset="0"/>
            </a:endParaRPr>
          </a:p>
          <a:p>
            <a:r>
              <a:rPr lang="en-US" sz="2000" b="1" dirty="0">
                <a:solidFill>
                  <a:srgbClr val="002060"/>
                </a:solidFill>
                <a:latin typeface="Bell MT" panose="02020503060305020303" pitchFamily="18" charset="0"/>
              </a:rPr>
              <a:t>Anyway, people nowadays are used to dealing with arrogant people, </a:t>
            </a:r>
          </a:p>
          <a:p>
            <a:pPr marL="0" indent="0">
              <a:buNone/>
            </a:pPr>
            <a:r>
              <a:rPr lang="en-US" sz="2000" b="1" dirty="0">
                <a:solidFill>
                  <a:srgbClr val="002060"/>
                </a:solidFill>
                <a:latin typeface="Bell MT" panose="02020503060305020303" pitchFamily="18" charset="0"/>
              </a:rPr>
              <a:t>   therefore contemporary readers consider the merchant a realistic character, </a:t>
            </a:r>
          </a:p>
          <a:p>
            <a:pPr marL="0" indent="0">
              <a:buNone/>
            </a:pPr>
            <a:r>
              <a:rPr lang="en-US" sz="2000" b="1" dirty="0">
                <a:solidFill>
                  <a:srgbClr val="002060"/>
                </a:solidFill>
                <a:latin typeface="Bell MT" panose="02020503060305020303" pitchFamily="18" charset="0"/>
              </a:rPr>
              <a:t>   recurring as in films and   novels as in real life. </a:t>
            </a:r>
          </a:p>
          <a:p>
            <a:endParaRPr lang="en-US" b="1" dirty="0">
              <a:solidFill>
                <a:srgbClr val="002060"/>
              </a:solidFill>
              <a:latin typeface="Bell MT" panose="02020503060305020303" pitchFamily="18" charset="0"/>
            </a:endParaRPr>
          </a:p>
          <a:p>
            <a:endParaRPr lang="it-IT" dirty="0"/>
          </a:p>
        </p:txBody>
      </p:sp>
      <p:pic>
        <p:nvPicPr>
          <p:cNvPr id="7" name="Elemento grafico 6" descr="Libro aperto contorno">
            <a:extLst>
              <a:ext uri="{FF2B5EF4-FFF2-40B4-BE49-F238E27FC236}">
                <a16:creationId xmlns:a16="http://schemas.microsoft.com/office/drawing/2014/main" id="{41B067C5-96B4-4E22-AB03-B726C456CF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03873" y="3163775"/>
            <a:ext cx="914400" cy="914400"/>
          </a:xfrm>
          <a:prstGeom prst="rect">
            <a:avLst/>
          </a:prstGeom>
        </p:spPr>
      </p:pic>
      <p:pic>
        <p:nvPicPr>
          <p:cNvPr id="9" name="Elemento grafico 8" descr="Ciak contorno">
            <a:extLst>
              <a:ext uri="{FF2B5EF4-FFF2-40B4-BE49-F238E27FC236}">
                <a16:creationId xmlns:a16="http://schemas.microsoft.com/office/drawing/2014/main" id="{52FB0871-3E8B-4A58-A99B-B143BE4CBF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90415" y="5262562"/>
            <a:ext cx="914400" cy="914400"/>
          </a:xfrm>
          <a:prstGeom prst="rect">
            <a:avLst/>
          </a:prstGeom>
        </p:spPr>
      </p:pic>
    </p:spTree>
    <p:extLst>
      <p:ext uri="{BB962C8B-B14F-4D97-AF65-F5344CB8AC3E}">
        <p14:creationId xmlns:p14="http://schemas.microsoft.com/office/powerpoint/2010/main" val="323377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extLst>
              <a:ext uri="{BEBA8EAE-BF5A-486C-A8C5-ECC9F3942E4B}">
                <a14:imgProps xmlns:a14="http://schemas.microsoft.com/office/drawing/2010/main">
                  <a14:imgLayer r:embed="rId3">
                    <a14:imgEffect>
                      <a14:colorTemperature colorTemp="4714"/>
                    </a14:imgEffect>
                    <a14:imgEffect>
                      <a14:saturation sat="115000"/>
                    </a14:imgEffect>
                  </a14:imgLayer>
                </a14:imgProps>
              </a:ex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0BA4E59-EC82-4FB3-BADE-F144D62EE992}"/>
              </a:ext>
            </a:extLst>
          </p:cNvPr>
          <p:cNvSpPr>
            <a:spLocks noGrp="1"/>
          </p:cNvSpPr>
          <p:nvPr>
            <p:ph type="title"/>
          </p:nvPr>
        </p:nvSpPr>
        <p:spPr>
          <a:xfrm>
            <a:off x="1153423" y="201035"/>
            <a:ext cx="10243920" cy="1722126"/>
          </a:xfrm>
        </p:spPr>
        <p:txBody>
          <a:bodyPr>
            <a:normAutofit/>
          </a:bodyPr>
          <a:lstStyle/>
          <a:p>
            <a:r>
              <a:rPr lang="it-IT" sz="4000" dirty="0">
                <a:solidFill>
                  <a:srgbClr val="002060"/>
                </a:solidFill>
                <a:latin typeface="Algerian" panose="04020705040A02060702" pitchFamily="82" charset="0"/>
              </a:rPr>
              <a:t>The </a:t>
            </a:r>
            <a:r>
              <a:rPr lang="it-IT" sz="4000" dirty="0" err="1">
                <a:solidFill>
                  <a:srgbClr val="002060"/>
                </a:solidFill>
                <a:latin typeface="Algerian" panose="04020705040A02060702" pitchFamily="82" charset="0"/>
              </a:rPr>
              <a:t>merchant</a:t>
            </a:r>
            <a:r>
              <a:rPr lang="it-IT" sz="4000" dirty="0">
                <a:solidFill>
                  <a:srgbClr val="002060"/>
                </a:solidFill>
                <a:latin typeface="Algerian" panose="04020705040A02060702" pitchFamily="82" charset="0"/>
              </a:rPr>
              <a:t> in the middle </a:t>
            </a:r>
            <a:r>
              <a:rPr lang="it-IT" sz="4000" dirty="0" err="1">
                <a:solidFill>
                  <a:srgbClr val="002060"/>
                </a:solidFill>
                <a:latin typeface="Algerian" panose="04020705040A02060702" pitchFamily="82" charset="0"/>
              </a:rPr>
              <a:t>ages</a:t>
            </a:r>
            <a:endParaRPr lang="it-IT" sz="4000" dirty="0">
              <a:solidFill>
                <a:srgbClr val="002060"/>
              </a:solidFill>
              <a:latin typeface="Algerian" panose="04020705040A02060702" pitchFamily="82" charset="0"/>
            </a:endParaRPr>
          </a:p>
        </p:txBody>
      </p:sp>
      <p:sp>
        <p:nvSpPr>
          <p:cNvPr id="3" name="Segnaposto contenuto 2">
            <a:extLst>
              <a:ext uri="{FF2B5EF4-FFF2-40B4-BE49-F238E27FC236}">
                <a16:creationId xmlns:a16="http://schemas.microsoft.com/office/drawing/2014/main" id="{420DFB2E-6688-4F6A-B036-08F46720B8AF}"/>
              </a:ext>
            </a:extLst>
          </p:cNvPr>
          <p:cNvSpPr>
            <a:spLocks noGrp="1"/>
          </p:cNvSpPr>
          <p:nvPr>
            <p:ph idx="1"/>
          </p:nvPr>
        </p:nvSpPr>
        <p:spPr>
          <a:xfrm>
            <a:off x="889518" y="1923161"/>
            <a:ext cx="11015970" cy="4616535"/>
          </a:xfrm>
        </p:spPr>
        <p:txBody>
          <a:bodyPr>
            <a:normAutofit/>
          </a:bodyPr>
          <a:lstStyle/>
          <a:p>
            <a:r>
              <a:rPr lang="en-US" sz="1800" b="1" dirty="0">
                <a:solidFill>
                  <a:srgbClr val="002060"/>
                </a:solidFill>
                <a:latin typeface="Bell MT" panose="02020503060305020303" pitchFamily="18" charset="0"/>
              </a:rPr>
              <a:t>The figure of the merchant manifests the affirmation of the </a:t>
            </a:r>
            <a:r>
              <a:rPr lang="en-US" sz="1800" b="1" i="1" u="sng" dirty="0">
                <a:solidFill>
                  <a:srgbClr val="002060"/>
                </a:solidFill>
                <a:latin typeface="Bell MT" panose="02020503060305020303" pitchFamily="18" charset="0"/>
              </a:rPr>
              <a:t>middle class </a:t>
            </a:r>
            <a:r>
              <a:rPr lang="en-US" sz="1800" b="1" dirty="0">
                <a:solidFill>
                  <a:srgbClr val="002060"/>
                </a:solidFill>
                <a:latin typeface="Bell MT" panose="02020503060305020303" pitchFamily="18" charset="0"/>
              </a:rPr>
              <a:t>in the 14th century,</a:t>
            </a:r>
          </a:p>
          <a:p>
            <a:pPr marL="0" indent="0">
              <a:buNone/>
            </a:pPr>
            <a:r>
              <a:rPr lang="en-US" sz="1800" b="1" dirty="0">
                <a:solidFill>
                  <a:srgbClr val="002060"/>
                </a:solidFill>
                <a:latin typeface="Bell MT" panose="02020503060305020303" pitchFamily="18" charset="0"/>
              </a:rPr>
              <a:t>    which acquires more and more </a:t>
            </a:r>
            <a:r>
              <a:rPr lang="en-US" sz="1800" b="1" i="1" dirty="0">
                <a:solidFill>
                  <a:srgbClr val="002060"/>
                </a:solidFill>
                <a:latin typeface="Bell MT" panose="02020503060305020303" pitchFamily="18" charset="0"/>
              </a:rPr>
              <a:t>power</a:t>
            </a:r>
            <a:r>
              <a:rPr lang="en-US" sz="1800" b="1" dirty="0">
                <a:solidFill>
                  <a:srgbClr val="002060"/>
                </a:solidFill>
                <a:latin typeface="Bell MT" panose="02020503060305020303" pitchFamily="18" charset="0"/>
              </a:rPr>
              <a:t> and possesses a lot of </a:t>
            </a:r>
            <a:r>
              <a:rPr lang="en-US" sz="1800" b="1" i="1" dirty="0">
                <a:solidFill>
                  <a:srgbClr val="002060"/>
                </a:solidFill>
                <a:latin typeface="Bell MT" panose="02020503060305020303" pitchFamily="18" charset="0"/>
              </a:rPr>
              <a:t>money</a:t>
            </a:r>
            <a:r>
              <a:rPr lang="en-US" sz="1800" b="1" dirty="0">
                <a:solidFill>
                  <a:srgbClr val="002060"/>
                </a:solidFill>
                <a:latin typeface="Bell MT" panose="02020503060305020303" pitchFamily="18" charset="0"/>
              </a:rPr>
              <a:t>. </a:t>
            </a:r>
          </a:p>
          <a:p>
            <a:endParaRPr lang="en-US" sz="1800" b="1" dirty="0">
              <a:solidFill>
                <a:srgbClr val="002060"/>
              </a:solidFill>
              <a:latin typeface="Bell MT" panose="02020503060305020303" pitchFamily="18" charset="0"/>
            </a:endParaRPr>
          </a:p>
          <a:p>
            <a:r>
              <a:rPr lang="en-US" sz="1800" b="1" dirty="0" err="1">
                <a:solidFill>
                  <a:srgbClr val="002060"/>
                </a:solidFill>
                <a:latin typeface="Bell MT" panose="02020503060305020303" pitchFamily="18" charset="0"/>
              </a:rPr>
              <a:t>Chaucher</a:t>
            </a:r>
            <a:r>
              <a:rPr lang="en-US" sz="1800" b="1" dirty="0">
                <a:solidFill>
                  <a:srgbClr val="002060"/>
                </a:solidFill>
                <a:latin typeface="Bell MT" panose="02020503060305020303" pitchFamily="18" charset="0"/>
              </a:rPr>
              <a:t> through the “Canterbury tales” presents a political </a:t>
            </a:r>
            <a:r>
              <a:rPr lang="en-US" sz="1800" b="1" i="1" dirty="0">
                <a:solidFill>
                  <a:srgbClr val="002060"/>
                </a:solidFill>
                <a:latin typeface="Bell MT" panose="02020503060305020303" pitchFamily="18" charset="0"/>
              </a:rPr>
              <a:t>satire</a:t>
            </a:r>
            <a:r>
              <a:rPr lang="en-US" sz="1800" b="1" dirty="0">
                <a:solidFill>
                  <a:srgbClr val="002060"/>
                </a:solidFill>
                <a:latin typeface="Bell MT" panose="02020503060305020303" pitchFamily="18" charset="0"/>
              </a:rPr>
              <a:t> towards this social class,</a:t>
            </a:r>
          </a:p>
          <a:p>
            <a:pPr marL="0" indent="0">
              <a:buNone/>
            </a:pPr>
            <a:r>
              <a:rPr lang="en-US" sz="1800" b="1" dirty="0">
                <a:solidFill>
                  <a:srgbClr val="002060"/>
                </a:solidFill>
                <a:latin typeface="Bell MT" panose="02020503060305020303" pitchFamily="18" charset="0"/>
              </a:rPr>
              <a:t>   showing its representatives,  the </a:t>
            </a:r>
            <a:r>
              <a:rPr lang="en-US" sz="1800" b="1" i="1" dirty="0">
                <a:solidFill>
                  <a:srgbClr val="002060"/>
                </a:solidFill>
                <a:latin typeface="Bell MT" panose="02020503060305020303" pitchFamily="18" charset="0"/>
              </a:rPr>
              <a:t>merchants</a:t>
            </a:r>
            <a:r>
              <a:rPr lang="en-US" sz="1800" b="1" dirty="0">
                <a:solidFill>
                  <a:srgbClr val="002060"/>
                </a:solidFill>
                <a:latin typeface="Bell MT" panose="02020503060305020303" pitchFamily="18" charset="0"/>
              </a:rPr>
              <a:t>, as </a:t>
            </a:r>
            <a:r>
              <a:rPr lang="en-US" sz="1800" b="1" i="1" dirty="0">
                <a:solidFill>
                  <a:srgbClr val="002060"/>
                </a:solidFill>
                <a:latin typeface="Bell MT" panose="02020503060305020303" pitchFamily="18" charset="0"/>
              </a:rPr>
              <a:t>liars</a:t>
            </a:r>
            <a:r>
              <a:rPr lang="en-US" sz="1800" b="1" dirty="0">
                <a:solidFill>
                  <a:srgbClr val="002060"/>
                </a:solidFill>
                <a:latin typeface="Bell MT" panose="02020503060305020303" pitchFamily="18" charset="0"/>
              </a:rPr>
              <a:t> who, by ingratiating themselves </a:t>
            </a:r>
          </a:p>
          <a:p>
            <a:pPr marL="0" indent="0">
              <a:buNone/>
            </a:pPr>
            <a:r>
              <a:rPr lang="en-US" sz="1800" b="1" dirty="0">
                <a:solidFill>
                  <a:srgbClr val="002060"/>
                </a:solidFill>
                <a:latin typeface="Bell MT" panose="02020503060305020303" pitchFamily="18" charset="0"/>
              </a:rPr>
              <a:t>   with the people through words and luxury goods, manage to hide their true nature.</a:t>
            </a:r>
          </a:p>
          <a:p>
            <a:endParaRPr lang="en-US" sz="1800" b="1" dirty="0">
              <a:solidFill>
                <a:srgbClr val="002060"/>
              </a:solidFill>
              <a:latin typeface="Bell MT" panose="02020503060305020303" pitchFamily="18" charset="0"/>
            </a:endParaRPr>
          </a:p>
          <a:p>
            <a:r>
              <a:rPr lang="en-US" sz="1800" b="1" dirty="0">
                <a:solidFill>
                  <a:srgbClr val="002060"/>
                </a:solidFill>
                <a:latin typeface="Bell MT" panose="02020503060305020303" pitchFamily="18" charset="0"/>
              </a:rPr>
              <a:t> Furthermore, the figure of the merchant is usually connoted in a negative way as it constitutes </a:t>
            </a:r>
          </a:p>
          <a:p>
            <a:pPr marL="0" indent="0">
              <a:buNone/>
            </a:pPr>
            <a:r>
              <a:rPr lang="en-US" sz="1800" b="1" dirty="0">
                <a:solidFill>
                  <a:srgbClr val="002060"/>
                </a:solidFill>
                <a:latin typeface="Bell MT" panose="02020503060305020303" pitchFamily="18" charset="0"/>
              </a:rPr>
              <a:t>    a profound novelty within medieval society, which has a static vision of reality and condemns </a:t>
            </a:r>
          </a:p>
          <a:p>
            <a:pPr marL="0" indent="0">
              <a:buNone/>
            </a:pPr>
            <a:r>
              <a:rPr lang="en-US" sz="1800" b="1" dirty="0">
                <a:solidFill>
                  <a:srgbClr val="002060"/>
                </a:solidFill>
                <a:latin typeface="Bell MT" panose="02020503060305020303" pitchFamily="18" charset="0"/>
              </a:rPr>
              <a:t>    everything related to </a:t>
            </a:r>
            <a:r>
              <a:rPr lang="en-US" sz="1800" b="1" i="1" dirty="0">
                <a:solidFill>
                  <a:srgbClr val="002060"/>
                </a:solidFill>
                <a:latin typeface="Bell MT" panose="02020503060305020303" pitchFamily="18" charset="0"/>
              </a:rPr>
              <a:t>exploration</a:t>
            </a:r>
            <a:r>
              <a:rPr lang="en-US" sz="1800" b="1" dirty="0">
                <a:solidFill>
                  <a:srgbClr val="002060"/>
                </a:solidFill>
                <a:latin typeface="Bell MT" panose="02020503060305020303" pitchFamily="18" charset="0"/>
              </a:rPr>
              <a:t> and the encounter with diversity. </a:t>
            </a:r>
            <a:endParaRPr lang="it-IT" sz="1800" b="1" dirty="0">
              <a:solidFill>
                <a:srgbClr val="002060"/>
              </a:solidFill>
              <a:latin typeface="Bell MT" panose="02020503060305020303" pitchFamily="18" charset="0"/>
            </a:endParaRPr>
          </a:p>
        </p:txBody>
      </p:sp>
      <p:pic>
        <p:nvPicPr>
          <p:cNvPr id="5" name="Elemento grafico 4" descr="Barca a vela con riempimento a tinta unita">
            <a:extLst>
              <a:ext uri="{FF2B5EF4-FFF2-40B4-BE49-F238E27FC236}">
                <a16:creationId xmlns:a16="http://schemas.microsoft.com/office/drawing/2014/main" id="{F5082639-256F-4AFD-8578-23E3D8EEC7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350" y="4474087"/>
            <a:ext cx="1264869" cy="1264869"/>
          </a:xfrm>
          <a:prstGeom prst="rect">
            <a:avLst/>
          </a:prstGeom>
        </p:spPr>
      </p:pic>
      <p:pic>
        <p:nvPicPr>
          <p:cNvPr id="7" name="Elemento grafico 6" descr="Barca a vela contorno">
            <a:extLst>
              <a:ext uri="{FF2B5EF4-FFF2-40B4-BE49-F238E27FC236}">
                <a16:creationId xmlns:a16="http://schemas.microsoft.com/office/drawing/2014/main" id="{F0258220-2807-4477-8CA4-2523132E6F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5778" y="2124196"/>
            <a:ext cx="2616222" cy="2616222"/>
          </a:xfrm>
          <a:prstGeom prst="rect">
            <a:avLst/>
          </a:prstGeom>
        </p:spPr>
      </p:pic>
    </p:spTree>
    <p:extLst>
      <p:ext uri="{BB962C8B-B14F-4D97-AF65-F5344CB8AC3E}">
        <p14:creationId xmlns:p14="http://schemas.microsoft.com/office/powerpoint/2010/main" val="38057597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64F20961DBC440B6C040BCB422BF03" ma:contentTypeVersion="9" ma:contentTypeDescription="Create a new document." ma:contentTypeScope="" ma:versionID="35866b750b0972f6ac662576c77ba5d6">
  <xsd:schema xmlns:xsd="http://www.w3.org/2001/XMLSchema" xmlns:xs="http://www.w3.org/2001/XMLSchema" xmlns:p="http://schemas.microsoft.com/office/2006/metadata/properties" xmlns:ns2="ec1ba561-270f-4db0-a826-4e830163c8e8" targetNamespace="http://schemas.microsoft.com/office/2006/metadata/properties" ma:root="true" ma:fieldsID="807c78f8b73df02bc35e078fb1202164" ns2:_="">
    <xsd:import namespace="ec1ba561-270f-4db0-a826-4e830163c8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ba561-270f-4db0-a826-4e830163c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D62DDE-CCF6-430E-B2BA-106C22A2C967}"/>
</file>

<file path=customXml/itemProps2.xml><?xml version="1.0" encoding="utf-8"?>
<ds:datastoreItem xmlns:ds="http://schemas.openxmlformats.org/officeDocument/2006/customXml" ds:itemID="{C13DBEAF-46D1-442C-9A18-E9FB2069606F}"/>
</file>

<file path=customXml/itemProps3.xml><?xml version="1.0" encoding="utf-8"?>
<ds:datastoreItem xmlns:ds="http://schemas.openxmlformats.org/officeDocument/2006/customXml" ds:itemID="{0C1E0759-EBAB-4A68-8A56-5EA6CA4815AE}"/>
</file>

<file path=docProps/app.xml><?xml version="1.0" encoding="utf-8"?>
<Properties xmlns="http://schemas.openxmlformats.org/officeDocument/2006/extended-properties" xmlns:vt="http://schemas.openxmlformats.org/officeDocument/2006/docPropsVTypes">
  <TotalTime>163</TotalTime>
  <Words>373</Words>
  <Application>Microsoft Office PowerPoint</Application>
  <PresentationFormat>Widescreen</PresentationFormat>
  <Paragraphs>40</Paragraphs>
  <Slides>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vt:i4>
      </vt:variant>
    </vt:vector>
  </HeadingPairs>
  <TitlesOfParts>
    <vt:vector size="11" baseType="lpstr">
      <vt:lpstr>Algerian</vt:lpstr>
      <vt:lpstr>Arial</vt:lpstr>
      <vt:lpstr>Bell MT</vt:lpstr>
      <vt:lpstr>Calibri</vt:lpstr>
      <vt:lpstr>Calibri Light</vt:lpstr>
      <vt:lpstr>Tema di Office</vt:lpstr>
      <vt:lpstr>THE MERCHANT</vt:lpstr>
      <vt:lpstr>THE MERCHANT’S PERSONALITY</vt:lpstr>
      <vt:lpstr>the merchant as a symbol</vt:lpstr>
      <vt:lpstr>The merchant nowadays</vt:lpstr>
      <vt:lpstr>The merchant in the middle 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MERCHANT</dc:title>
  <dc:creator>Dotteschini Giulia</dc:creator>
  <cp:lastModifiedBy>Dotteschini Giulia</cp:lastModifiedBy>
  <cp:revision>6</cp:revision>
  <dcterms:created xsi:type="dcterms:W3CDTF">2021-03-01T17:02:54Z</dcterms:created>
  <dcterms:modified xsi:type="dcterms:W3CDTF">2021-03-03T18:09:36Z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0x0101005664F20961DBC440B6C040BCB422BF03</vt:lpwstr>
  </property>
</Properties>
</file>