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126931-5D8D-469E-99BB-C2CABB3B0370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93289E-7F6A-45A3-ADBE-CD52F04ED6F1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6931-5D8D-469E-99BB-C2CABB3B0370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3289E-7F6A-45A3-ADBE-CD52F04ED6F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126931-5D8D-469E-99BB-C2CABB3B0370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493289E-7F6A-45A3-ADBE-CD52F04ED6F1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6931-5D8D-469E-99BB-C2CABB3B0370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493289E-7F6A-45A3-ADBE-CD52F04ED6F1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Rettango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6931-5D8D-469E-99BB-C2CABB3B0370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493289E-7F6A-45A3-ADBE-CD52F04ED6F1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126931-5D8D-469E-99BB-C2CABB3B0370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493289E-7F6A-45A3-ADBE-CD52F04ED6F1}" type="slidenum">
              <a:rPr lang="it-IT" smtClean="0"/>
              <a:t>‹N›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126931-5D8D-469E-99BB-C2CABB3B0370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493289E-7F6A-45A3-ADBE-CD52F04ED6F1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6931-5D8D-469E-99BB-C2CABB3B0370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493289E-7F6A-45A3-ADBE-CD52F04ED6F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6931-5D8D-469E-99BB-C2CABB3B0370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93289E-7F6A-45A3-ADBE-CD52F04ED6F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6931-5D8D-469E-99BB-C2CABB3B0370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493289E-7F6A-45A3-ADBE-CD52F04ED6F1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Rettango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126931-5D8D-469E-99BB-C2CABB3B0370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493289E-7F6A-45A3-ADBE-CD52F04ED6F1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126931-5D8D-469E-99BB-C2CABB3B0370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93289E-7F6A-45A3-ADBE-CD52F04ED6F1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922840" cy="2808312"/>
          </a:xfrm>
        </p:spPr>
        <p:txBody>
          <a:bodyPr/>
          <a:lstStyle/>
          <a:p>
            <a:pPr algn="ctr"/>
            <a:r>
              <a:rPr lang="it-IT" dirty="0" smtClean="0"/>
              <a:t>From the </a:t>
            </a:r>
            <a:r>
              <a:rPr lang="it-IT" dirty="0" err="1" smtClean="0"/>
              <a:t>arrival</a:t>
            </a:r>
            <a:r>
              <a:rPr lang="it-IT" dirty="0" smtClean="0"/>
              <a:t> of the </a:t>
            </a:r>
            <a:r>
              <a:rPr lang="it-IT" dirty="0" err="1" smtClean="0"/>
              <a:t>celts</a:t>
            </a:r>
            <a:r>
              <a:rPr lang="it-IT" dirty="0" smtClean="0"/>
              <a:t> to the </a:t>
            </a:r>
            <a:r>
              <a:rPr lang="it-IT" dirty="0" err="1" smtClean="0"/>
              <a:t>norman</a:t>
            </a:r>
            <a:r>
              <a:rPr lang="it-IT" dirty="0" smtClean="0"/>
              <a:t> </a:t>
            </a:r>
            <a:r>
              <a:rPr lang="it-IT" dirty="0" err="1" smtClean="0"/>
              <a:t>conquest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15616" y="4077072"/>
            <a:ext cx="6406480" cy="1752600"/>
          </a:xfrm>
        </p:spPr>
        <p:txBody>
          <a:bodyPr/>
          <a:lstStyle/>
          <a:p>
            <a:pPr algn="ctr"/>
            <a:r>
              <a:rPr lang="it-IT" dirty="0" err="1" smtClean="0"/>
              <a:t>History</a:t>
            </a:r>
            <a:r>
              <a:rPr lang="it-IT" dirty="0" smtClean="0"/>
              <a:t> of the </a:t>
            </a:r>
            <a:r>
              <a:rPr lang="it-IT" dirty="0" err="1" smtClean="0"/>
              <a:t>Britash</a:t>
            </a:r>
            <a:r>
              <a:rPr lang="it-IT" dirty="0" smtClean="0"/>
              <a:t> </a:t>
            </a:r>
            <a:r>
              <a:rPr lang="it-IT" dirty="0" err="1" smtClean="0"/>
              <a:t>land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19709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Woman in </a:t>
            </a:r>
            <a:r>
              <a:rPr lang="it-IT" dirty="0" err="1" smtClean="0"/>
              <a:t>Aglo-Saxon</a:t>
            </a:r>
            <a:r>
              <a:rPr lang="it-IT" dirty="0" smtClean="0"/>
              <a:t> society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lifestyle</a:t>
            </a:r>
            <a:r>
              <a:rPr lang="it-IT" dirty="0" smtClean="0"/>
              <a:t>, </a:t>
            </a:r>
            <a:r>
              <a:rPr lang="it-IT" dirty="0" err="1" smtClean="0"/>
              <a:t>habits</a:t>
            </a:r>
            <a:r>
              <a:rPr lang="it-IT" dirty="0" smtClean="0"/>
              <a:t> and </a:t>
            </a:r>
            <a:r>
              <a:rPr lang="it-IT" dirty="0" err="1" smtClean="0"/>
              <a:t>chores</a:t>
            </a:r>
            <a:r>
              <a:rPr lang="it-IT" dirty="0" smtClean="0"/>
              <a:t> </a:t>
            </a:r>
            <a:r>
              <a:rPr lang="it-IT" dirty="0" err="1" smtClean="0"/>
              <a:t>depended</a:t>
            </a:r>
            <a:r>
              <a:rPr lang="it-IT" dirty="0" smtClean="0"/>
              <a:t> on </a:t>
            </a:r>
            <a:r>
              <a:rPr lang="it-IT" dirty="0" err="1" smtClean="0"/>
              <a:t>her</a:t>
            </a:r>
            <a:r>
              <a:rPr lang="it-IT" dirty="0" smtClean="0"/>
              <a:t> social </a:t>
            </a:r>
            <a:r>
              <a:rPr lang="it-IT" dirty="0" err="1" smtClean="0"/>
              <a:t>class</a:t>
            </a:r>
            <a:endParaRPr lang="it-IT" dirty="0" smtClean="0"/>
          </a:p>
          <a:p>
            <a:r>
              <a:rPr lang="it-IT" dirty="0" smtClean="0"/>
              <a:t>Woman </a:t>
            </a:r>
            <a:r>
              <a:rPr lang="it-IT" dirty="0" err="1" smtClean="0"/>
              <a:t>were</a:t>
            </a:r>
            <a:r>
              <a:rPr lang="it-IT" dirty="0" smtClean="0"/>
              <a:t> </a:t>
            </a:r>
            <a:r>
              <a:rPr lang="it-IT" dirty="0" err="1" smtClean="0"/>
              <a:t>potrayed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a </a:t>
            </a:r>
            <a:r>
              <a:rPr lang="it-IT" dirty="0" err="1" smtClean="0"/>
              <a:t>cloth-makers</a:t>
            </a:r>
            <a:r>
              <a:rPr lang="it-IT" dirty="0" smtClean="0"/>
              <a:t> and </a:t>
            </a:r>
            <a:r>
              <a:rPr lang="it-IT" dirty="0" err="1" smtClean="0"/>
              <a:t>embroiderds</a:t>
            </a:r>
            <a:endParaRPr lang="it-IT" dirty="0" smtClean="0"/>
          </a:p>
          <a:p>
            <a:r>
              <a:rPr lang="it-IT" dirty="0" err="1" smtClean="0"/>
              <a:t>Girls</a:t>
            </a:r>
            <a:r>
              <a:rPr lang="it-IT" dirty="0" smtClean="0"/>
              <a:t> </a:t>
            </a:r>
            <a:r>
              <a:rPr lang="it-IT" dirty="0" err="1" smtClean="0"/>
              <a:t>could</a:t>
            </a:r>
            <a:r>
              <a:rPr lang="it-IT" dirty="0" smtClean="0"/>
              <a:t> express </a:t>
            </a:r>
            <a:r>
              <a:rPr lang="it-IT" dirty="0" err="1" smtClean="0"/>
              <a:t>their</a:t>
            </a:r>
            <a:r>
              <a:rPr lang="it-IT" dirty="0" smtClean="0"/>
              <a:t> opinion </a:t>
            </a:r>
            <a:r>
              <a:rPr lang="it-IT" dirty="0" err="1" smtClean="0"/>
              <a:t>about</a:t>
            </a:r>
            <a:r>
              <a:rPr lang="it-IT" dirty="0" smtClean="0"/>
              <a:t> </a:t>
            </a:r>
            <a:r>
              <a:rPr lang="it-IT" dirty="0" err="1" smtClean="0"/>
              <a:t>mariage</a:t>
            </a:r>
            <a:endParaRPr lang="it-IT" dirty="0" smtClean="0"/>
          </a:p>
          <a:p>
            <a:r>
              <a:rPr lang="it-IT" dirty="0" smtClean="0"/>
              <a:t>Woman </a:t>
            </a:r>
            <a:r>
              <a:rPr lang="it-IT" dirty="0" err="1" smtClean="0"/>
              <a:t>could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their</a:t>
            </a:r>
            <a:r>
              <a:rPr lang="it-IT" dirty="0" smtClean="0"/>
              <a:t> personal </a:t>
            </a:r>
            <a:r>
              <a:rPr lang="it-IT" dirty="0" err="1" smtClean="0"/>
              <a:t>possesion</a:t>
            </a:r>
            <a:r>
              <a:rPr lang="it-IT" dirty="0" smtClean="0"/>
              <a:t> </a:t>
            </a:r>
          </a:p>
          <a:p>
            <a:r>
              <a:rPr lang="it-IT" dirty="0" smtClean="0"/>
              <a:t>Woman </a:t>
            </a:r>
            <a:r>
              <a:rPr lang="it-IT" dirty="0" err="1" smtClean="0"/>
              <a:t>could</a:t>
            </a:r>
            <a:r>
              <a:rPr lang="it-IT" dirty="0" smtClean="0"/>
              <a:t> </a:t>
            </a:r>
            <a:r>
              <a:rPr lang="it-IT" dirty="0" err="1" smtClean="0"/>
              <a:t>leave</a:t>
            </a:r>
            <a:r>
              <a:rPr lang="it-IT" dirty="0" smtClean="0"/>
              <a:t> </a:t>
            </a:r>
            <a:r>
              <a:rPr lang="it-IT" dirty="0" err="1" smtClean="0"/>
              <a:t>her</a:t>
            </a:r>
            <a:r>
              <a:rPr lang="it-IT" dirty="0" smtClean="0"/>
              <a:t> </a:t>
            </a:r>
            <a:r>
              <a:rPr lang="it-IT" dirty="0" err="1" smtClean="0"/>
              <a:t>husband</a:t>
            </a:r>
            <a:r>
              <a:rPr lang="it-IT" dirty="0" smtClean="0"/>
              <a:t> and </a:t>
            </a:r>
            <a:r>
              <a:rPr lang="it-IT" dirty="0" err="1" smtClean="0"/>
              <a:t>still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a right to </a:t>
            </a:r>
            <a:r>
              <a:rPr lang="it-IT" dirty="0" err="1" smtClean="0"/>
              <a:t>half</a:t>
            </a:r>
            <a:r>
              <a:rPr lang="it-IT" dirty="0" smtClean="0"/>
              <a:t> of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property</a:t>
            </a:r>
            <a:r>
              <a:rPr lang="it-IT" dirty="0" smtClean="0"/>
              <a:t>( </a:t>
            </a:r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children</a:t>
            </a:r>
            <a:r>
              <a:rPr lang="it-IT" dirty="0" smtClean="0"/>
              <a:t> </a:t>
            </a:r>
            <a:r>
              <a:rPr lang="it-IT" dirty="0" err="1" smtClean="0"/>
              <a:t>remaind</a:t>
            </a:r>
            <a:r>
              <a:rPr lang="it-IT" dirty="0" smtClean="0"/>
              <a:t> with </a:t>
            </a:r>
            <a:r>
              <a:rPr lang="it-IT" dirty="0" err="1" smtClean="0"/>
              <a:t>her</a:t>
            </a:r>
            <a:r>
              <a:rPr lang="it-IT" dirty="0" smtClean="0"/>
              <a:t> 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4801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/>
              <a:t>C</a:t>
            </a:r>
            <a:r>
              <a:rPr lang="it-IT" dirty="0" err="1" smtClean="0"/>
              <a:t>elts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err="1" smtClean="0"/>
              <a:t>Came</a:t>
            </a:r>
            <a:r>
              <a:rPr lang="it-IT" dirty="0" smtClean="0"/>
              <a:t> from the </a:t>
            </a:r>
            <a:r>
              <a:rPr lang="it-IT" dirty="0" err="1" smtClean="0"/>
              <a:t>regions</a:t>
            </a:r>
            <a:r>
              <a:rPr lang="it-IT" dirty="0" smtClean="0"/>
              <a:t> </a:t>
            </a:r>
            <a:r>
              <a:rPr lang="it-IT" dirty="0" err="1" smtClean="0"/>
              <a:t>near</a:t>
            </a:r>
            <a:r>
              <a:rPr lang="it-IT" dirty="0" smtClean="0"/>
              <a:t> the </a:t>
            </a:r>
            <a:r>
              <a:rPr lang="it-IT" dirty="0" err="1" smtClean="0"/>
              <a:t>Rhine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Landed</a:t>
            </a:r>
            <a:r>
              <a:rPr lang="it-IT" dirty="0" smtClean="0"/>
              <a:t> </a:t>
            </a:r>
            <a:r>
              <a:rPr lang="it-IT" dirty="0" err="1" smtClean="0"/>
              <a:t>British</a:t>
            </a:r>
            <a:r>
              <a:rPr lang="it-IT" dirty="0" smtClean="0"/>
              <a:t> </a:t>
            </a:r>
            <a:r>
              <a:rPr lang="it-IT" dirty="0" err="1" smtClean="0"/>
              <a:t>land</a:t>
            </a:r>
            <a:r>
              <a:rPr lang="it-IT" dirty="0" smtClean="0"/>
              <a:t> from 900BC to 1066</a:t>
            </a:r>
          </a:p>
          <a:p>
            <a:r>
              <a:rPr lang="en-US" dirty="0" smtClean="0"/>
              <a:t>Divided</a:t>
            </a:r>
            <a:r>
              <a:rPr lang="it-IT" dirty="0" smtClean="0"/>
              <a:t> </a:t>
            </a:r>
            <a:r>
              <a:rPr lang="it-IT" dirty="0" err="1" smtClean="0"/>
              <a:t>into</a:t>
            </a:r>
            <a:r>
              <a:rPr lang="it-IT" dirty="0" smtClean="0"/>
              <a:t> 2 </a:t>
            </a:r>
            <a:r>
              <a:rPr lang="it-IT" dirty="0" err="1" smtClean="0"/>
              <a:t>tribes</a:t>
            </a:r>
            <a:r>
              <a:rPr lang="it-IT" dirty="0" smtClean="0"/>
              <a:t>: </a:t>
            </a:r>
            <a:r>
              <a:rPr lang="it-IT" dirty="0" err="1" smtClean="0"/>
              <a:t>Britons</a:t>
            </a:r>
            <a:r>
              <a:rPr lang="it-IT" dirty="0" smtClean="0"/>
              <a:t> and </a:t>
            </a:r>
            <a:r>
              <a:rPr lang="it-IT" dirty="0" err="1" smtClean="0"/>
              <a:t>Gaels</a:t>
            </a:r>
            <a:endParaRPr lang="it-IT" dirty="0" smtClean="0"/>
          </a:p>
          <a:p>
            <a:r>
              <a:rPr lang="it-IT" dirty="0" smtClean="0"/>
              <a:t>Society </a:t>
            </a:r>
            <a:r>
              <a:rPr lang="it-IT" dirty="0" err="1" smtClean="0"/>
              <a:t>based</a:t>
            </a:r>
            <a:r>
              <a:rPr lang="it-IT" dirty="0" smtClean="0"/>
              <a:t> on </a:t>
            </a:r>
            <a:r>
              <a:rPr lang="it-IT" dirty="0" err="1" smtClean="0"/>
              <a:t>hunting</a:t>
            </a:r>
            <a:r>
              <a:rPr lang="it-IT" dirty="0" smtClean="0"/>
              <a:t> and </a:t>
            </a:r>
            <a:r>
              <a:rPr lang="it-IT" dirty="0" err="1" smtClean="0"/>
              <a:t>farming</a:t>
            </a:r>
            <a:r>
              <a:rPr lang="it-IT" dirty="0" smtClean="0"/>
              <a:t> </a:t>
            </a:r>
          </a:p>
          <a:p>
            <a:r>
              <a:rPr lang="it-IT" dirty="0" smtClean="0"/>
              <a:t>The </a:t>
            </a:r>
            <a:r>
              <a:rPr lang="en-US" dirty="0" smtClean="0"/>
              <a:t>Druids</a:t>
            </a:r>
            <a:r>
              <a:rPr lang="it-IT" dirty="0" smtClean="0"/>
              <a:t> ( </a:t>
            </a:r>
            <a:r>
              <a:rPr lang="it-IT" dirty="0" err="1" smtClean="0"/>
              <a:t>religious</a:t>
            </a:r>
            <a:r>
              <a:rPr lang="it-IT" dirty="0" smtClean="0"/>
              <a:t> </a:t>
            </a:r>
            <a:r>
              <a:rPr lang="it-IT" dirty="0" err="1" smtClean="0"/>
              <a:t>leaders</a:t>
            </a:r>
            <a:r>
              <a:rPr lang="it-IT" dirty="0" smtClean="0"/>
              <a:t> ) </a:t>
            </a:r>
            <a:r>
              <a:rPr lang="it-IT" dirty="0" err="1" smtClean="0"/>
              <a:t>transmit</a:t>
            </a:r>
            <a:r>
              <a:rPr lang="it-IT" dirty="0" smtClean="0"/>
              <a:t> the culture 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474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Romans: </a:t>
            </a:r>
            <a:r>
              <a:rPr lang="it-IT" dirty="0" err="1" smtClean="0"/>
              <a:t>conquest</a:t>
            </a:r>
            <a:r>
              <a:rPr lang="it-IT" dirty="0" smtClean="0"/>
              <a:t> 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55 BC first Romans ( under </a:t>
            </a:r>
            <a:r>
              <a:rPr lang="it-IT" dirty="0" err="1" smtClean="0"/>
              <a:t>Ceaser</a:t>
            </a:r>
            <a:r>
              <a:rPr lang="it-IT" dirty="0" smtClean="0"/>
              <a:t> ) </a:t>
            </a:r>
            <a:r>
              <a:rPr lang="it-IT" dirty="0" err="1" smtClean="0"/>
              <a:t>attempt</a:t>
            </a:r>
            <a:r>
              <a:rPr lang="it-IT" dirty="0" smtClean="0"/>
              <a:t> to </a:t>
            </a:r>
            <a:r>
              <a:rPr lang="it-IT" dirty="0" err="1" smtClean="0"/>
              <a:t>conquer</a:t>
            </a:r>
            <a:r>
              <a:rPr lang="it-IT" dirty="0" smtClean="0"/>
              <a:t> </a:t>
            </a:r>
            <a:r>
              <a:rPr lang="it-IT" dirty="0" err="1"/>
              <a:t>E</a:t>
            </a:r>
            <a:r>
              <a:rPr lang="it-IT" dirty="0" err="1" smtClean="0"/>
              <a:t>ngland</a:t>
            </a:r>
            <a:r>
              <a:rPr lang="it-IT" dirty="0" smtClean="0"/>
              <a:t> </a:t>
            </a:r>
            <a:r>
              <a:rPr lang="it-IT" dirty="0" smtClean="0">
                <a:sym typeface="Symbol"/>
              </a:rPr>
              <a:t> </a:t>
            </a:r>
            <a:r>
              <a:rPr lang="it-IT" dirty="0" err="1" smtClean="0">
                <a:sym typeface="Symbol"/>
              </a:rPr>
              <a:t>resistance</a:t>
            </a:r>
            <a:r>
              <a:rPr lang="it-IT" dirty="0" smtClean="0">
                <a:sym typeface="Symbol"/>
              </a:rPr>
              <a:t> from the </a:t>
            </a:r>
            <a:r>
              <a:rPr lang="it-IT" dirty="0" err="1" smtClean="0">
                <a:sym typeface="Symbol"/>
              </a:rPr>
              <a:t>local</a:t>
            </a:r>
            <a:r>
              <a:rPr lang="it-IT" dirty="0" smtClean="0">
                <a:sym typeface="Symbol"/>
              </a:rPr>
              <a:t> </a:t>
            </a:r>
            <a:r>
              <a:rPr lang="it-IT" dirty="0" err="1" smtClean="0">
                <a:sym typeface="Symbol"/>
              </a:rPr>
              <a:t>Celtic</a:t>
            </a:r>
            <a:r>
              <a:rPr lang="it-IT" dirty="0" smtClean="0">
                <a:sym typeface="Symbol"/>
              </a:rPr>
              <a:t> </a:t>
            </a:r>
            <a:r>
              <a:rPr lang="it-IT" dirty="0" err="1" smtClean="0">
                <a:sym typeface="Symbol"/>
              </a:rPr>
              <a:t>tibes</a:t>
            </a:r>
            <a:r>
              <a:rPr lang="it-IT" dirty="0" smtClean="0">
                <a:sym typeface="Symbol"/>
              </a:rPr>
              <a:t> and Romans </a:t>
            </a:r>
            <a:r>
              <a:rPr lang="it-IT" dirty="0" err="1" smtClean="0">
                <a:sym typeface="Symbol"/>
              </a:rPr>
              <a:t>failed</a:t>
            </a:r>
            <a:endParaRPr lang="it-IT" dirty="0">
              <a:sym typeface="Symbol"/>
            </a:endParaRPr>
          </a:p>
          <a:p>
            <a:r>
              <a:rPr lang="it-IT" dirty="0" smtClean="0">
                <a:sym typeface="Symbol"/>
              </a:rPr>
              <a:t>43 AD </a:t>
            </a:r>
            <a:r>
              <a:rPr lang="it-IT" dirty="0" err="1" smtClean="0">
                <a:sym typeface="Symbol"/>
              </a:rPr>
              <a:t>second</a:t>
            </a:r>
            <a:r>
              <a:rPr lang="it-IT" dirty="0" smtClean="0">
                <a:sym typeface="Symbol"/>
              </a:rPr>
              <a:t> </a:t>
            </a:r>
            <a:r>
              <a:rPr lang="it-IT" dirty="0" err="1" smtClean="0">
                <a:sym typeface="Symbol"/>
              </a:rPr>
              <a:t>attempt</a:t>
            </a:r>
            <a:r>
              <a:rPr lang="it-IT" dirty="0">
                <a:sym typeface="Symbol"/>
              </a:rPr>
              <a:t> </a:t>
            </a:r>
            <a:r>
              <a:rPr lang="it-IT" dirty="0" smtClean="0">
                <a:sym typeface="Symbol"/>
              </a:rPr>
              <a:t> </a:t>
            </a:r>
            <a:r>
              <a:rPr lang="it-IT" dirty="0" err="1" smtClean="0">
                <a:sym typeface="Symbol"/>
              </a:rPr>
              <a:t>after</a:t>
            </a:r>
            <a:r>
              <a:rPr lang="it-IT" dirty="0" smtClean="0">
                <a:sym typeface="Symbol"/>
              </a:rPr>
              <a:t> 3 </a:t>
            </a:r>
            <a:r>
              <a:rPr lang="it-IT" dirty="0" err="1" smtClean="0">
                <a:sym typeface="Symbol"/>
              </a:rPr>
              <a:t>years</a:t>
            </a:r>
            <a:r>
              <a:rPr lang="it-IT" dirty="0" smtClean="0">
                <a:sym typeface="Symbol"/>
              </a:rPr>
              <a:t> </a:t>
            </a:r>
            <a:r>
              <a:rPr lang="it-IT" dirty="0" err="1" smtClean="0">
                <a:sym typeface="Symbol"/>
              </a:rPr>
              <a:t>they</a:t>
            </a:r>
            <a:r>
              <a:rPr lang="it-IT" dirty="0" smtClean="0">
                <a:sym typeface="Symbol"/>
              </a:rPr>
              <a:t> </a:t>
            </a:r>
            <a:r>
              <a:rPr lang="it-IT" dirty="0" err="1" smtClean="0">
                <a:sym typeface="Symbol"/>
              </a:rPr>
              <a:t>gaining</a:t>
            </a:r>
            <a:r>
              <a:rPr lang="it-IT" dirty="0" smtClean="0">
                <a:sym typeface="Symbol"/>
              </a:rPr>
              <a:t> control of the Central and </a:t>
            </a:r>
            <a:r>
              <a:rPr lang="it-IT" dirty="0" err="1" smtClean="0">
                <a:sym typeface="Symbol"/>
              </a:rPr>
              <a:t>Shouheastern</a:t>
            </a:r>
            <a:r>
              <a:rPr lang="it-IT" dirty="0" smtClean="0">
                <a:sym typeface="Symbol"/>
              </a:rPr>
              <a:t> </a:t>
            </a:r>
            <a:r>
              <a:rPr lang="it-IT" dirty="0" err="1" smtClean="0">
                <a:sym typeface="Symbol"/>
              </a:rPr>
              <a:t>regions</a:t>
            </a:r>
            <a:r>
              <a:rPr lang="it-IT" dirty="0" smtClean="0">
                <a:sym typeface="Symbol"/>
              </a:rPr>
              <a:t> </a:t>
            </a:r>
          </a:p>
          <a:p>
            <a:r>
              <a:rPr lang="it-IT" dirty="0" smtClean="0">
                <a:sym typeface="Symbol"/>
              </a:rPr>
              <a:t>61 AD </a:t>
            </a:r>
            <a:r>
              <a:rPr lang="it-IT" dirty="0" err="1" smtClean="0">
                <a:sym typeface="Symbol"/>
              </a:rPr>
              <a:t>opposition</a:t>
            </a:r>
            <a:r>
              <a:rPr lang="it-IT" dirty="0" smtClean="0">
                <a:sym typeface="Symbol"/>
              </a:rPr>
              <a:t> of </a:t>
            </a:r>
            <a:r>
              <a:rPr lang="it-IT" dirty="0" err="1" smtClean="0">
                <a:sym typeface="Symbol"/>
              </a:rPr>
              <a:t>Boudicca</a:t>
            </a:r>
            <a:endParaRPr lang="it-IT" dirty="0" smtClean="0">
              <a:sym typeface="Symbol"/>
            </a:endParaRPr>
          </a:p>
          <a:p>
            <a:r>
              <a:rPr lang="it-IT" dirty="0" smtClean="0">
                <a:sym typeface="Symbol"/>
              </a:rPr>
              <a:t>Romans </a:t>
            </a:r>
            <a:r>
              <a:rPr lang="it-IT" dirty="0" err="1" smtClean="0">
                <a:sym typeface="Symbol"/>
              </a:rPr>
              <a:t>never</a:t>
            </a:r>
            <a:r>
              <a:rPr lang="it-IT" dirty="0" smtClean="0">
                <a:sym typeface="Symbol"/>
              </a:rPr>
              <a:t> </a:t>
            </a:r>
            <a:r>
              <a:rPr lang="it-IT" dirty="0" err="1" smtClean="0">
                <a:sym typeface="Symbol"/>
              </a:rPr>
              <a:t>managed</a:t>
            </a:r>
            <a:r>
              <a:rPr lang="it-IT" dirty="0" smtClean="0">
                <a:sym typeface="Symbol"/>
              </a:rPr>
              <a:t> to </a:t>
            </a:r>
            <a:r>
              <a:rPr lang="it-IT" dirty="0" err="1" smtClean="0">
                <a:sym typeface="Symbol"/>
              </a:rPr>
              <a:t>own</a:t>
            </a:r>
            <a:r>
              <a:rPr lang="it-IT" dirty="0" smtClean="0">
                <a:sym typeface="Symbol"/>
              </a:rPr>
              <a:t> </a:t>
            </a:r>
            <a:r>
              <a:rPr lang="it-IT" dirty="0" err="1" smtClean="0">
                <a:sym typeface="Symbol"/>
              </a:rPr>
              <a:t>Walas</a:t>
            </a:r>
            <a:r>
              <a:rPr lang="it-IT" dirty="0" smtClean="0">
                <a:sym typeface="Symbol"/>
              </a:rPr>
              <a:t> and Scotland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33948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Romans: </a:t>
            </a:r>
            <a:r>
              <a:rPr lang="it-IT" dirty="0" err="1" smtClean="0"/>
              <a:t>domination</a:t>
            </a:r>
            <a:r>
              <a:rPr lang="it-IT" dirty="0" smtClean="0"/>
              <a:t> 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err="1">
                <a:sym typeface="Symbol"/>
              </a:rPr>
              <a:t>Emperor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Hadrian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orders</a:t>
            </a:r>
            <a:r>
              <a:rPr lang="it-IT" dirty="0">
                <a:sym typeface="Symbol"/>
              </a:rPr>
              <a:t> the </a:t>
            </a:r>
            <a:r>
              <a:rPr lang="it-IT" dirty="0" err="1">
                <a:sym typeface="Symbol"/>
              </a:rPr>
              <a:t>construction</a:t>
            </a:r>
            <a:r>
              <a:rPr lang="it-IT" dirty="0">
                <a:sym typeface="Symbol"/>
              </a:rPr>
              <a:t> of a </a:t>
            </a:r>
            <a:r>
              <a:rPr lang="it-IT" dirty="0" err="1">
                <a:sym typeface="Symbol"/>
              </a:rPr>
              <a:t>defensive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wall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across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northern</a:t>
            </a:r>
            <a:r>
              <a:rPr lang="it-IT" dirty="0">
                <a:sym typeface="Symbol"/>
              </a:rPr>
              <a:t> Britain </a:t>
            </a:r>
            <a:r>
              <a:rPr lang="it-IT" dirty="0" smtClean="0">
                <a:sym typeface="Symbol"/>
              </a:rPr>
              <a:t>( </a:t>
            </a:r>
            <a:r>
              <a:rPr lang="it-IT" dirty="0" err="1" smtClean="0">
                <a:sym typeface="Symbol"/>
              </a:rPr>
              <a:t>Hadrian’s</a:t>
            </a:r>
            <a:r>
              <a:rPr lang="it-IT" dirty="0" smtClean="0">
                <a:sym typeface="Symbol"/>
              </a:rPr>
              <a:t> </a:t>
            </a:r>
            <a:r>
              <a:rPr lang="it-IT" dirty="0" err="1" smtClean="0">
                <a:sym typeface="Symbol"/>
              </a:rPr>
              <a:t>wall</a:t>
            </a:r>
            <a:r>
              <a:rPr lang="it-IT" dirty="0" smtClean="0">
                <a:sym typeface="Symbol"/>
              </a:rPr>
              <a:t> ) </a:t>
            </a:r>
            <a:endParaRPr lang="it-IT" dirty="0" smtClean="0"/>
          </a:p>
          <a:p>
            <a:r>
              <a:rPr lang="it-IT" dirty="0" smtClean="0"/>
              <a:t>Romans </a:t>
            </a:r>
            <a:r>
              <a:rPr lang="it-IT" dirty="0" err="1" smtClean="0"/>
              <a:t>built</a:t>
            </a:r>
            <a:r>
              <a:rPr lang="it-IT" dirty="0"/>
              <a:t> </a:t>
            </a:r>
            <a:r>
              <a:rPr lang="it-IT" dirty="0" err="1" smtClean="0"/>
              <a:t>avast</a:t>
            </a:r>
            <a:r>
              <a:rPr lang="it-IT" dirty="0" smtClean="0"/>
              <a:t> network of </a:t>
            </a:r>
            <a:r>
              <a:rPr lang="it-IT" dirty="0" err="1" smtClean="0"/>
              <a:t>roads</a:t>
            </a:r>
            <a:r>
              <a:rPr lang="it-IT" dirty="0" smtClean="0"/>
              <a:t>, </a:t>
            </a:r>
            <a:r>
              <a:rPr lang="it-IT" dirty="0" err="1" smtClean="0"/>
              <a:t>imported</a:t>
            </a:r>
            <a:r>
              <a:rPr lang="it-IT" dirty="0" smtClean="0"/>
              <a:t> </a:t>
            </a:r>
            <a:r>
              <a:rPr lang="it-IT" dirty="0" err="1" smtClean="0"/>
              <a:t>techniques</a:t>
            </a:r>
            <a:r>
              <a:rPr lang="it-IT" dirty="0" smtClean="0"/>
              <a:t>, </a:t>
            </a:r>
            <a:r>
              <a:rPr lang="it-IT" dirty="0" err="1" smtClean="0"/>
              <a:t>habits</a:t>
            </a:r>
            <a:r>
              <a:rPr lang="it-IT" dirty="0" smtClean="0"/>
              <a:t> and </a:t>
            </a:r>
            <a:r>
              <a:rPr lang="it-IT" dirty="0" err="1" smtClean="0"/>
              <a:t>lifestyle</a:t>
            </a:r>
            <a:r>
              <a:rPr lang="it-IT" dirty="0" smtClean="0"/>
              <a:t> </a:t>
            </a:r>
          </a:p>
          <a:p>
            <a:r>
              <a:rPr lang="it-IT" dirty="0" smtClean="0"/>
              <a:t>The </a:t>
            </a:r>
            <a:r>
              <a:rPr lang="it-IT" dirty="0" err="1" smtClean="0"/>
              <a:t>effects</a:t>
            </a:r>
            <a:r>
              <a:rPr lang="it-IT" dirty="0" smtClean="0"/>
              <a:t> of Roman </a:t>
            </a:r>
            <a:r>
              <a:rPr lang="it-IT" dirty="0" err="1" smtClean="0"/>
              <a:t>presence</a:t>
            </a:r>
            <a:r>
              <a:rPr lang="it-IT" dirty="0" smtClean="0"/>
              <a:t> </a:t>
            </a:r>
            <a:r>
              <a:rPr lang="it-IT" dirty="0" err="1" smtClean="0"/>
              <a:t>weren’t</a:t>
            </a:r>
            <a:r>
              <a:rPr lang="it-IT" dirty="0" smtClean="0"/>
              <a:t> </a:t>
            </a:r>
            <a:r>
              <a:rPr lang="it-IT" dirty="0" err="1" smtClean="0"/>
              <a:t>permanent</a:t>
            </a:r>
            <a:r>
              <a:rPr lang="it-IT" dirty="0" smtClean="0"/>
              <a:t>   ( </a:t>
            </a:r>
            <a:r>
              <a:rPr lang="it-IT" dirty="0" err="1" smtClean="0"/>
              <a:t>language</a:t>
            </a:r>
            <a:r>
              <a:rPr lang="it-IT" dirty="0" smtClean="0"/>
              <a:t> and </a:t>
            </a:r>
            <a:r>
              <a:rPr lang="it-IT" dirty="0" err="1" smtClean="0"/>
              <a:t>beliefs</a:t>
            </a:r>
            <a:r>
              <a:rPr lang="it-IT" dirty="0" smtClean="0"/>
              <a:t> </a:t>
            </a:r>
            <a:r>
              <a:rPr lang="it-IT" dirty="0" err="1" smtClean="0"/>
              <a:t>remain</a:t>
            </a:r>
            <a:r>
              <a:rPr lang="it-IT" dirty="0" smtClean="0"/>
              <a:t> the </a:t>
            </a:r>
            <a:r>
              <a:rPr lang="it-IT" dirty="0" err="1" smtClean="0"/>
              <a:t>same</a:t>
            </a:r>
            <a:r>
              <a:rPr lang="it-IT" dirty="0" smtClean="0"/>
              <a:t> ) 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740111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Romans: the end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IV </a:t>
            </a:r>
            <a:r>
              <a:rPr lang="it-IT" dirty="0" err="1" smtClean="0"/>
              <a:t>century</a:t>
            </a:r>
            <a:r>
              <a:rPr lang="it-IT" dirty="0" smtClean="0"/>
              <a:t> the Roman empire </a:t>
            </a:r>
            <a:r>
              <a:rPr lang="it-IT" dirty="0" err="1" smtClean="0"/>
              <a:t>began</a:t>
            </a:r>
            <a:r>
              <a:rPr lang="it-IT" dirty="0" smtClean="0"/>
              <a:t> to </a:t>
            </a:r>
            <a:r>
              <a:rPr lang="it-IT" dirty="0" err="1" smtClean="0"/>
              <a:t>decline</a:t>
            </a:r>
            <a:r>
              <a:rPr lang="it-IT" dirty="0">
                <a:sym typeface="Symbol"/>
              </a:rPr>
              <a:t> </a:t>
            </a:r>
            <a:r>
              <a:rPr lang="it-IT" dirty="0" smtClean="0">
                <a:sym typeface="Symbol"/>
              </a:rPr>
              <a:t></a:t>
            </a:r>
            <a:r>
              <a:rPr lang="it-IT" dirty="0" err="1" smtClean="0">
                <a:sym typeface="Symbol"/>
              </a:rPr>
              <a:t>Germanic</a:t>
            </a:r>
            <a:r>
              <a:rPr lang="it-IT" dirty="0" smtClean="0">
                <a:sym typeface="Symbol"/>
              </a:rPr>
              <a:t> </a:t>
            </a:r>
            <a:r>
              <a:rPr lang="it-IT" dirty="0" err="1" smtClean="0">
                <a:sym typeface="Symbol"/>
              </a:rPr>
              <a:t>tribes</a:t>
            </a:r>
            <a:r>
              <a:rPr lang="it-IT" dirty="0" smtClean="0">
                <a:sym typeface="Symbol"/>
              </a:rPr>
              <a:t> </a:t>
            </a:r>
            <a:r>
              <a:rPr lang="it-IT" dirty="0" err="1" smtClean="0">
                <a:sym typeface="Symbol"/>
              </a:rPr>
              <a:t>invated</a:t>
            </a:r>
            <a:r>
              <a:rPr lang="it-IT" dirty="0" smtClean="0">
                <a:sym typeface="Symbol"/>
              </a:rPr>
              <a:t> Britannia </a:t>
            </a:r>
          </a:p>
          <a:p>
            <a:r>
              <a:rPr lang="it-IT" dirty="0" smtClean="0">
                <a:sym typeface="Symbol"/>
              </a:rPr>
              <a:t>307 Roman </a:t>
            </a:r>
            <a:r>
              <a:rPr lang="it-IT" dirty="0" err="1" smtClean="0">
                <a:sym typeface="Symbol"/>
              </a:rPr>
              <a:t>officials</a:t>
            </a:r>
            <a:r>
              <a:rPr lang="it-IT" dirty="0" smtClean="0">
                <a:sym typeface="Symbol"/>
              </a:rPr>
              <a:t> </a:t>
            </a:r>
            <a:r>
              <a:rPr lang="it-IT" dirty="0" err="1" smtClean="0">
                <a:sym typeface="Symbol"/>
              </a:rPr>
              <a:t>weren’t</a:t>
            </a:r>
            <a:r>
              <a:rPr lang="it-IT" dirty="0" smtClean="0">
                <a:sym typeface="Symbol"/>
              </a:rPr>
              <a:t> </a:t>
            </a:r>
            <a:r>
              <a:rPr lang="it-IT" dirty="0" err="1" smtClean="0">
                <a:sym typeface="Symbol"/>
              </a:rPr>
              <a:t>send</a:t>
            </a:r>
            <a:r>
              <a:rPr lang="it-IT" dirty="0" smtClean="0">
                <a:sym typeface="Symbol"/>
              </a:rPr>
              <a:t> to Britannia </a:t>
            </a:r>
            <a:r>
              <a:rPr lang="it-IT" dirty="0" smtClean="0"/>
              <a:t> </a:t>
            </a:r>
          </a:p>
          <a:p>
            <a:r>
              <a:rPr lang="it-IT" dirty="0" smtClean="0"/>
              <a:t>410 end of the Roman </a:t>
            </a:r>
            <a:r>
              <a:rPr lang="it-IT" dirty="0" err="1" smtClean="0"/>
              <a:t>rule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70078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The Anglo-</a:t>
            </a:r>
            <a:r>
              <a:rPr lang="it-IT" dirty="0" err="1" smtClean="0"/>
              <a:t>Saxon</a:t>
            </a:r>
            <a:r>
              <a:rPr lang="it-IT" dirty="0" smtClean="0"/>
              <a:t>: </a:t>
            </a:r>
            <a:r>
              <a:rPr lang="it-IT" dirty="0" err="1" smtClean="0"/>
              <a:t>invasions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err="1" smtClean="0"/>
              <a:t>Divided</a:t>
            </a:r>
            <a:r>
              <a:rPr lang="it-IT" dirty="0" smtClean="0"/>
              <a:t> </a:t>
            </a:r>
            <a:r>
              <a:rPr lang="it-IT" dirty="0" err="1" smtClean="0"/>
              <a:t>into</a:t>
            </a:r>
            <a:r>
              <a:rPr lang="it-IT" dirty="0" smtClean="0"/>
              <a:t> 3 </a:t>
            </a:r>
            <a:r>
              <a:rPr lang="it-IT" dirty="0" err="1" smtClean="0"/>
              <a:t>tribes</a:t>
            </a:r>
            <a:r>
              <a:rPr lang="it-IT" dirty="0"/>
              <a:t> </a:t>
            </a:r>
            <a:r>
              <a:rPr lang="it-IT" dirty="0" smtClean="0"/>
              <a:t>( the </a:t>
            </a:r>
            <a:r>
              <a:rPr lang="it-IT" dirty="0" err="1" smtClean="0"/>
              <a:t>Angles</a:t>
            </a:r>
            <a:r>
              <a:rPr lang="it-IT" dirty="0" smtClean="0"/>
              <a:t>, the </a:t>
            </a:r>
            <a:r>
              <a:rPr lang="it-IT" dirty="0" err="1" smtClean="0"/>
              <a:t>Saxons</a:t>
            </a:r>
            <a:r>
              <a:rPr lang="it-IT" dirty="0" smtClean="0"/>
              <a:t>, the </a:t>
            </a:r>
            <a:r>
              <a:rPr lang="it-IT" dirty="0" err="1" smtClean="0"/>
              <a:t>Jutes</a:t>
            </a:r>
            <a:r>
              <a:rPr lang="it-IT" dirty="0" smtClean="0"/>
              <a:t>)</a:t>
            </a:r>
          </a:p>
          <a:p>
            <a:r>
              <a:rPr lang="it-IT" dirty="0" smtClean="0"/>
              <a:t>450 </a:t>
            </a:r>
            <a:r>
              <a:rPr lang="it-IT" dirty="0" err="1" smtClean="0"/>
              <a:t>began</a:t>
            </a:r>
            <a:r>
              <a:rPr lang="it-IT" dirty="0" smtClean="0"/>
              <a:t> </a:t>
            </a:r>
            <a:r>
              <a:rPr lang="it-IT" dirty="0" err="1" smtClean="0"/>
              <a:t>raiding</a:t>
            </a:r>
            <a:r>
              <a:rPr lang="it-IT" dirty="0" smtClean="0"/>
              <a:t> Britannia </a:t>
            </a:r>
          </a:p>
          <a:p>
            <a:r>
              <a:rPr lang="it-IT" dirty="0" smtClean="0"/>
              <a:t>Local </a:t>
            </a:r>
            <a:r>
              <a:rPr lang="it-IT" dirty="0" err="1" smtClean="0"/>
              <a:t>British</a:t>
            </a:r>
            <a:r>
              <a:rPr lang="it-IT" dirty="0" smtClean="0"/>
              <a:t> </a:t>
            </a:r>
            <a:r>
              <a:rPr lang="it-IT" dirty="0" err="1" smtClean="0"/>
              <a:t>tribes</a:t>
            </a:r>
            <a:r>
              <a:rPr lang="it-IT" dirty="0" smtClean="0"/>
              <a:t> </a:t>
            </a:r>
            <a:r>
              <a:rPr lang="it-IT" dirty="0" err="1" smtClean="0"/>
              <a:t>try</a:t>
            </a:r>
            <a:r>
              <a:rPr lang="it-IT" dirty="0" smtClean="0"/>
              <a:t> to </a:t>
            </a:r>
            <a:r>
              <a:rPr lang="it-IT" dirty="0" err="1" smtClean="0"/>
              <a:t>fight</a:t>
            </a:r>
            <a:r>
              <a:rPr lang="it-IT" dirty="0"/>
              <a:t> </a:t>
            </a:r>
            <a:r>
              <a:rPr lang="it-IT" dirty="0" smtClean="0"/>
              <a:t>( </a:t>
            </a:r>
            <a:r>
              <a:rPr lang="it-IT" dirty="0" err="1" smtClean="0"/>
              <a:t>myth</a:t>
            </a:r>
            <a:r>
              <a:rPr lang="it-IT" dirty="0" smtClean="0"/>
              <a:t> of King Arthur )</a:t>
            </a:r>
          </a:p>
          <a:p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pushing</a:t>
            </a:r>
            <a:r>
              <a:rPr lang="it-IT" dirty="0" smtClean="0"/>
              <a:t> the </a:t>
            </a:r>
            <a:r>
              <a:rPr lang="it-IT" dirty="0" err="1" smtClean="0"/>
              <a:t>local</a:t>
            </a:r>
            <a:r>
              <a:rPr lang="it-IT" dirty="0" smtClean="0"/>
              <a:t> </a:t>
            </a:r>
            <a:r>
              <a:rPr lang="it-IT" dirty="0" err="1" smtClean="0"/>
              <a:t>Celtic</a:t>
            </a:r>
            <a:r>
              <a:rPr lang="it-IT" dirty="0" smtClean="0"/>
              <a:t> </a:t>
            </a:r>
            <a:r>
              <a:rPr lang="it-IT" dirty="0" err="1" smtClean="0"/>
              <a:t>tribes</a:t>
            </a:r>
            <a:r>
              <a:rPr lang="it-IT" dirty="0" smtClean="0"/>
              <a:t> </a:t>
            </a:r>
            <a:r>
              <a:rPr lang="it-IT" dirty="0" err="1" smtClean="0"/>
              <a:t>away</a:t>
            </a:r>
            <a:r>
              <a:rPr lang="it-IT" dirty="0">
                <a:sym typeface="Symbol"/>
              </a:rPr>
              <a:t> </a:t>
            </a:r>
            <a:r>
              <a:rPr lang="it-IT" dirty="0" smtClean="0">
                <a:sym typeface="Symbol"/>
              </a:rPr>
              <a:t> future Wales, Scotland and </a:t>
            </a:r>
            <a:r>
              <a:rPr lang="it-IT" dirty="0" err="1" smtClean="0">
                <a:sym typeface="Symbol"/>
              </a:rPr>
              <a:t>Ireland</a:t>
            </a:r>
            <a:r>
              <a:rPr lang="it-IT" dirty="0" smtClean="0">
                <a:sym typeface="Symbol"/>
              </a:rPr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64064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The Anglo-</a:t>
            </a:r>
            <a:r>
              <a:rPr lang="it-IT" dirty="0" err="1" smtClean="0"/>
              <a:t>Saxon</a:t>
            </a:r>
            <a:r>
              <a:rPr lang="it-IT" dirty="0" smtClean="0"/>
              <a:t>: society and culture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err="1" smtClean="0"/>
              <a:t>Hierarchial</a:t>
            </a:r>
            <a:r>
              <a:rPr lang="it-IT" dirty="0" smtClean="0"/>
              <a:t> society </a:t>
            </a:r>
          </a:p>
          <a:p>
            <a:r>
              <a:rPr lang="it-IT" dirty="0" err="1" smtClean="0"/>
              <a:t>Warriors</a:t>
            </a:r>
            <a:r>
              <a:rPr lang="it-IT" dirty="0" smtClean="0"/>
              <a:t> </a:t>
            </a:r>
            <a:r>
              <a:rPr lang="it-IT" dirty="0" err="1" smtClean="0"/>
              <a:t>promised</a:t>
            </a:r>
            <a:r>
              <a:rPr lang="it-IT" dirty="0" smtClean="0"/>
              <a:t> </a:t>
            </a:r>
            <a:r>
              <a:rPr lang="it-IT" dirty="0" err="1" smtClean="0"/>
              <a:t>loyalty</a:t>
            </a:r>
            <a:r>
              <a:rPr lang="it-IT" dirty="0" smtClean="0"/>
              <a:t> to the </a:t>
            </a:r>
            <a:r>
              <a:rPr lang="it-IT" dirty="0" err="1" smtClean="0"/>
              <a:t>thanes</a:t>
            </a:r>
            <a:r>
              <a:rPr lang="it-IT" dirty="0"/>
              <a:t> </a:t>
            </a:r>
            <a:r>
              <a:rPr lang="it-IT" dirty="0" smtClean="0"/>
              <a:t>(</a:t>
            </a:r>
            <a:r>
              <a:rPr lang="it-IT" dirty="0" err="1" smtClean="0"/>
              <a:t>comitatus</a:t>
            </a:r>
            <a:r>
              <a:rPr lang="it-IT" dirty="0"/>
              <a:t>)</a:t>
            </a:r>
            <a:r>
              <a:rPr lang="it-IT" dirty="0" smtClean="0">
                <a:sym typeface="Symbol"/>
              </a:rPr>
              <a:t>  </a:t>
            </a:r>
            <a:r>
              <a:rPr lang="it-IT" dirty="0" err="1" smtClean="0">
                <a:sym typeface="Symbol"/>
              </a:rPr>
              <a:t>they</a:t>
            </a:r>
            <a:r>
              <a:rPr lang="it-IT" dirty="0" smtClean="0">
                <a:sym typeface="Symbol"/>
              </a:rPr>
              <a:t> </a:t>
            </a:r>
            <a:r>
              <a:rPr lang="it-IT" dirty="0" err="1" smtClean="0">
                <a:sym typeface="Symbol"/>
              </a:rPr>
              <a:t>receive</a:t>
            </a:r>
            <a:r>
              <a:rPr lang="it-IT" dirty="0" smtClean="0">
                <a:sym typeface="Symbol"/>
              </a:rPr>
              <a:t> </a:t>
            </a:r>
            <a:r>
              <a:rPr lang="it-IT" dirty="0" err="1" smtClean="0">
                <a:sym typeface="Symbol"/>
              </a:rPr>
              <a:t>land</a:t>
            </a:r>
            <a:r>
              <a:rPr lang="it-IT" dirty="0" smtClean="0">
                <a:sym typeface="Symbol"/>
              </a:rPr>
              <a:t>, </a:t>
            </a:r>
            <a:r>
              <a:rPr lang="it-IT" dirty="0" err="1" smtClean="0">
                <a:sym typeface="Symbol"/>
              </a:rPr>
              <a:t>riches</a:t>
            </a:r>
            <a:r>
              <a:rPr lang="it-IT" dirty="0" smtClean="0">
                <a:sym typeface="Symbol"/>
              </a:rPr>
              <a:t> and </a:t>
            </a:r>
            <a:r>
              <a:rPr lang="it-IT" dirty="0" err="1" smtClean="0">
                <a:sym typeface="Symbol"/>
              </a:rPr>
              <a:t>power</a:t>
            </a:r>
            <a:endParaRPr lang="it-IT" dirty="0" smtClean="0">
              <a:sym typeface="Symbol"/>
            </a:endParaRPr>
          </a:p>
          <a:p>
            <a:r>
              <a:rPr lang="it-IT" dirty="0" err="1" smtClean="0">
                <a:sym typeface="Symbol"/>
              </a:rPr>
              <a:t>Oral</a:t>
            </a:r>
            <a:r>
              <a:rPr lang="it-IT" dirty="0" smtClean="0">
                <a:sym typeface="Symbol"/>
              </a:rPr>
              <a:t> culture, </a:t>
            </a:r>
            <a:r>
              <a:rPr lang="it-IT" dirty="0" err="1" smtClean="0">
                <a:sym typeface="Symbol"/>
              </a:rPr>
              <a:t>symbolized</a:t>
            </a:r>
            <a:r>
              <a:rPr lang="it-IT" dirty="0" smtClean="0">
                <a:sym typeface="Symbol"/>
              </a:rPr>
              <a:t> by the </a:t>
            </a:r>
            <a:r>
              <a:rPr lang="it-IT" dirty="0" err="1" smtClean="0">
                <a:sym typeface="Symbol"/>
              </a:rPr>
              <a:t>mead</a:t>
            </a:r>
            <a:r>
              <a:rPr lang="it-IT" dirty="0" smtClean="0">
                <a:sym typeface="Symbol"/>
              </a:rPr>
              <a:t>-hall</a:t>
            </a:r>
          </a:p>
          <a:p>
            <a:r>
              <a:rPr lang="it-IT" dirty="0" err="1" smtClean="0">
                <a:sym typeface="Symbol"/>
              </a:rPr>
              <a:t>Litterature</a:t>
            </a:r>
            <a:r>
              <a:rPr lang="it-IT" dirty="0" smtClean="0">
                <a:sym typeface="Symbol"/>
              </a:rPr>
              <a:t> </a:t>
            </a:r>
            <a:r>
              <a:rPr lang="it-IT" dirty="0" err="1" smtClean="0">
                <a:sym typeface="Symbol"/>
              </a:rPr>
              <a:t>handed</a:t>
            </a:r>
            <a:r>
              <a:rPr lang="it-IT" dirty="0" smtClean="0">
                <a:sym typeface="Symbol"/>
              </a:rPr>
              <a:t> down by </a:t>
            </a:r>
            <a:r>
              <a:rPr lang="it-IT" dirty="0" err="1" smtClean="0">
                <a:sym typeface="Symbol"/>
              </a:rPr>
              <a:t>scops’s</a:t>
            </a:r>
            <a:r>
              <a:rPr lang="it-IT" dirty="0" smtClean="0">
                <a:sym typeface="Symbol"/>
              </a:rPr>
              <a:t> </a:t>
            </a:r>
            <a:r>
              <a:rPr lang="it-IT" dirty="0" err="1" smtClean="0">
                <a:sym typeface="Symbol"/>
              </a:rPr>
              <a:t>songs</a:t>
            </a:r>
            <a:endParaRPr lang="it-IT" dirty="0" smtClean="0">
              <a:sym typeface="Symbol"/>
            </a:endParaRPr>
          </a:p>
          <a:p>
            <a:r>
              <a:rPr lang="it-IT" dirty="0" smtClean="0">
                <a:sym typeface="Symbol"/>
              </a:rPr>
              <a:t>From 597 </a:t>
            </a:r>
            <a:r>
              <a:rPr lang="it-IT" dirty="0" err="1" smtClean="0">
                <a:sym typeface="Symbol"/>
              </a:rPr>
              <a:t>onwards</a:t>
            </a:r>
            <a:r>
              <a:rPr lang="it-IT" dirty="0" smtClean="0">
                <a:sym typeface="Symbol"/>
              </a:rPr>
              <a:t>, Christian </a:t>
            </a:r>
            <a:r>
              <a:rPr lang="it-IT" dirty="0" err="1" smtClean="0">
                <a:sym typeface="Symbol"/>
              </a:rPr>
              <a:t>monks</a:t>
            </a:r>
            <a:r>
              <a:rPr lang="it-IT" dirty="0" smtClean="0">
                <a:sym typeface="Symbol"/>
              </a:rPr>
              <a:t> </a:t>
            </a:r>
            <a:r>
              <a:rPr lang="it-IT" dirty="0" err="1" smtClean="0">
                <a:sym typeface="Symbol"/>
              </a:rPr>
              <a:t>handed</a:t>
            </a:r>
            <a:r>
              <a:rPr lang="it-IT" dirty="0" smtClean="0">
                <a:sym typeface="Symbol"/>
              </a:rPr>
              <a:t> down </a:t>
            </a:r>
            <a:r>
              <a:rPr lang="it-IT" dirty="0" err="1" smtClean="0">
                <a:sym typeface="Symbol"/>
              </a:rPr>
              <a:t>their</a:t>
            </a:r>
            <a:r>
              <a:rPr lang="it-IT" dirty="0" smtClean="0">
                <a:sym typeface="Symbol"/>
              </a:rPr>
              <a:t> </a:t>
            </a:r>
            <a:r>
              <a:rPr lang="it-IT" dirty="0" err="1" smtClean="0">
                <a:sym typeface="Symbol"/>
              </a:rPr>
              <a:t>literature</a:t>
            </a:r>
            <a:r>
              <a:rPr lang="it-IT" dirty="0" smtClean="0">
                <a:sym typeface="Symbol"/>
              </a:rPr>
              <a:t>  </a:t>
            </a:r>
          </a:p>
          <a:p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8987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Viking: </a:t>
            </a:r>
            <a:r>
              <a:rPr lang="it-IT" dirty="0" err="1" smtClean="0"/>
              <a:t>invasions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750-1050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started</a:t>
            </a:r>
            <a:r>
              <a:rPr lang="it-IT" dirty="0" smtClean="0"/>
              <a:t> </a:t>
            </a:r>
            <a:r>
              <a:rPr lang="it-IT" dirty="0" err="1" smtClean="0"/>
              <a:t>carring</a:t>
            </a:r>
            <a:r>
              <a:rPr lang="it-IT" dirty="0" smtClean="0"/>
              <a:t> out </a:t>
            </a:r>
            <a:r>
              <a:rPr lang="it-IT" dirty="0" err="1" smtClean="0"/>
              <a:t>frequent</a:t>
            </a:r>
            <a:r>
              <a:rPr lang="it-IT" dirty="0" smtClean="0"/>
              <a:t> </a:t>
            </a:r>
            <a:r>
              <a:rPr lang="it-IT" dirty="0" err="1" smtClean="0"/>
              <a:t>raids</a:t>
            </a:r>
            <a:endParaRPr lang="it-IT" dirty="0" smtClean="0"/>
          </a:p>
          <a:p>
            <a:r>
              <a:rPr lang="it-IT" dirty="0" err="1" smtClean="0"/>
              <a:t>Didin’t</a:t>
            </a:r>
            <a:r>
              <a:rPr lang="it-IT" dirty="0" smtClean="0"/>
              <a:t> </a:t>
            </a:r>
            <a:r>
              <a:rPr lang="it-IT" dirty="0" err="1" smtClean="0"/>
              <a:t>find</a:t>
            </a:r>
            <a:r>
              <a:rPr lang="it-IT" dirty="0" smtClean="0"/>
              <a:t> </a:t>
            </a:r>
            <a:r>
              <a:rPr lang="it-IT" dirty="0" err="1" smtClean="0"/>
              <a:t>any</a:t>
            </a:r>
            <a:r>
              <a:rPr lang="it-IT" dirty="0" smtClean="0"/>
              <a:t> </a:t>
            </a:r>
            <a:r>
              <a:rPr lang="it-IT" dirty="0" err="1" smtClean="0"/>
              <a:t>resistance</a:t>
            </a:r>
            <a:endParaRPr lang="it-IT" dirty="0" smtClean="0"/>
          </a:p>
          <a:p>
            <a:r>
              <a:rPr lang="it-IT" dirty="0" smtClean="0"/>
              <a:t>End of 9° </a:t>
            </a:r>
            <a:r>
              <a:rPr lang="it-IT" dirty="0" err="1" smtClean="0"/>
              <a:t>century</a:t>
            </a:r>
            <a:r>
              <a:rPr lang="it-IT" dirty="0" smtClean="0"/>
              <a:t> King Alfred the Great </a:t>
            </a:r>
            <a:r>
              <a:rPr lang="it-IT" dirty="0" err="1" smtClean="0"/>
              <a:t>organized</a:t>
            </a:r>
            <a:r>
              <a:rPr lang="it-IT" dirty="0" smtClean="0"/>
              <a:t> a </a:t>
            </a:r>
            <a:r>
              <a:rPr lang="it-IT" dirty="0" err="1" smtClean="0"/>
              <a:t>fleet</a:t>
            </a:r>
            <a:r>
              <a:rPr lang="it-IT" dirty="0" smtClean="0"/>
              <a:t> and </a:t>
            </a:r>
            <a:r>
              <a:rPr lang="it-IT" dirty="0" err="1" smtClean="0"/>
              <a:t>succeeded</a:t>
            </a:r>
            <a:r>
              <a:rPr lang="it-IT" dirty="0" smtClean="0"/>
              <a:t> in </a:t>
            </a:r>
            <a:r>
              <a:rPr lang="it-IT" dirty="0" err="1" smtClean="0"/>
              <a:t>limiting</a:t>
            </a:r>
            <a:r>
              <a:rPr lang="it-IT" dirty="0"/>
              <a:t> </a:t>
            </a:r>
            <a:r>
              <a:rPr lang="it-IT" dirty="0" smtClean="0"/>
              <a:t>the Viking </a:t>
            </a:r>
            <a:r>
              <a:rPr lang="it-IT" dirty="0" err="1" smtClean="0"/>
              <a:t>incursion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6496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Norman: </a:t>
            </a:r>
            <a:r>
              <a:rPr lang="it-IT" dirty="0" err="1" smtClean="0"/>
              <a:t>invasion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1066 William Duke of </a:t>
            </a:r>
            <a:r>
              <a:rPr lang="it-IT" dirty="0" err="1" smtClean="0"/>
              <a:t>Normandy</a:t>
            </a:r>
            <a:r>
              <a:rPr lang="it-IT" dirty="0" smtClean="0"/>
              <a:t> </a:t>
            </a:r>
            <a:r>
              <a:rPr lang="it-IT" dirty="0" err="1" smtClean="0"/>
              <a:t>defeated</a:t>
            </a:r>
            <a:r>
              <a:rPr lang="it-IT" dirty="0" smtClean="0"/>
              <a:t> King Harold </a:t>
            </a:r>
            <a:r>
              <a:rPr lang="it-IT" dirty="0" err="1" smtClean="0"/>
              <a:t>at</a:t>
            </a:r>
            <a:r>
              <a:rPr lang="it-IT" dirty="0" smtClean="0"/>
              <a:t> the Battle of Hastings </a:t>
            </a:r>
            <a:r>
              <a:rPr lang="it-IT" dirty="0" smtClean="0">
                <a:sym typeface="Symbol"/>
              </a:rPr>
              <a:t> William the </a:t>
            </a:r>
            <a:r>
              <a:rPr lang="it-IT" dirty="0" err="1" smtClean="0">
                <a:sym typeface="Symbol"/>
              </a:rPr>
              <a:t>Conqueror</a:t>
            </a:r>
            <a:r>
              <a:rPr lang="it-IT" dirty="0" smtClean="0">
                <a:sym typeface="Symbol"/>
              </a:rPr>
              <a:t> </a:t>
            </a:r>
            <a:r>
              <a:rPr lang="it-IT" dirty="0" err="1" smtClean="0">
                <a:sym typeface="Symbol"/>
              </a:rPr>
              <a:t>became</a:t>
            </a:r>
            <a:r>
              <a:rPr lang="it-IT" dirty="0" smtClean="0">
                <a:sym typeface="Symbol"/>
              </a:rPr>
              <a:t> the first Norman King of </a:t>
            </a:r>
            <a:r>
              <a:rPr lang="it-IT" dirty="0" err="1" smtClean="0">
                <a:sym typeface="Symbol"/>
              </a:rPr>
              <a:t>England</a:t>
            </a:r>
            <a:r>
              <a:rPr lang="it-IT" dirty="0" smtClean="0">
                <a:sym typeface="Symbol"/>
              </a:rPr>
              <a:t> </a:t>
            </a:r>
            <a:endParaRPr lang="it-IT" dirty="0" smtClean="0"/>
          </a:p>
          <a:p>
            <a:r>
              <a:rPr lang="it-IT" dirty="0" err="1" smtClean="0"/>
              <a:t>Old</a:t>
            </a:r>
            <a:r>
              <a:rPr lang="it-IT" dirty="0" smtClean="0"/>
              <a:t> French </a:t>
            </a:r>
            <a:r>
              <a:rPr lang="it-IT" dirty="0" err="1" smtClean="0"/>
              <a:t>became</a:t>
            </a:r>
            <a:r>
              <a:rPr lang="it-IT" dirty="0" smtClean="0"/>
              <a:t> the </a:t>
            </a:r>
            <a:r>
              <a:rPr lang="it-IT" dirty="0" err="1" smtClean="0"/>
              <a:t>language</a:t>
            </a:r>
            <a:r>
              <a:rPr lang="it-IT" dirty="0" smtClean="0"/>
              <a:t> of the court </a:t>
            </a:r>
            <a:r>
              <a:rPr lang="it-IT" dirty="0" smtClean="0">
                <a:sym typeface="Symbol"/>
              </a:rPr>
              <a:t> </a:t>
            </a:r>
            <a:r>
              <a:rPr lang="it-IT" dirty="0" err="1" smtClean="0">
                <a:sym typeface="Symbol"/>
              </a:rPr>
              <a:t>Old</a:t>
            </a:r>
            <a:r>
              <a:rPr lang="it-IT" dirty="0" smtClean="0">
                <a:sym typeface="Symbol"/>
              </a:rPr>
              <a:t> English </a:t>
            </a:r>
            <a:r>
              <a:rPr lang="it-IT" dirty="0" err="1" smtClean="0">
                <a:sym typeface="Symbol"/>
              </a:rPr>
              <a:t>was</a:t>
            </a:r>
            <a:r>
              <a:rPr lang="it-IT" dirty="0" smtClean="0">
                <a:sym typeface="Symbol"/>
              </a:rPr>
              <a:t> </a:t>
            </a:r>
            <a:r>
              <a:rPr lang="it-IT" dirty="0" err="1" smtClean="0">
                <a:sym typeface="Symbol"/>
              </a:rPr>
              <a:t>confined</a:t>
            </a:r>
            <a:r>
              <a:rPr lang="it-IT" dirty="0" smtClean="0">
                <a:sym typeface="Symbol"/>
              </a:rPr>
              <a:t> to the </a:t>
            </a:r>
            <a:r>
              <a:rPr lang="it-IT" dirty="0" err="1" smtClean="0">
                <a:sym typeface="Symbol"/>
              </a:rPr>
              <a:t>lower</a:t>
            </a:r>
            <a:r>
              <a:rPr lang="it-IT" dirty="0" smtClean="0">
                <a:sym typeface="Symbol"/>
              </a:rPr>
              <a:t> </a:t>
            </a:r>
            <a:r>
              <a:rPr lang="it-IT" dirty="0" err="1" smtClean="0">
                <a:sym typeface="Symbol"/>
              </a:rPr>
              <a:t>orders</a:t>
            </a:r>
            <a:r>
              <a:rPr lang="it-IT" dirty="0" smtClean="0">
                <a:sym typeface="Symbol"/>
              </a:rPr>
              <a:t> of society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036668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na">
  <a:themeElements>
    <a:clrScheme name="Lun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186</TotalTime>
  <Words>425</Words>
  <Application>Microsoft Office PowerPoint</Application>
  <PresentationFormat>Presentazione su schermo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Luna</vt:lpstr>
      <vt:lpstr>From the arrival of the celts to the norman conquest </vt:lpstr>
      <vt:lpstr>The Celts </vt:lpstr>
      <vt:lpstr>The Romans: conquest  </vt:lpstr>
      <vt:lpstr>The Romans: domination  </vt:lpstr>
      <vt:lpstr>The Romans: the end </vt:lpstr>
      <vt:lpstr>The Anglo-Saxon: invasions </vt:lpstr>
      <vt:lpstr>The Anglo-Saxon: society and culture </vt:lpstr>
      <vt:lpstr>The Viking: invasions </vt:lpstr>
      <vt:lpstr>The Norman: invasion</vt:lpstr>
      <vt:lpstr>Woman in Aglo-Saxon society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the arrival of the celts to the norman conquest</dc:title>
  <dc:creator>ws</dc:creator>
  <cp:lastModifiedBy>ws</cp:lastModifiedBy>
  <cp:revision>12</cp:revision>
  <dcterms:created xsi:type="dcterms:W3CDTF">2020-11-06T13:30:20Z</dcterms:created>
  <dcterms:modified xsi:type="dcterms:W3CDTF">2020-11-07T09:22:11Z</dcterms:modified>
</cp:coreProperties>
</file>