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17"/>
  </p:notesMasterIdLst>
  <p:handoutMasterIdLst>
    <p:handoutMasterId r:id="rId18"/>
  </p:handoutMasterIdLst>
  <p:sldIdLst>
    <p:sldId id="256" r:id="rId3"/>
    <p:sldId id="270" r:id="rId4"/>
    <p:sldId id="257" r:id="rId5"/>
    <p:sldId id="260" r:id="rId6"/>
    <p:sldId id="258" r:id="rId7"/>
    <p:sldId id="259" r:id="rId8"/>
    <p:sldId id="261" r:id="rId9"/>
    <p:sldId id="262" r:id="rId10"/>
    <p:sldId id="264" r:id="rId11"/>
    <p:sldId id="263" r:id="rId12"/>
    <p:sldId id="273" r:id="rId13"/>
    <p:sldId id="272" r:id="rId14"/>
    <p:sldId id="267" r:id="rId15"/>
    <p:sldId id="269" r:id="rId16"/>
  </p:sldIdLst>
  <p:sldSz cx="9144000" cy="6858000" type="screen4x3"/>
  <p:notesSz cx="6858000" cy="9144000"/>
  <p:defaultTextStyle>
    <a:defPPr>
      <a:defRPr lang="ru-RU"/>
    </a:defPPr>
    <a:lvl1pPr algn="l" rtl="0" fontAlgn="base">
      <a:spcBef>
        <a:spcPct val="0"/>
      </a:spcBef>
      <a:spcAft>
        <a:spcPct val="0"/>
      </a:spcAft>
      <a:defRPr sz="2000" kern="1200">
        <a:solidFill>
          <a:srgbClr val="381003"/>
        </a:solidFill>
        <a:latin typeface="Futura LT Medium" pitchFamily="2" charset="0"/>
        <a:ea typeface="굴림" charset="-127"/>
        <a:cs typeface="+mn-cs"/>
      </a:defRPr>
    </a:lvl1pPr>
    <a:lvl2pPr marL="457200" algn="l" rtl="0" fontAlgn="base">
      <a:spcBef>
        <a:spcPct val="0"/>
      </a:spcBef>
      <a:spcAft>
        <a:spcPct val="0"/>
      </a:spcAft>
      <a:defRPr sz="2000" kern="1200">
        <a:solidFill>
          <a:srgbClr val="381003"/>
        </a:solidFill>
        <a:latin typeface="Futura LT Medium" pitchFamily="2" charset="0"/>
        <a:ea typeface="굴림" charset="-127"/>
        <a:cs typeface="+mn-cs"/>
      </a:defRPr>
    </a:lvl2pPr>
    <a:lvl3pPr marL="914400" algn="l" rtl="0" fontAlgn="base">
      <a:spcBef>
        <a:spcPct val="0"/>
      </a:spcBef>
      <a:spcAft>
        <a:spcPct val="0"/>
      </a:spcAft>
      <a:defRPr sz="2000" kern="1200">
        <a:solidFill>
          <a:srgbClr val="381003"/>
        </a:solidFill>
        <a:latin typeface="Futura LT Medium" pitchFamily="2" charset="0"/>
        <a:ea typeface="굴림" charset="-127"/>
        <a:cs typeface="+mn-cs"/>
      </a:defRPr>
    </a:lvl3pPr>
    <a:lvl4pPr marL="1371600" algn="l" rtl="0" fontAlgn="base">
      <a:spcBef>
        <a:spcPct val="0"/>
      </a:spcBef>
      <a:spcAft>
        <a:spcPct val="0"/>
      </a:spcAft>
      <a:defRPr sz="2000" kern="1200">
        <a:solidFill>
          <a:srgbClr val="381003"/>
        </a:solidFill>
        <a:latin typeface="Futura LT Medium" pitchFamily="2" charset="0"/>
        <a:ea typeface="굴림" charset="-127"/>
        <a:cs typeface="+mn-cs"/>
      </a:defRPr>
    </a:lvl4pPr>
    <a:lvl5pPr marL="1828800" algn="l" rtl="0" fontAlgn="base">
      <a:spcBef>
        <a:spcPct val="0"/>
      </a:spcBef>
      <a:spcAft>
        <a:spcPct val="0"/>
      </a:spcAft>
      <a:defRPr sz="2000" kern="1200">
        <a:solidFill>
          <a:srgbClr val="381003"/>
        </a:solidFill>
        <a:latin typeface="Futura LT Medium" pitchFamily="2" charset="0"/>
        <a:ea typeface="굴림" charset="-127"/>
        <a:cs typeface="+mn-cs"/>
      </a:defRPr>
    </a:lvl5pPr>
    <a:lvl6pPr marL="2286000" algn="l" defTabSz="914400" rtl="0" eaLnBrk="1" latinLnBrk="0" hangingPunct="1">
      <a:defRPr sz="2000" kern="1200">
        <a:solidFill>
          <a:srgbClr val="381003"/>
        </a:solidFill>
        <a:latin typeface="Futura LT Medium" pitchFamily="2" charset="0"/>
        <a:ea typeface="굴림" charset="-127"/>
        <a:cs typeface="+mn-cs"/>
      </a:defRPr>
    </a:lvl6pPr>
    <a:lvl7pPr marL="2743200" algn="l" defTabSz="914400" rtl="0" eaLnBrk="1" latinLnBrk="0" hangingPunct="1">
      <a:defRPr sz="2000" kern="1200">
        <a:solidFill>
          <a:srgbClr val="381003"/>
        </a:solidFill>
        <a:latin typeface="Futura LT Medium" pitchFamily="2" charset="0"/>
        <a:ea typeface="굴림" charset="-127"/>
        <a:cs typeface="+mn-cs"/>
      </a:defRPr>
    </a:lvl7pPr>
    <a:lvl8pPr marL="3200400" algn="l" defTabSz="914400" rtl="0" eaLnBrk="1" latinLnBrk="0" hangingPunct="1">
      <a:defRPr sz="2000" kern="1200">
        <a:solidFill>
          <a:srgbClr val="381003"/>
        </a:solidFill>
        <a:latin typeface="Futura LT Medium" pitchFamily="2" charset="0"/>
        <a:ea typeface="굴림" charset="-127"/>
        <a:cs typeface="+mn-cs"/>
      </a:defRPr>
    </a:lvl8pPr>
    <a:lvl9pPr marL="3657600" algn="l" defTabSz="914400" rtl="0" eaLnBrk="1" latinLnBrk="0" hangingPunct="1">
      <a:defRPr sz="2000" kern="1200">
        <a:solidFill>
          <a:srgbClr val="381003"/>
        </a:solidFill>
        <a:latin typeface="Futura LT Medium" pitchFamily="2" charset="0"/>
        <a:ea typeface="굴림"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81003"/>
    <a:srgbClr val="AB5300"/>
    <a:srgbClr val="C75806"/>
    <a:srgbClr val="FF9900"/>
    <a:srgbClr val="65482B"/>
    <a:srgbClr val="00499F"/>
    <a:srgbClr val="0CC1E0"/>
    <a:srgbClr val="1B00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4648" autoAdjust="0"/>
  </p:normalViewPr>
  <p:slideViewPr>
    <p:cSldViewPr>
      <p:cViewPr varScale="1">
        <p:scale>
          <a:sx n="81" d="100"/>
          <a:sy n="81" d="100"/>
        </p:scale>
        <p:origin x="1531" y="7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171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3191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defRPr>
            </a:lvl1pPr>
          </a:lstStyle>
          <a:p>
            <a:endParaRPr lang="ru-RU"/>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endParaRPr lang="ru-RU"/>
          </a:p>
        </p:txBody>
      </p:sp>
      <p:sp>
        <p:nvSpPr>
          <p:cNvPr id="69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defRPr>
            </a:lvl1pPr>
          </a:lstStyle>
          <a:p>
            <a:endParaRPr 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78F600B-2A31-4956-978F-48988D3292D1}" type="slidenum">
              <a:rPr lang="ru-RU"/>
              <a:pPr/>
              <a:t>‹#›</a:t>
            </a:fld>
            <a:endParaRPr lang="ru-RU"/>
          </a:p>
        </p:txBody>
      </p:sp>
    </p:spTree>
    <p:extLst>
      <p:ext uri="{BB962C8B-B14F-4D97-AF65-F5344CB8AC3E}">
        <p14:creationId xmlns:p14="http://schemas.microsoft.com/office/powerpoint/2010/main" val="306850139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700338" y="2133600"/>
            <a:ext cx="4465637" cy="1223963"/>
          </a:xfrm>
          <a:effectLst>
            <a:outerShdw dist="17961" dir="2700000" algn="ctr" rotWithShape="0">
              <a:schemeClr val="bg2"/>
            </a:outerShdw>
          </a:effectLst>
        </p:spPr>
        <p:txBody>
          <a:bodyPr/>
          <a:lstStyle>
            <a:lvl1pPr>
              <a:defRPr sz="4000"/>
            </a:lvl1pPr>
          </a:lstStyle>
          <a:p>
            <a:pPr lvl="0"/>
            <a:r>
              <a:rPr lang="ru-RU" noProof="0"/>
              <a:t>Образец заголовка</a:t>
            </a:r>
          </a:p>
        </p:txBody>
      </p:sp>
      <p:sp>
        <p:nvSpPr>
          <p:cNvPr id="5123" name="Rectangle 3"/>
          <p:cNvSpPr>
            <a:spLocks noGrp="1" noChangeArrowheads="1"/>
          </p:cNvSpPr>
          <p:nvPr>
            <p:ph type="subTitle" idx="1"/>
          </p:nvPr>
        </p:nvSpPr>
        <p:spPr>
          <a:xfrm>
            <a:off x="2700338" y="4533900"/>
            <a:ext cx="4464050" cy="407988"/>
          </a:xfrm>
          <a:effectLst>
            <a:outerShdw dist="17961" dir="2700000" algn="ctr" rotWithShape="0">
              <a:schemeClr val="bg2"/>
            </a:outerShdw>
          </a:effectLst>
        </p:spPr>
        <p:txBody>
          <a:bodyPr/>
          <a:lstStyle>
            <a:lvl1pPr marL="0" indent="0">
              <a:buFontTx/>
              <a:buNone/>
              <a:defRPr>
                <a:latin typeface="Futura LT Medium" pitchFamily="2" charset="0"/>
                <a:ea typeface="굴림" charset="-127"/>
              </a:defRPr>
            </a:lvl1pPr>
          </a:lstStyle>
          <a:p>
            <a:pPr lvl="0"/>
            <a:r>
              <a:rPr lang="ru-RU" noProof="0"/>
              <a:t>Образец подзаголовка</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210705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97638" y="476250"/>
            <a:ext cx="1962150" cy="57610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11188" y="476250"/>
            <a:ext cx="5734050" cy="57610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558917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DCFDDED1-8EFD-45E9-AFD2-6CA63ECD02E8}" type="slidenum">
              <a:rPr lang="ru-RU"/>
              <a:pPr/>
              <a:t>‹#›</a:t>
            </a:fld>
            <a:endParaRPr lang="ru-RU"/>
          </a:p>
        </p:txBody>
      </p:sp>
    </p:spTree>
    <p:extLst>
      <p:ext uri="{BB962C8B-B14F-4D97-AF65-F5344CB8AC3E}">
        <p14:creationId xmlns:p14="http://schemas.microsoft.com/office/powerpoint/2010/main" val="552506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C8E6DF67-AD5C-47A6-BA79-F6779CE9D7AD}" type="slidenum">
              <a:rPr lang="ru-RU"/>
              <a:pPr/>
              <a:t>‹#›</a:t>
            </a:fld>
            <a:endParaRPr lang="ru-RU"/>
          </a:p>
        </p:txBody>
      </p:sp>
    </p:spTree>
    <p:extLst>
      <p:ext uri="{BB962C8B-B14F-4D97-AF65-F5344CB8AC3E}">
        <p14:creationId xmlns:p14="http://schemas.microsoft.com/office/powerpoint/2010/main" val="2990914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C18DE611-9107-4DA2-AE63-DEF861E455C9}" type="slidenum">
              <a:rPr lang="ru-RU"/>
              <a:pPr/>
              <a:t>‹#›</a:t>
            </a:fld>
            <a:endParaRPr lang="ru-RU"/>
          </a:p>
        </p:txBody>
      </p:sp>
    </p:spTree>
    <p:extLst>
      <p:ext uri="{BB962C8B-B14F-4D97-AF65-F5344CB8AC3E}">
        <p14:creationId xmlns:p14="http://schemas.microsoft.com/office/powerpoint/2010/main" val="2746550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1908175" y="1600200"/>
            <a:ext cx="33131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5373688" y="1600200"/>
            <a:ext cx="33131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3C3F99B7-C18A-4597-A128-7622C65E2CAB}" type="slidenum">
              <a:rPr lang="ru-RU"/>
              <a:pPr/>
              <a:t>‹#›</a:t>
            </a:fld>
            <a:endParaRPr lang="ru-RU"/>
          </a:p>
        </p:txBody>
      </p:sp>
    </p:spTree>
    <p:extLst>
      <p:ext uri="{BB962C8B-B14F-4D97-AF65-F5344CB8AC3E}">
        <p14:creationId xmlns:p14="http://schemas.microsoft.com/office/powerpoint/2010/main" val="1393347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2094A810-F8FB-44F9-894E-EA72D88CCE8A}" type="slidenum">
              <a:rPr lang="ru-RU"/>
              <a:pPr/>
              <a:t>‹#›</a:t>
            </a:fld>
            <a:endParaRPr lang="ru-RU"/>
          </a:p>
        </p:txBody>
      </p:sp>
    </p:spTree>
    <p:extLst>
      <p:ext uri="{BB962C8B-B14F-4D97-AF65-F5344CB8AC3E}">
        <p14:creationId xmlns:p14="http://schemas.microsoft.com/office/powerpoint/2010/main" val="558723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B4A1F103-B50A-4910-A359-6CA2DD308F44}" type="slidenum">
              <a:rPr lang="ru-RU"/>
              <a:pPr/>
              <a:t>‹#›</a:t>
            </a:fld>
            <a:endParaRPr lang="ru-RU"/>
          </a:p>
        </p:txBody>
      </p:sp>
    </p:spTree>
    <p:extLst>
      <p:ext uri="{BB962C8B-B14F-4D97-AF65-F5344CB8AC3E}">
        <p14:creationId xmlns:p14="http://schemas.microsoft.com/office/powerpoint/2010/main" val="13383297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E5A8CCBF-97A8-489D-A3B2-5965E20B53A6}" type="slidenum">
              <a:rPr lang="ru-RU"/>
              <a:pPr/>
              <a:t>‹#›</a:t>
            </a:fld>
            <a:endParaRPr lang="ru-RU"/>
          </a:p>
        </p:txBody>
      </p:sp>
    </p:spTree>
    <p:extLst>
      <p:ext uri="{BB962C8B-B14F-4D97-AF65-F5344CB8AC3E}">
        <p14:creationId xmlns:p14="http://schemas.microsoft.com/office/powerpoint/2010/main" val="959677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221FC583-B404-4212-A360-3485E3C97AC6}" type="slidenum">
              <a:rPr lang="ru-RU"/>
              <a:pPr/>
              <a:t>‹#›</a:t>
            </a:fld>
            <a:endParaRPr lang="ru-RU"/>
          </a:p>
        </p:txBody>
      </p:sp>
    </p:spTree>
    <p:extLst>
      <p:ext uri="{BB962C8B-B14F-4D97-AF65-F5344CB8AC3E}">
        <p14:creationId xmlns:p14="http://schemas.microsoft.com/office/powerpoint/2010/main" val="3155794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264037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FCF162B1-AF6A-4509-871B-C4F6463C5183}" type="slidenum">
              <a:rPr lang="ru-RU"/>
              <a:pPr/>
              <a:t>‹#›</a:t>
            </a:fld>
            <a:endParaRPr lang="ru-RU"/>
          </a:p>
        </p:txBody>
      </p:sp>
    </p:spTree>
    <p:extLst>
      <p:ext uri="{BB962C8B-B14F-4D97-AF65-F5344CB8AC3E}">
        <p14:creationId xmlns:p14="http://schemas.microsoft.com/office/powerpoint/2010/main" val="17494043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F9DB8028-8E7F-4BAA-85EE-1924780266E9}" type="slidenum">
              <a:rPr lang="ru-RU"/>
              <a:pPr/>
              <a:t>‹#›</a:t>
            </a:fld>
            <a:endParaRPr lang="ru-RU"/>
          </a:p>
        </p:txBody>
      </p:sp>
    </p:spTree>
    <p:extLst>
      <p:ext uri="{BB962C8B-B14F-4D97-AF65-F5344CB8AC3E}">
        <p14:creationId xmlns:p14="http://schemas.microsoft.com/office/powerpoint/2010/main" val="3117012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992938" y="274638"/>
            <a:ext cx="1693862"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908175" y="274638"/>
            <a:ext cx="4932363"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C6B17163-98E5-40D2-8AB3-CAABE044ABF1}" type="slidenum">
              <a:rPr lang="ru-RU"/>
              <a:pPr/>
              <a:t>‹#›</a:t>
            </a:fld>
            <a:endParaRPr lang="ru-RU"/>
          </a:p>
        </p:txBody>
      </p:sp>
    </p:spTree>
    <p:extLst>
      <p:ext uri="{BB962C8B-B14F-4D97-AF65-F5344CB8AC3E}">
        <p14:creationId xmlns:p14="http://schemas.microsoft.com/office/powerpoint/2010/main" val="68347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extLst>
      <p:ext uri="{BB962C8B-B14F-4D97-AF65-F5344CB8AC3E}">
        <p14:creationId xmlns:p14="http://schemas.microsoft.com/office/powerpoint/2010/main" val="2421051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11188" y="1412875"/>
            <a:ext cx="3848100" cy="482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11688" y="1412875"/>
            <a:ext cx="3848100" cy="482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200982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581686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22550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8020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p14="http://schemas.microsoft.com/office/powerpoint/2010/main" val="3847009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p14="http://schemas.microsoft.com/office/powerpoint/2010/main" val="2965957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1188" y="476250"/>
            <a:ext cx="78486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027" name="Rectangle 3"/>
          <p:cNvSpPr>
            <a:spLocks noGrp="1" noChangeArrowheads="1"/>
          </p:cNvSpPr>
          <p:nvPr>
            <p:ph type="body" idx="1"/>
          </p:nvPr>
        </p:nvSpPr>
        <p:spPr bwMode="auto">
          <a:xfrm>
            <a:off x="611188" y="1412875"/>
            <a:ext cx="7848600" cy="482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1" fontAlgn="base" hangingPunct="1">
        <a:spcBef>
          <a:spcPct val="0"/>
        </a:spcBef>
        <a:spcAft>
          <a:spcPct val="0"/>
        </a:spcAft>
        <a:defRPr sz="3200" b="1">
          <a:solidFill>
            <a:srgbClr val="AB5300"/>
          </a:solidFill>
          <a:latin typeface="+mj-lt"/>
          <a:ea typeface="+mj-ea"/>
          <a:cs typeface="+mj-cs"/>
        </a:defRPr>
      </a:lvl1pPr>
      <a:lvl2pPr algn="l" rtl="0" eaLnBrk="1" fontAlgn="base" hangingPunct="1">
        <a:spcBef>
          <a:spcPct val="0"/>
        </a:spcBef>
        <a:spcAft>
          <a:spcPct val="0"/>
        </a:spcAft>
        <a:defRPr sz="3200" b="1">
          <a:solidFill>
            <a:srgbClr val="AB5300"/>
          </a:solidFill>
          <a:latin typeface="Futura LT Medium" pitchFamily="2" charset="0"/>
        </a:defRPr>
      </a:lvl2pPr>
      <a:lvl3pPr algn="l" rtl="0" eaLnBrk="1" fontAlgn="base" hangingPunct="1">
        <a:spcBef>
          <a:spcPct val="0"/>
        </a:spcBef>
        <a:spcAft>
          <a:spcPct val="0"/>
        </a:spcAft>
        <a:defRPr sz="3200" b="1">
          <a:solidFill>
            <a:srgbClr val="AB5300"/>
          </a:solidFill>
          <a:latin typeface="Futura LT Medium" pitchFamily="2" charset="0"/>
        </a:defRPr>
      </a:lvl3pPr>
      <a:lvl4pPr algn="l" rtl="0" eaLnBrk="1" fontAlgn="base" hangingPunct="1">
        <a:spcBef>
          <a:spcPct val="0"/>
        </a:spcBef>
        <a:spcAft>
          <a:spcPct val="0"/>
        </a:spcAft>
        <a:defRPr sz="3200" b="1">
          <a:solidFill>
            <a:srgbClr val="AB5300"/>
          </a:solidFill>
          <a:latin typeface="Futura LT Medium" pitchFamily="2" charset="0"/>
        </a:defRPr>
      </a:lvl4pPr>
      <a:lvl5pPr algn="l" rtl="0" eaLnBrk="1" fontAlgn="base" hangingPunct="1">
        <a:spcBef>
          <a:spcPct val="0"/>
        </a:spcBef>
        <a:spcAft>
          <a:spcPct val="0"/>
        </a:spcAft>
        <a:defRPr sz="3200" b="1">
          <a:solidFill>
            <a:srgbClr val="AB5300"/>
          </a:solidFill>
          <a:latin typeface="Futura LT Medium" pitchFamily="2" charset="0"/>
        </a:defRPr>
      </a:lvl5pPr>
      <a:lvl6pPr marL="457200" algn="l" rtl="0" eaLnBrk="1" fontAlgn="base" hangingPunct="1">
        <a:spcBef>
          <a:spcPct val="0"/>
        </a:spcBef>
        <a:spcAft>
          <a:spcPct val="0"/>
        </a:spcAft>
        <a:defRPr sz="3200" b="1">
          <a:solidFill>
            <a:srgbClr val="AB5300"/>
          </a:solidFill>
          <a:latin typeface="Futura LT Medium" pitchFamily="2" charset="0"/>
        </a:defRPr>
      </a:lvl6pPr>
      <a:lvl7pPr marL="914400" algn="l" rtl="0" eaLnBrk="1" fontAlgn="base" hangingPunct="1">
        <a:spcBef>
          <a:spcPct val="0"/>
        </a:spcBef>
        <a:spcAft>
          <a:spcPct val="0"/>
        </a:spcAft>
        <a:defRPr sz="3200" b="1">
          <a:solidFill>
            <a:srgbClr val="AB5300"/>
          </a:solidFill>
          <a:latin typeface="Futura LT Medium" pitchFamily="2" charset="0"/>
        </a:defRPr>
      </a:lvl7pPr>
      <a:lvl8pPr marL="1371600" algn="l" rtl="0" eaLnBrk="1" fontAlgn="base" hangingPunct="1">
        <a:spcBef>
          <a:spcPct val="0"/>
        </a:spcBef>
        <a:spcAft>
          <a:spcPct val="0"/>
        </a:spcAft>
        <a:defRPr sz="3200" b="1">
          <a:solidFill>
            <a:srgbClr val="AB5300"/>
          </a:solidFill>
          <a:latin typeface="Futura LT Medium" pitchFamily="2" charset="0"/>
        </a:defRPr>
      </a:lvl8pPr>
      <a:lvl9pPr marL="1828800" algn="l" rtl="0" eaLnBrk="1" fontAlgn="base" hangingPunct="1">
        <a:spcBef>
          <a:spcPct val="0"/>
        </a:spcBef>
        <a:spcAft>
          <a:spcPct val="0"/>
        </a:spcAft>
        <a:defRPr sz="3200" b="1">
          <a:solidFill>
            <a:srgbClr val="AB5300"/>
          </a:solidFill>
          <a:latin typeface="Futura LT Medium" pitchFamily="2" charset="0"/>
        </a:defRPr>
      </a:lvl9pPr>
    </p:titleStyle>
    <p:bodyStyle>
      <a:lvl1pPr marL="342900" indent="-342900" algn="l" rtl="0" eaLnBrk="1" fontAlgn="base" hangingPunct="1">
        <a:spcBef>
          <a:spcPct val="20000"/>
        </a:spcBef>
        <a:spcAft>
          <a:spcPct val="0"/>
        </a:spcAft>
        <a:buChar char="•"/>
        <a:defRPr sz="2000">
          <a:solidFill>
            <a:srgbClr val="381003"/>
          </a:solidFill>
          <a:latin typeface="+mn-lt"/>
          <a:ea typeface="+mn-ea"/>
          <a:cs typeface="+mn-cs"/>
        </a:defRPr>
      </a:lvl1pPr>
      <a:lvl2pPr marL="742950" indent="-285750" algn="l" rtl="0" eaLnBrk="1" fontAlgn="base" hangingPunct="1">
        <a:spcBef>
          <a:spcPct val="20000"/>
        </a:spcBef>
        <a:spcAft>
          <a:spcPct val="0"/>
        </a:spcAft>
        <a:buChar char="–"/>
        <a:defRPr sz="2000">
          <a:solidFill>
            <a:srgbClr val="381003"/>
          </a:solidFill>
          <a:latin typeface="+mn-lt"/>
        </a:defRPr>
      </a:lvl2pPr>
      <a:lvl3pPr marL="1143000" indent="-228600" algn="l" rtl="0" eaLnBrk="1" fontAlgn="base" hangingPunct="1">
        <a:spcBef>
          <a:spcPct val="20000"/>
        </a:spcBef>
        <a:spcAft>
          <a:spcPct val="0"/>
        </a:spcAft>
        <a:buChar char="•"/>
        <a:defRPr sz="2000">
          <a:solidFill>
            <a:srgbClr val="381003"/>
          </a:solidFill>
          <a:latin typeface="+mn-lt"/>
        </a:defRPr>
      </a:lvl3pPr>
      <a:lvl4pPr marL="1600200" indent="-228600" algn="l" rtl="0" eaLnBrk="1" fontAlgn="base" hangingPunct="1">
        <a:spcBef>
          <a:spcPct val="20000"/>
        </a:spcBef>
        <a:spcAft>
          <a:spcPct val="0"/>
        </a:spcAft>
        <a:buChar char="–"/>
        <a:defRPr sz="2000">
          <a:solidFill>
            <a:srgbClr val="381003"/>
          </a:solidFill>
          <a:latin typeface="+mn-lt"/>
        </a:defRPr>
      </a:lvl4pPr>
      <a:lvl5pPr marL="2057400" indent="-228600" algn="l" rtl="0" eaLnBrk="1" fontAlgn="base" hangingPunct="1">
        <a:spcBef>
          <a:spcPct val="20000"/>
        </a:spcBef>
        <a:spcAft>
          <a:spcPct val="0"/>
        </a:spcAft>
        <a:buChar char="»"/>
        <a:defRPr sz="2000">
          <a:solidFill>
            <a:srgbClr val="381003"/>
          </a:solidFill>
          <a:latin typeface="+mn-lt"/>
        </a:defRPr>
      </a:lvl5pPr>
      <a:lvl6pPr marL="2514600" indent="-228600" algn="l" rtl="0" eaLnBrk="1" fontAlgn="base" hangingPunct="1">
        <a:spcBef>
          <a:spcPct val="20000"/>
        </a:spcBef>
        <a:spcAft>
          <a:spcPct val="0"/>
        </a:spcAft>
        <a:buChar char="»"/>
        <a:defRPr sz="2000">
          <a:solidFill>
            <a:srgbClr val="381003"/>
          </a:solidFill>
          <a:latin typeface="+mn-lt"/>
        </a:defRPr>
      </a:lvl6pPr>
      <a:lvl7pPr marL="2971800" indent="-228600" algn="l" rtl="0" eaLnBrk="1" fontAlgn="base" hangingPunct="1">
        <a:spcBef>
          <a:spcPct val="20000"/>
        </a:spcBef>
        <a:spcAft>
          <a:spcPct val="0"/>
        </a:spcAft>
        <a:buChar char="»"/>
        <a:defRPr sz="2000">
          <a:solidFill>
            <a:srgbClr val="381003"/>
          </a:solidFill>
          <a:latin typeface="+mn-lt"/>
        </a:defRPr>
      </a:lvl7pPr>
      <a:lvl8pPr marL="3429000" indent="-228600" algn="l" rtl="0" eaLnBrk="1" fontAlgn="base" hangingPunct="1">
        <a:spcBef>
          <a:spcPct val="20000"/>
        </a:spcBef>
        <a:spcAft>
          <a:spcPct val="0"/>
        </a:spcAft>
        <a:buChar char="»"/>
        <a:defRPr sz="2000">
          <a:solidFill>
            <a:srgbClr val="381003"/>
          </a:solidFill>
          <a:latin typeface="+mn-lt"/>
        </a:defRPr>
      </a:lvl8pPr>
      <a:lvl9pPr marL="3886200" indent="-228600" algn="l" rtl="0" eaLnBrk="1" fontAlgn="base" hangingPunct="1">
        <a:spcBef>
          <a:spcPct val="20000"/>
        </a:spcBef>
        <a:spcAft>
          <a:spcPct val="0"/>
        </a:spcAft>
        <a:buChar char="»"/>
        <a:defRPr sz="2000">
          <a:solidFill>
            <a:srgbClr val="381003"/>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1908175" y="274638"/>
            <a:ext cx="676751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t>Click to edit Master title style</a:t>
            </a:r>
          </a:p>
        </p:txBody>
      </p:sp>
      <p:sp>
        <p:nvSpPr>
          <p:cNvPr id="190467" name="Rectangle 3"/>
          <p:cNvSpPr>
            <a:spLocks noGrp="1" noChangeArrowheads="1"/>
          </p:cNvSpPr>
          <p:nvPr>
            <p:ph type="body" idx="1"/>
          </p:nvPr>
        </p:nvSpPr>
        <p:spPr bwMode="auto">
          <a:xfrm>
            <a:off x="1908175" y="1600200"/>
            <a:ext cx="677862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1904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endParaRPr lang="ru-RU"/>
          </a:p>
        </p:txBody>
      </p:sp>
      <p:sp>
        <p:nvSpPr>
          <p:cNvPr id="1904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defRPr>
            </a:lvl1pPr>
          </a:lstStyle>
          <a:p>
            <a:endParaRPr lang="ru-RU"/>
          </a:p>
        </p:txBody>
      </p:sp>
      <p:sp>
        <p:nvSpPr>
          <p:cNvPr id="1904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fld id="{F8E0D0C3-DF62-4484-9AD4-5DCE1AE26BDF}"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3200" b="1">
          <a:solidFill>
            <a:srgbClr val="AB5300"/>
          </a:solidFill>
          <a:latin typeface="+mj-lt"/>
          <a:ea typeface="+mj-ea"/>
          <a:cs typeface="+mj-cs"/>
        </a:defRPr>
      </a:lvl1pPr>
      <a:lvl2pPr algn="l" rtl="0" fontAlgn="base">
        <a:spcBef>
          <a:spcPct val="0"/>
        </a:spcBef>
        <a:spcAft>
          <a:spcPct val="0"/>
        </a:spcAft>
        <a:defRPr sz="3200" b="1">
          <a:solidFill>
            <a:srgbClr val="AB5300"/>
          </a:solidFill>
          <a:latin typeface="Futura LT Medium" pitchFamily="2" charset="0"/>
        </a:defRPr>
      </a:lvl2pPr>
      <a:lvl3pPr algn="l" rtl="0" fontAlgn="base">
        <a:spcBef>
          <a:spcPct val="0"/>
        </a:spcBef>
        <a:spcAft>
          <a:spcPct val="0"/>
        </a:spcAft>
        <a:defRPr sz="3200" b="1">
          <a:solidFill>
            <a:srgbClr val="AB5300"/>
          </a:solidFill>
          <a:latin typeface="Futura LT Medium" pitchFamily="2" charset="0"/>
        </a:defRPr>
      </a:lvl3pPr>
      <a:lvl4pPr algn="l" rtl="0" fontAlgn="base">
        <a:spcBef>
          <a:spcPct val="0"/>
        </a:spcBef>
        <a:spcAft>
          <a:spcPct val="0"/>
        </a:spcAft>
        <a:defRPr sz="3200" b="1">
          <a:solidFill>
            <a:srgbClr val="AB5300"/>
          </a:solidFill>
          <a:latin typeface="Futura LT Medium" pitchFamily="2" charset="0"/>
        </a:defRPr>
      </a:lvl4pPr>
      <a:lvl5pPr algn="l" rtl="0" fontAlgn="base">
        <a:spcBef>
          <a:spcPct val="0"/>
        </a:spcBef>
        <a:spcAft>
          <a:spcPct val="0"/>
        </a:spcAft>
        <a:defRPr sz="3200" b="1">
          <a:solidFill>
            <a:srgbClr val="AB5300"/>
          </a:solidFill>
          <a:latin typeface="Futura LT Medium" pitchFamily="2" charset="0"/>
        </a:defRPr>
      </a:lvl5pPr>
      <a:lvl6pPr marL="457200" algn="l" rtl="0" fontAlgn="base">
        <a:spcBef>
          <a:spcPct val="0"/>
        </a:spcBef>
        <a:spcAft>
          <a:spcPct val="0"/>
        </a:spcAft>
        <a:defRPr sz="3200" b="1">
          <a:solidFill>
            <a:srgbClr val="AB5300"/>
          </a:solidFill>
          <a:latin typeface="Futura LT Medium" pitchFamily="2" charset="0"/>
        </a:defRPr>
      </a:lvl6pPr>
      <a:lvl7pPr marL="914400" algn="l" rtl="0" fontAlgn="base">
        <a:spcBef>
          <a:spcPct val="0"/>
        </a:spcBef>
        <a:spcAft>
          <a:spcPct val="0"/>
        </a:spcAft>
        <a:defRPr sz="3200" b="1">
          <a:solidFill>
            <a:srgbClr val="AB5300"/>
          </a:solidFill>
          <a:latin typeface="Futura LT Medium" pitchFamily="2" charset="0"/>
        </a:defRPr>
      </a:lvl7pPr>
      <a:lvl8pPr marL="1371600" algn="l" rtl="0" fontAlgn="base">
        <a:spcBef>
          <a:spcPct val="0"/>
        </a:spcBef>
        <a:spcAft>
          <a:spcPct val="0"/>
        </a:spcAft>
        <a:defRPr sz="3200" b="1">
          <a:solidFill>
            <a:srgbClr val="AB5300"/>
          </a:solidFill>
          <a:latin typeface="Futura LT Medium" pitchFamily="2" charset="0"/>
        </a:defRPr>
      </a:lvl8pPr>
      <a:lvl9pPr marL="1828800" algn="l" rtl="0" fontAlgn="base">
        <a:spcBef>
          <a:spcPct val="0"/>
        </a:spcBef>
        <a:spcAft>
          <a:spcPct val="0"/>
        </a:spcAft>
        <a:defRPr sz="3200" b="1">
          <a:solidFill>
            <a:srgbClr val="AB5300"/>
          </a:solidFill>
          <a:latin typeface="Futura LT Medium" pitchFamily="2" charset="0"/>
        </a:defRPr>
      </a:lvl9pPr>
    </p:titleStyle>
    <p:bodyStyle>
      <a:lvl1pPr marL="342900" indent="-342900" algn="l" rtl="0" fontAlgn="base">
        <a:spcBef>
          <a:spcPct val="20000"/>
        </a:spcBef>
        <a:spcAft>
          <a:spcPct val="0"/>
        </a:spcAft>
        <a:buChar char="•"/>
        <a:defRPr sz="2000">
          <a:solidFill>
            <a:srgbClr val="666666"/>
          </a:solidFill>
          <a:latin typeface="+mn-lt"/>
          <a:ea typeface="+mn-ea"/>
          <a:cs typeface="+mn-cs"/>
        </a:defRPr>
      </a:lvl1pPr>
      <a:lvl2pPr marL="742950" indent="-285750" algn="l" rtl="0" fontAlgn="base">
        <a:spcBef>
          <a:spcPct val="20000"/>
        </a:spcBef>
        <a:spcAft>
          <a:spcPct val="0"/>
        </a:spcAft>
        <a:buChar char="–"/>
        <a:defRPr sz="2000">
          <a:solidFill>
            <a:srgbClr val="666666"/>
          </a:solidFill>
          <a:latin typeface="+mn-lt"/>
        </a:defRPr>
      </a:lvl2pPr>
      <a:lvl3pPr marL="1143000" indent="-228600" algn="l" rtl="0" fontAlgn="base">
        <a:spcBef>
          <a:spcPct val="20000"/>
        </a:spcBef>
        <a:spcAft>
          <a:spcPct val="0"/>
        </a:spcAft>
        <a:buChar char="•"/>
        <a:defRPr sz="2000">
          <a:solidFill>
            <a:srgbClr val="666666"/>
          </a:solidFill>
          <a:latin typeface="+mn-lt"/>
        </a:defRPr>
      </a:lvl3pPr>
      <a:lvl4pPr marL="1600200" indent="-228600" algn="l" rtl="0" fontAlgn="base">
        <a:spcBef>
          <a:spcPct val="20000"/>
        </a:spcBef>
        <a:spcAft>
          <a:spcPct val="0"/>
        </a:spcAft>
        <a:buChar char="–"/>
        <a:defRPr sz="2000">
          <a:solidFill>
            <a:srgbClr val="666666"/>
          </a:solidFill>
          <a:latin typeface="+mn-lt"/>
        </a:defRPr>
      </a:lvl4pPr>
      <a:lvl5pPr marL="2057400" indent="-228600" algn="l" rtl="0" fontAlgn="base">
        <a:spcBef>
          <a:spcPct val="20000"/>
        </a:spcBef>
        <a:spcAft>
          <a:spcPct val="0"/>
        </a:spcAft>
        <a:buChar char="»"/>
        <a:defRPr sz="2000">
          <a:solidFill>
            <a:srgbClr val="666666"/>
          </a:solidFill>
          <a:latin typeface="+mn-lt"/>
        </a:defRPr>
      </a:lvl5pPr>
      <a:lvl6pPr marL="2514600" indent="-228600" algn="l" rtl="0" fontAlgn="base">
        <a:spcBef>
          <a:spcPct val="20000"/>
        </a:spcBef>
        <a:spcAft>
          <a:spcPct val="0"/>
        </a:spcAft>
        <a:buChar char="»"/>
        <a:defRPr sz="2000">
          <a:solidFill>
            <a:srgbClr val="666666"/>
          </a:solidFill>
          <a:latin typeface="+mn-lt"/>
        </a:defRPr>
      </a:lvl6pPr>
      <a:lvl7pPr marL="2971800" indent="-228600" algn="l" rtl="0" fontAlgn="base">
        <a:spcBef>
          <a:spcPct val="20000"/>
        </a:spcBef>
        <a:spcAft>
          <a:spcPct val="0"/>
        </a:spcAft>
        <a:buChar char="»"/>
        <a:defRPr sz="2000">
          <a:solidFill>
            <a:srgbClr val="666666"/>
          </a:solidFill>
          <a:latin typeface="+mn-lt"/>
        </a:defRPr>
      </a:lvl7pPr>
      <a:lvl8pPr marL="3429000" indent="-228600" algn="l" rtl="0" fontAlgn="base">
        <a:spcBef>
          <a:spcPct val="20000"/>
        </a:spcBef>
        <a:spcAft>
          <a:spcPct val="0"/>
        </a:spcAft>
        <a:buChar char="»"/>
        <a:defRPr sz="2000">
          <a:solidFill>
            <a:srgbClr val="666666"/>
          </a:solidFill>
          <a:latin typeface="+mn-lt"/>
        </a:defRPr>
      </a:lvl8pPr>
      <a:lvl9pPr marL="3886200" indent="-228600" algn="l" rtl="0" fontAlgn="base">
        <a:spcBef>
          <a:spcPct val="20000"/>
        </a:spcBef>
        <a:spcAft>
          <a:spcPct val="0"/>
        </a:spcAft>
        <a:buChar char="»"/>
        <a:defRPr sz="2000">
          <a:solidFill>
            <a:srgbClr val="666666"/>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Nx-RHqCoolg" TargetMode="External"/><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hyperlink" Target="https://www.unicef.org/laos/education-during-corona-virus-outbreak" TargetMode="External"/><Relationship Id="rId7" Type="http://schemas.openxmlformats.org/officeDocument/2006/relationships/image" Target="../media/image28.png"/><Relationship Id="rId2" Type="http://schemas.openxmlformats.org/officeDocument/2006/relationships/hyperlink" Target="https://en.wikipedia.org/wiki/Impact_of_the_COVID-19_pandemic_on_education#Consequences_of_school_closures" TargetMode="External"/><Relationship Id="rId1" Type="http://schemas.openxmlformats.org/officeDocument/2006/relationships/slideLayout" Target="../slideLayouts/slideLayout2.xml"/><Relationship Id="rId6" Type="http://schemas.openxmlformats.org/officeDocument/2006/relationships/hyperlink" Target="https://www.durihanamission.org/2018/08/an-education-of-hatred/" TargetMode="External"/><Relationship Id="rId5" Type="http://schemas.openxmlformats.org/officeDocument/2006/relationships/hyperlink" Target="https://www.hrw.org/report/1993/01/12/eritrea-freedom-expression-and-ethnic-discrimination-educational-system/past-and" TargetMode="External"/><Relationship Id="rId4" Type="http://schemas.openxmlformats.org/officeDocument/2006/relationships/hyperlink" Target="https://en.wikipedia.org/wiki/Another_Brick_in_the_Wal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WzAO8k9K11c"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8" name="Rectangle 12"/>
          <p:cNvSpPr>
            <a:spLocks noGrp="1" noChangeArrowheads="1"/>
          </p:cNvSpPr>
          <p:nvPr>
            <p:ph type="ctrTitle"/>
          </p:nvPr>
        </p:nvSpPr>
        <p:spPr>
          <a:xfrm>
            <a:off x="1331640" y="2422202"/>
            <a:ext cx="6912768" cy="1006798"/>
          </a:xfrm>
        </p:spPr>
        <p:txBody>
          <a:bodyPr/>
          <a:lstStyle/>
          <a:p>
            <a:pPr algn="ctr"/>
            <a:r>
              <a:rPr lang="en-US" sz="8800" i="1" dirty="0"/>
              <a:t>Article 26</a:t>
            </a:r>
            <a:br>
              <a:rPr lang="en-US" sz="8800" i="1" dirty="0"/>
            </a:br>
            <a:r>
              <a:rPr lang="en-US" sz="1800" b="0" i="0" u="none" strike="noStrike" baseline="0" dirty="0">
                <a:solidFill>
                  <a:srgbClr val="000000"/>
                </a:solidFill>
                <a:latin typeface="Calibri" panose="020F0502020204030204" pitchFamily="34" charset="0"/>
              </a:rPr>
              <a:t> </a:t>
            </a:r>
            <a:r>
              <a:rPr lang="en-US" sz="2400" dirty="0"/>
              <a:t>in the Universal Declaration of Human Rights </a:t>
            </a:r>
            <a:br>
              <a:rPr lang="en-US" sz="8800" dirty="0"/>
            </a:br>
            <a:br>
              <a:rPr lang="en-US" dirty="0">
                <a:solidFill>
                  <a:srgbClr val="381003"/>
                </a:solidFill>
              </a:rPr>
            </a:br>
            <a:endParaRPr lang="en-US" dirty="0">
              <a:solidFill>
                <a:srgbClr val="381003"/>
              </a:solidFill>
            </a:endParaRPr>
          </a:p>
        </p:txBody>
      </p:sp>
      <p:sp>
        <p:nvSpPr>
          <p:cNvPr id="34831" name="Rectangle 15"/>
          <p:cNvSpPr>
            <a:spLocks noChangeArrowheads="1"/>
          </p:cNvSpPr>
          <p:nvPr/>
        </p:nvSpPr>
        <p:spPr bwMode="auto">
          <a:xfrm>
            <a:off x="1763688" y="3573016"/>
            <a:ext cx="691276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dirty="0"/>
              <a:t>Group n° 5</a:t>
            </a:r>
          </a:p>
          <a:p>
            <a:r>
              <a:rPr lang="en-US" sz="2800" b="1" dirty="0"/>
              <a:t>Credits: Sponza – Stabile – Serena</a:t>
            </a:r>
          </a:p>
          <a:p>
            <a:r>
              <a:rPr lang="en-US" sz="2800" b="1" dirty="0"/>
              <a:t>Typology: WebQuest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28"/>
                                        </p:tgtEl>
                                        <p:attrNameLst>
                                          <p:attrName>style.visibility</p:attrName>
                                        </p:attrNameLst>
                                      </p:cBhvr>
                                      <p:to>
                                        <p:strVal val="visible"/>
                                      </p:to>
                                    </p:set>
                                    <p:animEffect transition="in" filter="fade">
                                      <p:cBhvr>
                                        <p:cTn id="7" dur="500"/>
                                        <p:tgtEl>
                                          <p:spTgt spid="348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4831"/>
                                        </p:tgtEl>
                                        <p:attrNameLst>
                                          <p:attrName>style.visibility</p:attrName>
                                        </p:attrNameLst>
                                      </p:cBhvr>
                                      <p:to>
                                        <p:strVal val="visible"/>
                                      </p:to>
                                    </p:set>
                                    <p:anim calcmode="lin" valueType="num">
                                      <p:cBhvr additive="base">
                                        <p:cTn id="12" dur="500" fill="hold"/>
                                        <p:tgtEl>
                                          <p:spTgt spid="34831"/>
                                        </p:tgtEl>
                                        <p:attrNameLst>
                                          <p:attrName>ppt_x</p:attrName>
                                        </p:attrNameLst>
                                      </p:cBhvr>
                                      <p:tavLst>
                                        <p:tav tm="0">
                                          <p:val>
                                            <p:strVal val="#ppt_x"/>
                                          </p:val>
                                        </p:tav>
                                        <p:tav tm="100000">
                                          <p:val>
                                            <p:strVal val="#ppt_x"/>
                                          </p:val>
                                        </p:tav>
                                      </p:tavLst>
                                    </p:anim>
                                    <p:anim calcmode="lin" valueType="num">
                                      <p:cBhvr additive="base">
                                        <p:cTn id="13" dur="500" fill="hold"/>
                                        <p:tgtEl>
                                          <p:spTgt spid="348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8" grpId="0"/>
      <p:bldP spid="348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34BE8-E91D-4854-A519-ABD48B031B10}"/>
              </a:ext>
            </a:extLst>
          </p:cNvPr>
          <p:cNvSpPr>
            <a:spLocks noGrp="1"/>
          </p:cNvSpPr>
          <p:nvPr>
            <p:ph type="title"/>
          </p:nvPr>
        </p:nvSpPr>
        <p:spPr/>
        <p:txBody>
          <a:bodyPr/>
          <a:lstStyle/>
          <a:p>
            <a:r>
              <a:rPr lang="it-IT" sz="4000" dirty="0"/>
              <a:t>70’s</a:t>
            </a:r>
          </a:p>
        </p:txBody>
      </p:sp>
      <p:sp>
        <p:nvSpPr>
          <p:cNvPr id="3" name="Content Placeholder 2">
            <a:extLst>
              <a:ext uri="{FF2B5EF4-FFF2-40B4-BE49-F238E27FC236}">
                <a16:creationId xmlns:a16="http://schemas.microsoft.com/office/drawing/2014/main" id="{96185AD8-8B51-4073-87D5-73B18B46FD17}"/>
              </a:ext>
            </a:extLst>
          </p:cNvPr>
          <p:cNvSpPr>
            <a:spLocks noGrp="1"/>
          </p:cNvSpPr>
          <p:nvPr>
            <p:ph sz="half" idx="1"/>
          </p:nvPr>
        </p:nvSpPr>
        <p:spPr>
          <a:xfrm>
            <a:off x="611188" y="1686105"/>
            <a:ext cx="3848100" cy="4551183"/>
          </a:xfrm>
        </p:spPr>
        <p:txBody>
          <a:bodyPr/>
          <a:lstStyle/>
          <a:p>
            <a:pPr marL="0" indent="0" algn="ctr">
              <a:buNone/>
            </a:pPr>
            <a:r>
              <a:rPr lang="it-IT" sz="2000" dirty="0">
                <a:latin typeface="Calibri" panose="020F0502020204030204" pitchFamily="34" charset="0"/>
                <a:cs typeface="Calibri" panose="020F0502020204030204" pitchFamily="34" charset="0"/>
              </a:rPr>
              <a:t>Second part of the song</a:t>
            </a:r>
          </a:p>
          <a:p>
            <a:pPr marL="0" indent="0">
              <a:buNone/>
            </a:pPr>
            <a:endParaRPr lang="it-IT" sz="1200" dirty="0">
              <a:latin typeface="Calibri" panose="020F0502020204030204" pitchFamily="34" charset="0"/>
              <a:cs typeface="Calibri" panose="020F0502020204030204" pitchFamily="34" charset="0"/>
            </a:endParaRPr>
          </a:p>
          <a:p>
            <a:pPr marL="0" indent="0">
              <a:buNone/>
            </a:pPr>
            <a:r>
              <a:rPr lang="it-IT" sz="2000" dirty="0">
                <a:latin typeface="Calibri" panose="020F0502020204030204" pitchFamily="34" charset="0"/>
                <a:cs typeface="Calibri" panose="020F0502020204030204" pitchFamily="34" charset="0"/>
              </a:rPr>
              <a:t>  Protest against strict education </a:t>
            </a:r>
          </a:p>
          <a:p>
            <a:pPr marL="0" indent="0">
              <a:buNone/>
            </a:pPr>
            <a:endParaRPr lang="it-IT" sz="1000" dirty="0">
              <a:latin typeface="Calibri" panose="020F0502020204030204" pitchFamily="34" charset="0"/>
              <a:cs typeface="Calibri" panose="020F0502020204030204" pitchFamily="34" charset="0"/>
            </a:endParaRPr>
          </a:p>
          <a:p>
            <a:r>
              <a:rPr lang="it-IT" sz="2000" b="1" dirty="0">
                <a:latin typeface="Calibri" panose="020F0502020204030204" pitchFamily="34" charset="0"/>
                <a:cs typeface="Calibri" panose="020F0502020204030204" pitchFamily="34" charset="0"/>
              </a:rPr>
              <a:t>Hymn</a:t>
            </a:r>
            <a:r>
              <a:rPr lang="it-IT" sz="2000" dirty="0">
                <a:latin typeface="Calibri" panose="020F0502020204030204" pitchFamily="34" charset="0"/>
                <a:cs typeface="Calibri" panose="020F0502020204030204" pitchFamily="34" charset="0"/>
              </a:rPr>
              <a:t> of black students during a Elie’s River revolt</a:t>
            </a:r>
          </a:p>
          <a:p>
            <a:pPr marL="0" indent="0">
              <a:buNone/>
            </a:pPr>
            <a:endParaRPr lang="it-IT" sz="1000" dirty="0">
              <a:latin typeface="Calibri" panose="020F0502020204030204" pitchFamily="34" charset="0"/>
              <a:cs typeface="Calibri" panose="020F0502020204030204" pitchFamily="34" charset="0"/>
            </a:endParaRPr>
          </a:p>
          <a:p>
            <a:pPr marL="0" indent="0">
              <a:buNone/>
            </a:pPr>
            <a:r>
              <a:rPr lang="it-IT" sz="2000" dirty="0">
                <a:latin typeface="Calibri" panose="020F0502020204030204" pitchFamily="34" charset="0"/>
                <a:cs typeface="Calibri" panose="020F0502020204030204" pitchFamily="34" charset="0"/>
              </a:rPr>
              <a:t>-&gt; </a:t>
            </a:r>
            <a:r>
              <a:rPr lang="it-IT" sz="2000" b="1" u="sng" dirty="0">
                <a:latin typeface="Calibri" panose="020F0502020204030204" pitchFamily="34" charset="0"/>
                <a:cs typeface="Calibri" panose="020F0502020204030204" pitchFamily="34" charset="0"/>
              </a:rPr>
              <a:t>Decree of 1974</a:t>
            </a:r>
            <a:r>
              <a:rPr lang="it-IT" sz="2000" dirty="0">
                <a:latin typeface="Calibri" panose="020F0502020204030204" pitchFamily="34" charset="0"/>
                <a:cs typeface="Calibri" panose="020F0502020204030204" pitchFamily="34" charset="0"/>
              </a:rPr>
              <a:t>: Afrikaans and 		                  English as        		                  language 		                  of instruction</a:t>
            </a:r>
          </a:p>
          <a:p>
            <a:pPr marL="0" indent="0">
              <a:buNone/>
            </a:pPr>
            <a:r>
              <a:rPr lang="it-IT" sz="2000" dirty="0">
                <a:latin typeface="Calibri" panose="020F0502020204030204" pitchFamily="34" charset="0"/>
                <a:cs typeface="Calibri" panose="020F0502020204030204" pitchFamily="34" charset="0"/>
              </a:rPr>
              <a:t>-&gt;  Afrikaans = </a:t>
            </a:r>
            <a:r>
              <a:rPr lang="it-IT" sz="2000" b="1" dirty="0">
                <a:latin typeface="Calibri" panose="020F0502020204030204" pitchFamily="34" charset="0"/>
                <a:cs typeface="Calibri" panose="020F0502020204030204" pitchFamily="34" charset="0"/>
              </a:rPr>
              <a:t>The language of the  	           oppressor</a:t>
            </a:r>
          </a:p>
          <a:p>
            <a:pPr marL="0" indent="0">
              <a:buNone/>
            </a:pPr>
            <a:endParaRPr lang="it-IT" sz="1000" b="1" dirty="0">
              <a:latin typeface="Calibri" panose="020F0502020204030204" pitchFamily="34" charset="0"/>
              <a:cs typeface="Calibri" panose="020F0502020204030204" pitchFamily="34" charset="0"/>
            </a:endParaRPr>
          </a:p>
          <a:p>
            <a:pPr marL="0" indent="0">
              <a:buNone/>
            </a:pPr>
            <a:r>
              <a:rPr lang="it-IT" sz="2000" dirty="0">
                <a:latin typeface="Calibri" panose="020F0502020204030204" pitchFamily="34" charset="0"/>
                <a:cs typeface="Calibri" panose="020F0502020204030204" pitchFamily="34" charset="0"/>
              </a:rPr>
              <a:t>-&gt; 30 April 1976: </a:t>
            </a:r>
            <a:r>
              <a:rPr lang="it-IT" sz="2000" b="1" dirty="0">
                <a:latin typeface="Calibri" panose="020F0502020204030204" pitchFamily="34" charset="0"/>
                <a:cs typeface="Calibri" panose="020F0502020204030204" pitchFamily="34" charset="0"/>
              </a:rPr>
              <a:t>strike</a:t>
            </a:r>
            <a:r>
              <a:rPr lang="it-IT" sz="2000" dirty="0">
                <a:latin typeface="Calibri" panose="020F0502020204030204" pitchFamily="34" charset="0"/>
                <a:cs typeface="Calibri" panose="020F0502020204030204" pitchFamily="34" charset="0"/>
              </a:rPr>
              <a:t> of students</a:t>
            </a:r>
          </a:p>
          <a:p>
            <a:pPr marL="0" indent="0">
              <a:buNone/>
            </a:pPr>
            <a:endParaRPr lang="it-IT" sz="1800" dirty="0">
              <a:latin typeface="Calibri" panose="020F0502020204030204" pitchFamily="34" charset="0"/>
              <a:cs typeface="Calibri" panose="020F0502020204030204" pitchFamily="34" charset="0"/>
            </a:endParaRPr>
          </a:p>
          <a:p>
            <a:pPr marL="0" indent="0">
              <a:buNone/>
            </a:pPr>
            <a:endParaRPr lang="it-IT" sz="18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E53EBC30-E3D3-424F-97C5-D58819DB8E91}"/>
              </a:ext>
            </a:extLst>
          </p:cNvPr>
          <p:cNvSpPr txBox="1"/>
          <p:nvPr/>
        </p:nvSpPr>
        <p:spPr>
          <a:xfrm>
            <a:off x="539552" y="1038405"/>
            <a:ext cx="5328592" cy="523220"/>
          </a:xfrm>
          <a:prstGeom prst="rect">
            <a:avLst/>
          </a:prstGeom>
          <a:noFill/>
        </p:spPr>
        <p:txBody>
          <a:bodyPr wrap="square" rtlCol="0">
            <a:spAutoFit/>
          </a:bodyPr>
          <a:lstStyle/>
          <a:p>
            <a:r>
              <a:rPr lang="it-IT" sz="2800" b="1" i="1" dirty="0">
                <a:solidFill>
                  <a:srgbClr val="AB5300"/>
                </a:solidFill>
                <a:latin typeface="Calibri" panose="020F0502020204030204" pitchFamily="34" charset="0"/>
                <a:cs typeface="Calibri" panose="020F0502020204030204" pitchFamily="34" charset="0"/>
              </a:rPr>
              <a:t>«Another Brick in the Wall»</a:t>
            </a:r>
          </a:p>
        </p:txBody>
      </p:sp>
      <p:pic>
        <p:nvPicPr>
          <p:cNvPr id="6" name="Content Placeholder 5">
            <a:extLst>
              <a:ext uri="{FF2B5EF4-FFF2-40B4-BE49-F238E27FC236}">
                <a16:creationId xmlns:a16="http://schemas.microsoft.com/office/drawing/2014/main" id="{FB61BA58-F73B-4897-AD1C-083113E72B7E}"/>
              </a:ext>
            </a:extLst>
          </p:cNvPr>
          <p:cNvPicPr>
            <a:picLocks noGrp="1" noChangeAspect="1"/>
          </p:cNvPicPr>
          <p:nvPr>
            <p:ph sz="half" idx="2"/>
          </p:nvPr>
        </p:nvPicPr>
        <p:blipFill>
          <a:blip r:embed="rId2"/>
          <a:stretch>
            <a:fillRect/>
          </a:stretch>
        </p:blipFill>
        <p:spPr>
          <a:xfrm>
            <a:off x="4825991" y="3846594"/>
            <a:ext cx="3599923" cy="2159954"/>
          </a:xfrm>
          <a:prstGeom prst="rect">
            <a:avLst/>
          </a:prstGeom>
        </p:spPr>
      </p:pic>
      <p:sp>
        <p:nvSpPr>
          <p:cNvPr id="9" name="Arrow: Down 8">
            <a:extLst>
              <a:ext uri="{FF2B5EF4-FFF2-40B4-BE49-F238E27FC236}">
                <a16:creationId xmlns:a16="http://schemas.microsoft.com/office/drawing/2014/main" id="{E56ABD06-8018-454E-85A1-A2A1F243C870}"/>
              </a:ext>
            </a:extLst>
          </p:cNvPr>
          <p:cNvSpPr/>
          <p:nvPr/>
        </p:nvSpPr>
        <p:spPr bwMode="auto">
          <a:xfrm>
            <a:off x="2458000" y="2050493"/>
            <a:ext cx="154476" cy="323656"/>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000" b="0" i="0" u="none" strike="noStrike" cap="none" normalizeH="0" baseline="0">
              <a:ln>
                <a:noFill/>
              </a:ln>
              <a:solidFill>
                <a:srgbClr val="381003"/>
              </a:solidFill>
              <a:effectLst/>
              <a:latin typeface="Futura LT Medium" pitchFamily="2" charset="0"/>
              <a:ea typeface="굴림" charset="-127"/>
            </a:endParaRPr>
          </a:p>
        </p:txBody>
      </p:sp>
      <p:pic>
        <p:nvPicPr>
          <p:cNvPr id="13" name="Graphic 12" descr="Music">
            <a:hlinkClick r:id="rId3"/>
            <a:extLst>
              <a:ext uri="{FF2B5EF4-FFF2-40B4-BE49-F238E27FC236}">
                <a16:creationId xmlns:a16="http://schemas.microsoft.com/office/drawing/2014/main" id="{CC00CF0E-B6EF-4F09-BD4F-DEE2E775FE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30008" y="1228905"/>
            <a:ext cx="914400" cy="914400"/>
          </a:xfrm>
          <a:prstGeom prst="rect">
            <a:avLst/>
          </a:prstGeom>
        </p:spPr>
      </p:pic>
      <p:pic>
        <p:nvPicPr>
          <p:cNvPr id="17" name="Picture 16">
            <a:extLst>
              <a:ext uri="{FF2B5EF4-FFF2-40B4-BE49-F238E27FC236}">
                <a16:creationId xmlns:a16="http://schemas.microsoft.com/office/drawing/2014/main" id="{92F1C9DF-C379-4511-8AE0-90EA61D35467}"/>
              </a:ext>
            </a:extLst>
          </p:cNvPr>
          <p:cNvPicPr>
            <a:picLocks noChangeAspect="1"/>
          </p:cNvPicPr>
          <p:nvPr/>
        </p:nvPicPr>
        <p:blipFill>
          <a:blip r:embed="rId6"/>
          <a:stretch>
            <a:fillRect/>
          </a:stretch>
        </p:blipFill>
        <p:spPr>
          <a:xfrm>
            <a:off x="5014647" y="1015543"/>
            <a:ext cx="1964277" cy="2608805"/>
          </a:xfrm>
          <a:prstGeom prst="rect">
            <a:avLst/>
          </a:prstGeom>
        </p:spPr>
      </p:pic>
      <p:sp>
        <p:nvSpPr>
          <p:cNvPr id="14" name="TextBox 13">
            <a:extLst>
              <a:ext uri="{FF2B5EF4-FFF2-40B4-BE49-F238E27FC236}">
                <a16:creationId xmlns:a16="http://schemas.microsoft.com/office/drawing/2014/main" id="{8180E03D-B694-4615-90D7-ED5F9A470CA4}"/>
              </a:ext>
            </a:extLst>
          </p:cNvPr>
          <p:cNvSpPr txBox="1"/>
          <p:nvPr/>
        </p:nvSpPr>
        <p:spPr>
          <a:xfrm>
            <a:off x="7164288" y="800100"/>
            <a:ext cx="1080120" cy="43088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sz="1100" b="1" dirty="0">
                <a:latin typeface="Calibri" panose="020F0502020204030204" pitchFamily="34" charset="0"/>
                <a:cs typeface="Calibri" panose="020F0502020204030204" pitchFamily="34" charset="0"/>
              </a:rPr>
              <a:t>For the song, touch it</a:t>
            </a:r>
          </a:p>
        </p:txBody>
      </p:sp>
      <p:sp>
        <p:nvSpPr>
          <p:cNvPr id="15" name="Arrow: Curved Left 14">
            <a:extLst>
              <a:ext uri="{FF2B5EF4-FFF2-40B4-BE49-F238E27FC236}">
                <a16:creationId xmlns:a16="http://schemas.microsoft.com/office/drawing/2014/main" id="{D0895978-F684-459C-B04D-DCBCBCF1CB20}"/>
              </a:ext>
            </a:extLst>
          </p:cNvPr>
          <p:cNvSpPr/>
          <p:nvPr/>
        </p:nvSpPr>
        <p:spPr bwMode="auto">
          <a:xfrm>
            <a:off x="8334672" y="1062211"/>
            <a:ext cx="310480" cy="447328"/>
          </a:xfrm>
          <a:prstGeom prst="curved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000" b="0" i="0" u="none" strike="noStrike" cap="none" normalizeH="0" baseline="0">
              <a:ln>
                <a:noFill/>
              </a:ln>
              <a:solidFill>
                <a:srgbClr val="381003"/>
              </a:solidFill>
              <a:effectLst/>
              <a:latin typeface="Futura LT Medium" pitchFamily="2" charset="0"/>
              <a:ea typeface="굴림" charset="-127"/>
            </a:endParaRPr>
          </a:p>
        </p:txBody>
      </p:sp>
    </p:spTree>
    <p:extLst>
      <p:ext uri="{BB962C8B-B14F-4D97-AF65-F5344CB8AC3E}">
        <p14:creationId xmlns:p14="http://schemas.microsoft.com/office/powerpoint/2010/main" val="105129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Effect transition="in" filter="circle(in)">
                                      <p:cBhvr>
                                        <p:cTn id="42" dur="2000"/>
                                        <p:tgtEl>
                                          <p:spTgt spid="3">
                                            <p:txEl>
                                              <p:pRg st="0" end="0"/>
                                            </p:txEl>
                                          </p:spTgt>
                                        </p:tgtEl>
                                      </p:cBhvr>
                                    </p:animEffect>
                                  </p:childTnLst>
                                </p:cTn>
                              </p:par>
                              <p:par>
                                <p:cTn id="43" presetID="6" presetClass="entr" presetSubtype="16" fill="hold" nodeType="with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circle(in)">
                                      <p:cBhvr>
                                        <p:cTn id="45" dur="2000"/>
                                        <p:tgtEl>
                                          <p:spTgt spid="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circle(in)">
                                      <p:cBhvr>
                                        <p:cTn id="50" dur="20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Effect transition="in" filter="circle(in)">
                                      <p:cBhvr>
                                        <p:cTn id="55" dur="2000"/>
                                        <p:tgtEl>
                                          <p:spTgt spid="3">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nodeType="clickEffect">
                                  <p:stCondLst>
                                    <p:cond delay="0"/>
                                  </p:stCondLst>
                                  <p:childTnLst>
                                    <p:set>
                                      <p:cBhvr>
                                        <p:cTn id="59" dur="1" fill="hold">
                                          <p:stCondLst>
                                            <p:cond delay="0"/>
                                          </p:stCondLst>
                                        </p:cTn>
                                        <p:tgtEl>
                                          <p:spTgt spid="3">
                                            <p:txEl>
                                              <p:pRg st="6" end="6"/>
                                            </p:txEl>
                                          </p:spTgt>
                                        </p:tgtEl>
                                        <p:attrNameLst>
                                          <p:attrName>style.visibility</p:attrName>
                                        </p:attrNameLst>
                                      </p:cBhvr>
                                      <p:to>
                                        <p:strVal val="visible"/>
                                      </p:to>
                                    </p:set>
                                    <p:animEffect transition="in" filter="circle(in)">
                                      <p:cBhvr>
                                        <p:cTn id="60" dur="2000"/>
                                        <p:tgtEl>
                                          <p:spTgt spid="3">
                                            <p:txEl>
                                              <p:pRg st="6" end="6"/>
                                            </p:txEl>
                                          </p:spTgt>
                                        </p:tgtEl>
                                      </p:cBhvr>
                                    </p:animEffect>
                                  </p:childTnLst>
                                </p:cTn>
                              </p:par>
                              <p:par>
                                <p:cTn id="61" presetID="6" presetClass="entr" presetSubtype="16" fill="hold" nodeType="with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circle(in)">
                                      <p:cBhvr>
                                        <p:cTn id="63" dur="2000"/>
                                        <p:tgtEl>
                                          <p:spTgt spid="3">
                                            <p:txEl>
                                              <p:pRg st="7" end="7"/>
                                            </p:txEl>
                                          </p:spTgt>
                                        </p:tgtEl>
                                      </p:cBhvr>
                                    </p:animEffect>
                                  </p:childTnLst>
                                </p:cTn>
                              </p:par>
                              <p:par>
                                <p:cTn id="64" presetID="6" presetClass="entr" presetSubtype="16" fill="hold" nodeType="with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Effect transition="in" filter="circle(in)">
                                      <p:cBhvr>
                                        <p:cTn id="66"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FDFFE-7580-43A4-91A7-630820EE8235}"/>
              </a:ext>
            </a:extLst>
          </p:cNvPr>
          <p:cNvSpPr>
            <a:spLocks noGrp="1"/>
          </p:cNvSpPr>
          <p:nvPr>
            <p:ph type="title"/>
          </p:nvPr>
        </p:nvSpPr>
        <p:spPr/>
        <p:txBody>
          <a:bodyPr/>
          <a:lstStyle/>
          <a:p>
            <a:r>
              <a:rPr lang="it-IT" dirty="0"/>
              <a:t>FASCIST REGIME</a:t>
            </a:r>
          </a:p>
        </p:txBody>
      </p:sp>
      <p:sp>
        <p:nvSpPr>
          <p:cNvPr id="3" name="Content Placeholder 2">
            <a:extLst>
              <a:ext uri="{FF2B5EF4-FFF2-40B4-BE49-F238E27FC236}">
                <a16:creationId xmlns:a16="http://schemas.microsoft.com/office/drawing/2014/main" id="{D2E7556E-0BD8-48FF-9742-F5BC7F2FA341}"/>
              </a:ext>
            </a:extLst>
          </p:cNvPr>
          <p:cNvSpPr>
            <a:spLocks noGrp="1"/>
          </p:cNvSpPr>
          <p:nvPr>
            <p:ph sz="half" idx="1"/>
          </p:nvPr>
        </p:nvSpPr>
        <p:spPr>
          <a:xfrm>
            <a:off x="611188" y="1268760"/>
            <a:ext cx="4392860" cy="5112567"/>
          </a:xfrm>
        </p:spPr>
        <p:txBody>
          <a:bodyPr/>
          <a:lstStyle/>
          <a:p>
            <a:pPr marL="0" indent="0">
              <a:buNone/>
            </a:pPr>
            <a:r>
              <a:rPr lang="it-IT" sz="2000" b="1" dirty="0">
                <a:latin typeface="Calibri" panose="020F0502020204030204" pitchFamily="34" charset="0"/>
                <a:cs typeface="Calibri" panose="020F0502020204030204" pitchFamily="34" charset="0"/>
              </a:rPr>
              <a:t>1922: DICTATORSHIP IN ITALY </a:t>
            </a:r>
          </a:p>
          <a:p>
            <a:pPr marL="0" indent="0">
              <a:buNone/>
            </a:pPr>
            <a:endParaRPr lang="it-IT" sz="2000" b="1" dirty="0">
              <a:latin typeface="Calibri" panose="020F0502020204030204" pitchFamily="34" charset="0"/>
              <a:cs typeface="Calibri" panose="020F0502020204030204" pitchFamily="34" charset="0"/>
            </a:endParaRPr>
          </a:p>
          <a:p>
            <a:pPr marL="360000">
              <a:lnSpc>
                <a:spcPts val="2700"/>
              </a:lnSpc>
              <a:spcBef>
                <a:spcPts val="0"/>
              </a:spcBef>
            </a:pPr>
            <a:r>
              <a:rPr lang="it-IT" sz="2000" u="sng" dirty="0" err="1">
                <a:latin typeface="Calibri" panose="020F0502020204030204" pitchFamily="34" charset="0"/>
                <a:cs typeface="Calibri" panose="020F0502020204030204" pitchFamily="34" charset="0"/>
              </a:rPr>
              <a:t>Totalitarian</a:t>
            </a:r>
            <a:r>
              <a:rPr lang="it-IT" sz="2000" u="sng" dirty="0">
                <a:latin typeface="Calibri" panose="020F0502020204030204" pitchFamily="34" charset="0"/>
                <a:cs typeface="Calibri" panose="020F0502020204030204" pitchFamily="34" charset="0"/>
              </a:rPr>
              <a:t> society</a:t>
            </a:r>
            <a:r>
              <a:rPr lang="it-IT"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seizing control of Italy = focus on education</a:t>
            </a:r>
            <a:endParaRPr lang="it-IT" sz="2000" dirty="0">
              <a:latin typeface="Calibri" panose="020F0502020204030204" pitchFamily="34" charset="0"/>
              <a:cs typeface="Calibri" panose="020F0502020204030204" pitchFamily="34" charset="0"/>
            </a:endParaRPr>
          </a:p>
          <a:p>
            <a:pPr marL="360000">
              <a:lnSpc>
                <a:spcPts val="2700"/>
              </a:lnSpc>
              <a:spcBef>
                <a:spcPts val="0"/>
              </a:spcBef>
            </a:pPr>
            <a:r>
              <a:rPr lang="it-IT" sz="2000" u="sng" dirty="0">
                <a:latin typeface="Calibri" panose="020F0502020204030204" pitchFamily="34" charset="0"/>
                <a:cs typeface="Calibri" panose="020F0502020204030204" pitchFamily="34" charset="0"/>
              </a:rPr>
              <a:t>Fascist ideology</a:t>
            </a:r>
            <a:r>
              <a:rPr lang="it-IT" sz="2000" dirty="0">
                <a:latin typeface="Calibri" panose="020F0502020204030204" pitchFamily="34" charset="0"/>
                <a:cs typeface="Calibri" panose="020F0502020204030204" pitchFamily="34" charset="0"/>
              </a:rPr>
              <a:t>: superiority of Aryan race</a:t>
            </a:r>
            <a:endParaRPr lang="it-IT" sz="2000" u="sng" dirty="0">
              <a:latin typeface="Calibri" panose="020F0502020204030204" pitchFamily="34" charset="0"/>
              <a:cs typeface="Calibri" panose="020F0502020204030204" pitchFamily="34" charset="0"/>
            </a:endParaRPr>
          </a:p>
          <a:p>
            <a:pPr marL="360000">
              <a:lnSpc>
                <a:spcPts val="2700"/>
              </a:lnSpc>
              <a:spcBef>
                <a:spcPts val="0"/>
              </a:spcBef>
            </a:pPr>
            <a:r>
              <a:rPr lang="it-IT" sz="2000" u="sng" dirty="0">
                <a:latin typeface="Calibri" panose="020F0502020204030204" pitchFamily="34" charset="0"/>
                <a:cs typeface="Calibri" panose="020F0502020204030204" pitchFamily="34" charset="0"/>
              </a:rPr>
              <a:t>School books</a:t>
            </a:r>
            <a:r>
              <a:rPr lang="it-IT"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used to instill their ideology among young people</a:t>
            </a:r>
          </a:p>
          <a:p>
            <a:pPr marL="360000">
              <a:lnSpc>
                <a:spcPts val="2700"/>
              </a:lnSpc>
              <a:spcBef>
                <a:spcPts val="0"/>
              </a:spcBef>
            </a:pPr>
            <a:r>
              <a:rPr lang="it-IT" sz="2000" u="sng" dirty="0" err="1">
                <a:latin typeface="Calibri" panose="020F0502020204030204" pitchFamily="34" charset="0"/>
                <a:cs typeface="Calibri" panose="020F0502020204030204" pitchFamily="34" charset="0"/>
              </a:rPr>
              <a:t>Classroom</a:t>
            </a:r>
            <a:r>
              <a:rPr lang="it-IT" sz="2000" u="sng" dirty="0">
                <a:latin typeface="Calibri" panose="020F0502020204030204" pitchFamily="34" charset="0"/>
                <a:cs typeface="Calibri" panose="020F0502020204030204" pitchFamily="34" charset="0"/>
              </a:rPr>
              <a:t> </a:t>
            </a:r>
            <a:r>
              <a:rPr lang="it-IT" sz="2000" u="sng" dirty="0" err="1">
                <a:latin typeface="Calibri" panose="020F0502020204030204" pitchFamily="34" charset="0"/>
                <a:cs typeface="Calibri" panose="020F0502020204030204" pitchFamily="34" charset="0"/>
              </a:rPr>
              <a:t>posters</a:t>
            </a:r>
            <a:r>
              <a:rPr lang="it-IT"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touched on a range of Fascist issues</a:t>
            </a:r>
          </a:p>
          <a:p>
            <a:pPr marL="360000">
              <a:lnSpc>
                <a:spcPts val="2700"/>
              </a:lnSpc>
              <a:spcBef>
                <a:spcPts val="0"/>
              </a:spcBef>
            </a:pPr>
            <a:r>
              <a:rPr lang="it-IT" sz="2000" u="sng" dirty="0" err="1">
                <a:latin typeface="Calibri" panose="020F0502020204030204" pitchFamily="34" charset="0"/>
                <a:cs typeface="Calibri" panose="020F0502020204030204" pitchFamily="34" charset="0"/>
              </a:rPr>
              <a:t>Effectiness</a:t>
            </a:r>
            <a:r>
              <a:rPr lang="it-IT" sz="2000" u="sng" dirty="0">
                <a:latin typeface="Calibri" panose="020F0502020204030204" pitchFamily="34" charset="0"/>
                <a:cs typeface="Calibri" panose="020F0502020204030204" pitchFamily="34" charset="0"/>
              </a:rPr>
              <a:t> of </a:t>
            </a:r>
            <a:r>
              <a:rPr lang="it-IT" sz="2000" u="sng" dirty="0" err="1">
                <a:latin typeface="Calibri" panose="020F0502020204030204" pitchFamily="34" charset="0"/>
                <a:cs typeface="Calibri" panose="020F0502020204030204" pitchFamily="34" charset="0"/>
              </a:rPr>
              <a:t>Fascist</a:t>
            </a:r>
            <a:r>
              <a:rPr lang="it-IT" sz="2000" u="sng" dirty="0">
                <a:latin typeface="Calibri" panose="020F0502020204030204" pitchFamily="34" charset="0"/>
                <a:cs typeface="Calibri" panose="020F0502020204030204" pitchFamily="34" charset="0"/>
              </a:rPr>
              <a:t> </a:t>
            </a:r>
            <a:r>
              <a:rPr lang="it-IT" sz="2000" u="sng" dirty="0" err="1">
                <a:latin typeface="Calibri" panose="020F0502020204030204" pitchFamily="34" charset="0"/>
                <a:cs typeface="Calibri" panose="020F0502020204030204" pitchFamily="34" charset="0"/>
              </a:rPr>
              <a:t>Indocrination</a:t>
            </a:r>
            <a:r>
              <a:rPr lang="it-IT" sz="2000" dirty="0">
                <a:latin typeface="Calibri" panose="020F0502020204030204" pitchFamily="34" charset="0"/>
                <a:cs typeface="Calibri" panose="020F0502020204030204" pitchFamily="34" charset="0"/>
              </a:rPr>
              <a:t>: create </a:t>
            </a:r>
            <a:r>
              <a:rPr lang="en-US" sz="2000" dirty="0">
                <a:latin typeface="Calibri" panose="020F0502020204030204" pitchFamily="34" charset="0"/>
                <a:ea typeface="SimSun" panose="02010600030101010101" pitchFamily="2" charset="-122"/>
                <a:cs typeface="Calibri" panose="020F0502020204030204" pitchFamily="34" charset="0"/>
              </a:rPr>
              <a:t>a martial spirit to motivate Italian soldiers </a:t>
            </a:r>
            <a:r>
              <a:rPr lang="en-US" sz="2000">
                <a:latin typeface="Calibri" panose="020F0502020204030204" pitchFamily="34" charset="0"/>
                <a:ea typeface="SimSun" panose="02010600030101010101" pitchFamily="2" charset="-122"/>
                <a:cs typeface="Calibri" panose="020F0502020204030204" pitchFamily="34" charset="0"/>
              </a:rPr>
              <a:t>to institute </a:t>
            </a:r>
            <a:r>
              <a:rPr lang="en-US" sz="2000" dirty="0">
                <a:latin typeface="Calibri" panose="020F0502020204030204" pitchFamily="34" charset="0"/>
                <a:ea typeface="SimSun" panose="02010600030101010101" pitchFamily="2" charset="-122"/>
                <a:cs typeface="Calibri" panose="020F0502020204030204" pitchFamily="34" charset="0"/>
              </a:rPr>
              <a:t>a new Italian empire</a:t>
            </a:r>
            <a:r>
              <a:rPr lang="it-IT" sz="1800" dirty="0">
                <a:latin typeface="Calibri" panose="020F0502020204030204" pitchFamily="34" charset="0"/>
                <a:ea typeface="SimSun" panose="02010600030101010101" pitchFamily="2" charset="-122"/>
                <a:cs typeface="Calibri" panose="020F0502020204030204" pitchFamily="34" charset="0"/>
              </a:rPr>
              <a:t>.</a:t>
            </a:r>
            <a:endParaRPr lang="it-IT" sz="1800" dirty="0">
              <a:latin typeface="Calibri" panose="020F0502020204030204" pitchFamily="34" charset="0"/>
              <a:cs typeface="Calibri" panose="020F0502020204030204" pitchFamily="34" charset="0"/>
            </a:endParaRPr>
          </a:p>
        </p:txBody>
      </p:sp>
      <p:pic>
        <p:nvPicPr>
          <p:cNvPr id="6" name="Content Placeholder 5">
            <a:extLst>
              <a:ext uri="{FF2B5EF4-FFF2-40B4-BE49-F238E27FC236}">
                <a16:creationId xmlns:a16="http://schemas.microsoft.com/office/drawing/2014/main" id="{814F8B74-E051-43F7-8DB7-B32960957A8E}"/>
              </a:ext>
            </a:extLst>
          </p:cNvPr>
          <p:cNvPicPr>
            <a:picLocks noGrp="1" noChangeAspect="1"/>
          </p:cNvPicPr>
          <p:nvPr>
            <p:ph sz="half" idx="2"/>
          </p:nvPr>
        </p:nvPicPr>
        <p:blipFill>
          <a:blip r:embed="rId2"/>
          <a:stretch>
            <a:fillRect/>
          </a:stretch>
        </p:blipFill>
        <p:spPr>
          <a:xfrm>
            <a:off x="5004048" y="3834334"/>
            <a:ext cx="3455740" cy="2301576"/>
          </a:xfrm>
        </p:spPr>
      </p:pic>
      <p:pic>
        <p:nvPicPr>
          <p:cNvPr id="5" name="Picture 4">
            <a:extLst>
              <a:ext uri="{FF2B5EF4-FFF2-40B4-BE49-F238E27FC236}">
                <a16:creationId xmlns:a16="http://schemas.microsoft.com/office/drawing/2014/main" id="{DDDD4E15-734C-467D-AE2E-EE228E2ADD8A}"/>
              </a:ext>
            </a:extLst>
          </p:cNvPr>
          <p:cNvPicPr>
            <a:picLocks noChangeAspect="1"/>
          </p:cNvPicPr>
          <p:nvPr/>
        </p:nvPicPr>
        <p:blipFill>
          <a:blip r:embed="rId3"/>
          <a:stretch>
            <a:fillRect/>
          </a:stretch>
        </p:blipFill>
        <p:spPr>
          <a:xfrm>
            <a:off x="5251101" y="1123950"/>
            <a:ext cx="2961633" cy="2523311"/>
          </a:xfrm>
          <a:prstGeom prst="rect">
            <a:avLst/>
          </a:prstGeom>
        </p:spPr>
      </p:pic>
    </p:spTree>
    <p:extLst>
      <p:ext uri="{BB962C8B-B14F-4D97-AF65-F5344CB8AC3E}">
        <p14:creationId xmlns:p14="http://schemas.microsoft.com/office/powerpoint/2010/main" val="262437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additive="base">
                                        <p:cTn id="5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EDE01-63ED-42E0-9AD2-F10A6CE52B71}"/>
              </a:ext>
            </a:extLst>
          </p:cNvPr>
          <p:cNvSpPr>
            <a:spLocks noGrp="1"/>
          </p:cNvSpPr>
          <p:nvPr>
            <p:ph type="title"/>
          </p:nvPr>
        </p:nvSpPr>
        <p:spPr/>
        <p:txBody>
          <a:bodyPr/>
          <a:lstStyle/>
          <a:p>
            <a:r>
              <a:rPr lang="it-IT" dirty="0"/>
              <a:t>ERITREA: EDUCATION SYSTEM</a:t>
            </a:r>
          </a:p>
        </p:txBody>
      </p:sp>
      <p:sp>
        <p:nvSpPr>
          <p:cNvPr id="3" name="Content Placeholder 2">
            <a:extLst>
              <a:ext uri="{FF2B5EF4-FFF2-40B4-BE49-F238E27FC236}">
                <a16:creationId xmlns:a16="http://schemas.microsoft.com/office/drawing/2014/main" id="{FA3BFE2D-C2DC-4C21-8B7E-B7123798DFB7}"/>
              </a:ext>
            </a:extLst>
          </p:cNvPr>
          <p:cNvSpPr>
            <a:spLocks noGrp="1"/>
          </p:cNvSpPr>
          <p:nvPr>
            <p:ph sz="half" idx="1"/>
          </p:nvPr>
        </p:nvSpPr>
        <p:spPr>
          <a:xfrm>
            <a:off x="611188" y="1952922"/>
            <a:ext cx="3848100" cy="3744317"/>
          </a:xfrm>
        </p:spPr>
        <p:txBody>
          <a:bodyPr/>
          <a:lstStyle/>
          <a:p>
            <a:pPr marL="0" indent="0">
              <a:buNone/>
            </a:pPr>
            <a:r>
              <a:rPr lang="en-US" sz="2000" b="1" dirty="0">
                <a:latin typeface="Calibri" panose="020F0502020204030204" pitchFamily="34" charset="0"/>
              </a:rPr>
              <a:t>Ethiopian rule in Eritrea </a:t>
            </a:r>
            <a:r>
              <a:rPr lang="en-US" sz="2000" dirty="0">
                <a:latin typeface="Calibri" panose="020F0502020204030204" pitchFamily="34" charset="0"/>
              </a:rPr>
              <a:t>(1962-91)</a:t>
            </a:r>
          </a:p>
          <a:p>
            <a:pPr marL="0" indent="0">
              <a:buNone/>
            </a:pPr>
            <a:endParaRPr lang="en-US" sz="1400" dirty="0">
              <a:latin typeface="Calibri" panose="020F0502020204030204" pitchFamily="34" charset="0"/>
            </a:endParaRPr>
          </a:p>
          <a:p>
            <a:pPr marL="0" indent="0">
              <a:buNone/>
            </a:pPr>
            <a:r>
              <a:rPr lang="en-US" sz="2000" b="1" dirty="0">
                <a:latin typeface="Calibri" panose="020F0502020204030204" pitchFamily="34" charset="0"/>
              </a:rPr>
              <a:t>Consequences:</a:t>
            </a:r>
          </a:p>
          <a:p>
            <a:r>
              <a:rPr lang="en-US" sz="2000" u="sng" dirty="0">
                <a:latin typeface="Calibri" panose="020F0502020204030204" pitchFamily="34" charset="0"/>
              </a:rPr>
              <a:t>Deny</a:t>
            </a:r>
            <a:r>
              <a:rPr lang="en-US" sz="2000" dirty="0">
                <a:latin typeface="Calibri" panose="020F0502020204030204" pitchFamily="34" charset="0"/>
              </a:rPr>
              <a:t> educational</a:t>
            </a:r>
            <a:r>
              <a:rPr lang="it-IT" sz="2000" dirty="0">
                <a:latin typeface="Calibri" panose="020F0502020204030204" pitchFamily="34" charset="0"/>
              </a:rPr>
              <a:t> </a:t>
            </a:r>
            <a:r>
              <a:rPr lang="en-US" sz="2000" dirty="0">
                <a:latin typeface="Calibri" panose="020F0502020204030204" pitchFamily="34" charset="0"/>
              </a:rPr>
              <a:t>freedoms to Eritreans</a:t>
            </a:r>
          </a:p>
          <a:p>
            <a:r>
              <a:rPr lang="en-US" sz="2000" u="sng" dirty="0">
                <a:latin typeface="Calibri" panose="020F0502020204030204" pitchFamily="34" charset="0"/>
              </a:rPr>
              <a:t>Suppress</a:t>
            </a:r>
            <a:r>
              <a:rPr lang="en-US" sz="2000" dirty="0">
                <a:latin typeface="Calibri" panose="020F0502020204030204" pitchFamily="34" charset="0"/>
              </a:rPr>
              <a:t> freedom of thought</a:t>
            </a:r>
          </a:p>
          <a:p>
            <a:r>
              <a:rPr lang="en-US" sz="2000" u="sng" dirty="0">
                <a:latin typeface="Calibri" panose="020F0502020204030204" pitchFamily="34" charset="0"/>
              </a:rPr>
              <a:t>Suppress</a:t>
            </a:r>
            <a:r>
              <a:rPr lang="en-US" sz="2000" dirty="0">
                <a:latin typeface="Calibri" panose="020F0502020204030204" pitchFamily="34" charset="0"/>
              </a:rPr>
              <a:t> manifestation of Eritrean dissent or nationalism</a:t>
            </a:r>
          </a:p>
          <a:p>
            <a:r>
              <a:rPr lang="en-US" sz="2000" u="sng" dirty="0">
                <a:latin typeface="Calibri" panose="020F0502020204030204" pitchFamily="34" charset="0"/>
              </a:rPr>
              <a:t>Keep</a:t>
            </a:r>
            <a:r>
              <a:rPr lang="en-US" sz="2000" dirty="0">
                <a:latin typeface="Calibri" panose="020F0502020204030204" pitchFamily="34" charset="0"/>
              </a:rPr>
              <a:t> the educational system in quiescent conformity with the government. </a:t>
            </a:r>
          </a:p>
          <a:p>
            <a:endParaRPr lang="it-IT" sz="2000" dirty="0">
              <a:latin typeface="Calibri" panose="020F0502020204030204" pitchFamily="34" charset="0"/>
            </a:endParaRPr>
          </a:p>
        </p:txBody>
      </p:sp>
      <p:pic>
        <p:nvPicPr>
          <p:cNvPr id="6" name="Content Placeholder 5">
            <a:extLst>
              <a:ext uri="{FF2B5EF4-FFF2-40B4-BE49-F238E27FC236}">
                <a16:creationId xmlns:a16="http://schemas.microsoft.com/office/drawing/2014/main" id="{BED8B957-58DF-43D3-B1D5-D091CB76F263}"/>
              </a:ext>
            </a:extLst>
          </p:cNvPr>
          <p:cNvPicPr>
            <a:picLocks noGrp="1" noChangeAspect="1"/>
          </p:cNvPicPr>
          <p:nvPr>
            <p:ph sz="half" idx="2"/>
          </p:nvPr>
        </p:nvPicPr>
        <p:blipFill>
          <a:blip r:embed="rId2"/>
          <a:stretch>
            <a:fillRect/>
          </a:stretch>
        </p:blipFill>
        <p:spPr>
          <a:xfrm>
            <a:off x="4611688" y="2382044"/>
            <a:ext cx="3848100" cy="2886075"/>
          </a:xfrm>
        </p:spPr>
      </p:pic>
    </p:spTree>
    <p:extLst>
      <p:ext uri="{BB962C8B-B14F-4D97-AF65-F5344CB8AC3E}">
        <p14:creationId xmlns:p14="http://schemas.microsoft.com/office/powerpoint/2010/main" val="247145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EF449-D7C5-464F-AD2A-AD88D851F910}"/>
              </a:ext>
            </a:extLst>
          </p:cNvPr>
          <p:cNvSpPr>
            <a:spLocks noGrp="1"/>
          </p:cNvSpPr>
          <p:nvPr>
            <p:ph type="title"/>
          </p:nvPr>
        </p:nvSpPr>
        <p:spPr>
          <a:xfrm>
            <a:off x="395536" y="455724"/>
            <a:ext cx="8230840" cy="1800622"/>
          </a:xfrm>
        </p:spPr>
        <p:txBody>
          <a:bodyPr/>
          <a:lstStyle/>
          <a:p>
            <a:r>
              <a:rPr lang="en-US" dirty="0"/>
              <a:t>How does this article and the examples from history relate to you?</a:t>
            </a:r>
            <a:endParaRPr lang="it-IT" dirty="0"/>
          </a:p>
        </p:txBody>
      </p:sp>
      <p:pic>
        <p:nvPicPr>
          <p:cNvPr id="5" name="Content Placeholder 4">
            <a:extLst>
              <a:ext uri="{FF2B5EF4-FFF2-40B4-BE49-F238E27FC236}">
                <a16:creationId xmlns:a16="http://schemas.microsoft.com/office/drawing/2014/main" id="{11F28ED2-0B98-4DAC-94DE-DDAE9BA1FA58}"/>
              </a:ext>
            </a:extLst>
          </p:cNvPr>
          <p:cNvPicPr>
            <a:picLocks noGrp="1" noChangeAspect="1"/>
          </p:cNvPicPr>
          <p:nvPr>
            <p:ph sz="half" idx="2"/>
          </p:nvPr>
        </p:nvPicPr>
        <p:blipFill>
          <a:blip r:embed="rId2"/>
          <a:stretch>
            <a:fillRect/>
          </a:stretch>
        </p:blipFill>
        <p:spPr>
          <a:xfrm>
            <a:off x="1763688" y="1988840"/>
            <a:ext cx="5876777" cy="4413436"/>
          </a:xfrm>
          <a:prstGeom prst="rect">
            <a:avLst/>
          </a:prstGeom>
        </p:spPr>
      </p:pic>
    </p:spTree>
    <p:extLst>
      <p:ext uri="{BB962C8B-B14F-4D97-AF65-F5344CB8AC3E}">
        <p14:creationId xmlns:p14="http://schemas.microsoft.com/office/powerpoint/2010/main" val="177001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B2752-126F-437C-851E-1DA8F77DBAFD}"/>
              </a:ext>
            </a:extLst>
          </p:cNvPr>
          <p:cNvSpPr>
            <a:spLocks noGrp="1"/>
          </p:cNvSpPr>
          <p:nvPr>
            <p:ph type="title"/>
          </p:nvPr>
        </p:nvSpPr>
        <p:spPr/>
        <p:txBody>
          <a:bodyPr/>
          <a:lstStyle/>
          <a:p>
            <a:r>
              <a:rPr lang="it-IT" dirty="0"/>
              <a:t>Source:</a:t>
            </a:r>
          </a:p>
        </p:txBody>
      </p:sp>
      <p:sp>
        <p:nvSpPr>
          <p:cNvPr id="5" name="Content Placeholder 4">
            <a:extLst>
              <a:ext uri="{FF2B5EF4-FFF2-40B4-BE49-F238E27FC236}">
                <a16:creationId xmlns:a16="http://schemas.microsoft.com/office/drawing/2014/main" id="{B417CF55-744A-45D2-B7BA-936EA9ED0376}"/>
              </a:ext>
            </a:extLst>
          </p:cNvPr>
          <p:cNvSpPr>
            <a:spLocks noGrp="1"/>
          </p:cNvSpPr>
          <p:nvPr>
            <p:ph idx="1"/>
          </p:nvPr>
        </p:nvSpPr>
        <p:spPr/>
        <p:txBody>
          <a:bodyPr/>
          <a:lstStyle/>
          <a:p>
            <a:r>
              <a:rPr lang="it-IT" sz="1800" dirty="0">
                <a:solidFill>
                  <a:srgbClr val="000000"/>
                </a:solidFill>
                <a:hlinkClick r:id="rId2">
                  <a:extLst>
                    <a:ext uri="{A12FA001-AC4F-418D-AE19-62706E023703}">
                      <ahyp:hlinkClr xmlns:ahyp="http://schemas.microsoft.com/office/drawing/2018/hyperlinkcolor" val="tx"/>
                    </a:ext>
                  </a:extLst>
                </a:hlinkClick>
              </a:rPr>
              <a:t>https://en.wikipedia.org/wiki/Impact_of_the_COVID-19_pandemic_on_education#Consequences_of_school_closures</a:t>
            </a:r>
            <a:endParaRPr lang="it-IT" sz="1800" dirty="0">
              <a:solidFill>
                <a:srgbClr val="000000"/>
              </a:solidFill>
            </a:endParaRPr>
          </a:p>
          <a:p>
            <a:pPr marL="0" indent="0">
              <a:buNone/>
            </a:pPr>
            <a:endParaRPr lang="it-IT" sz="1800" dirty="0">
              <a:solidFill>
                <a:srgbClr val="000000"/>
              </a:solidFill>
            </a:endParaRPr>
          </a:p>
          <a:p>
            <a:r>
              <a:rPr lang="it-IT" sz="1800" dirty="0">
                <a:solidFill>
                  <a:srgbClr val="000000"/>
                </a:solidFill>
                <a:hlinkClick r:id="rId3">
                  <a:extLst>
                    <a:ext uri="{A12FA001-AC4F-418D-AE19-62706E023703}">
                      <ahyp:hlinkClr xmlns:ahyp="http://schemas.microsoft.com/office/drawing/2018/hyperlinkcolor" val="tx"/>
                    </a:ext>
                  </a:extLst>
                </a:hlinkClick>
              </a:rPr>
              <a:t>https://www.unicef.org/laos/education-during-corona-virus-outbreak</a:t>
            </a:r>
            <a:endParaRPr lang="it-IT" sz="1800" dirty="0">
              <a:solidFill>
                <a:srgbClr val="000000"/>
              </a:solidFill>
            </a:endParaRPr>
          </a:p>
          <a:p>
            <a:pPr marL="0" indent="0">
              <a:buNone/>
            </a:pPr>
            <a:endParaRPr lang="it-IT" sz="1800" dirty="0">
              <a:solidFill>
                <a:srgbClr val="000000"/>
              </a:solidFill>
            </a:endParaRPr>
          </a:p>
          <a:p>
            <a:r>
              <a:rPr lang="it-IT" sz="1800" dirty="0">
                <a:solidFill>
                  <a:srgbClr val="000000"/>
                </a:solidFill>
                <a:hlinkClick r:id="rId4">
                  <a:extLst>
                    <a:ext uri="{A12FA001-AC4F-418D-AE19-62706E023703}">
                      <ahyp:hlinkClr xmlns:ahyp="http://schemas.microsoft.com/office/drawing/2018/hyperlinkcolor" val="tx"/>
                    </a:ext>
                  </a:extLst>
                </a:hlinkClick>
              </a:rPr>
              <a:t>https://en.wikipedia.org/wiki/Another_Brick_in_the_Wall</a:t>
            </a:r>
            <a:endParaRPr lang="it-IT" sz="1800" dirty="0">
              <a:solidFill>
                <a:srgbClr val="000000"/>
              </a:solidFill>
            </a:endParaRPr>
          </a:p>
          <a:p>
            <a:pPr marL="0" indent="0">
              <a:buNone/>
            </a:pPr>
            <a:endParaRPr lang="it-IT" sz="1800" dirty="0">
              <a:solidFill>
                <a:srgbClr val="000000"/>
              </a:solidFill>
            </a:endParaRPr>
          </a:p>
          <a:p>
            <a:r>
              <a:rPr lang="it-IT" sz="1800" dirty="0">
                <a:solidFill>
                  <a:srgbClr val="000000"/>
                </a:solidFill>
                <a:hlinkClick r:id="rId5">
                  <a:extLst>
                    <a:ext uri="{A12FA001-AC4F-418D-AE19-62706E023703}">
                      <ahyp:hlinkClr xmlns:ahyp="http://schemas.microsoft.com/office/drawing/2018/hyperlinkcolor" val="tx"/>
                    </a:ext>
                  </a:extLst>
                </a:hlinkClick>
              </a:rPr>
              <a:t>https://www.hrw.org/report/1993/01/12/eritrea-freedom-expression-and-ethnic-discrimination-educational-system/past-and</a:t>
            </a:r>
            <a:r>
              <a:rPr lang="it-IT" sz="1800" dirty="0">
                <a:solidFill>
                  <a:srgbClr val="000000"/>
                </a:solidFill>
              </a:rPr>
              <a:t> </a:t>
            </a:r>
          </a:p>
          <a:p>
            <a:pPr marL="0" indent="0">
              <a:buNone/>
            </a:pPr>
            <a:endParaRPr lang="it-IT" sz="1800" dirty="0">
              <a:solidFill>
                <a:srgbClr val="000000"/>
              </a:solidFill>
            </a:endParaRPr>
          </a:p>
          <a:p>
            <a:r>
              <a:rPr lang="it-IT" sz="1800" u="sng" dirty="0">
                <a:solidFill>
                  <a:srgbClr val="000000"/>
                </a:solidFill>
                <a:hlinkClick r:id="rId6">
                  <a:extLst>
                    <a:ext uri="{A12FA001-AC4F-418D-AE19-62706E023703}">
                      <ahyp:hlinkClr xmlns:ahyp="http://schemas.microsoft.com/office/drawing/2018/hyperlinkcolor" val="tx"/>
                    </a:ext>
                  </a:extLst>
                </a:hlinkClick>
              </a:rPr>
              <a:t>https://www.durihanamission.org/2018/08/an-education-of-hatred/</a:t>
            </a:r>
            <a:endParaRPr lang="it-IT" sz="1800" dirty="0">
              <a:solidFill>
                <a:srgbClr val="000000"/>
              </a:solidFill>
            </a:endParaRPr>
          </a:p>
          <a:p>
            <a:endParaRPr lang="it-IT" sz="1800" dirty="0"/>
          </a:p>
          <a:p>
            <a:pPr marL="0" indent="0">
              <a:buNone/>
            </a:pPr>
            <a:endParaRPr lang="it-IT" dirty="0"/>
          </a:p>
        </p:txBody>
      </p:sp>
      <p:pic>
        <p:nvPicPr>
          <p:cNvPr id="4" name="Graphic 3" descr="Presentation with media">
            <a:extLst>
              <a:ext uri="{FF2B5EF4-FFF2-40B4-BE49-F238E27FC236}">
                <a16:creationId xmlns:a16="http://schemas.microsoft.com/office/drawing/2014/main" id="{39DEAB8B-D71E-4EEA-BFEE-CFB8EFAECB0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36296" y="506338"/>
            <a:ext cx="914400" cy="914400"/>
          </a:xfrm>
          <a:prstGeom prst="rect">
            <a:avLst/>
          </a:prstGeom>
        </p:spPr>
      </p:pic>
    </p:spTree>
    <p:extLst>
      <p:ext uri="{BB962C8B-B14F-4D97-AF65-F5344CB8AC3E}">
        <p14:creationId xmlns:p14="http://schemas.microsoft.com/office/powerpoint/2010/main" val="233667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barn(inVertical)">
                                      <p:cBhvr>
                                        <p:cTn id="18" dur="5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barn(inVertical)">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barn(inVertical)">
                                      <p:cBhvr>
                                        <p:cTn id="28" dur="500"/>
                                        <p:tgtEl>
                                          <p:spTgt spid="5">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barn(inVertical)">
                                      <p:cBhvr>
                                        <p:cTn id="33"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5980A-20A2-41AC-90AE-71DFC5B52897}"/>
              </a:ext>
            </a:extLst>
          </p:cNvPr>
          <p:cNvSpPr>
            <a:spLocks noGrp="1"/>
          </p:cNvSpPr>
          <p:nvPr>
            <p:ph type="title"/>
          </p:nvPr>
        </p:nvSpPr>
        <p:spPr/>
        <p:txBody>
          <a:bodyPr/>
          <a:lstStyle/>
          <a:p>
            <a:r>
              <a:rPr lang="it-IT" dirty="0"/>
              <a:t>INDEX</a:t>
            </a:r>
          </a:p>
        </p:txBody>
      </p:sp>
      <p:sp>
        <p:nvSpPr>
          <p:cNvPr id="3" name="Content Placeholder 2">
            <a:extLst>
              <a:ext uri="{FF2B5EF4-FFF2-40B4-BE49-F238E27FC236}">
                <a16:creationId xmlns:a16="http://schemas.microsoft.com/office/drawing/2014/main" id="{521FC763-FE29-4259-ADF8-FFA48C8B238A}"/>
              </a:ext>
            </a:extLst>
          </p:cNvPr>
          <p:cNvSpPr>
            <a:spLocks noGrp="1"/>
          </p:cNvSpPr>
          <p:nvPr>
            <p:ph idx="1"/>
          </p:nvPr>
        </p:nvSpPr>
        <p:spPr>
          <a:xfrm>
            <a:off x="647700" y="1412776"/>
            <a:ext cx="7848600" cy="4824413"/>
          </a:xfrm>
        </p:spPr>
        <p:txBody>
          <a:bodyPr/>
          <a:lstStyle/>
          <a:p>
            <a:pPr marL="457200" indent="-457200">
              <a:buFont typeface="+mj-lt"/>
              <a:buAutoNum type="arabicPeriod"/>
            </a:pPr>
            <a:r>
              <a:rPr lang="it-IT" sz="2200" b="1" dirty="0">
                <a:latin typeface="Calibri" panose="020F0502020204030204" pitchFamily="34" charset="0"/>
                <a:cs typeface="Calibri" panose="020F0502020204030204" pitchFamily="34" charset="0"/>
              </a:rPr>
              <a:t>Article</a:t>
            </a:r>
          </a:p>
          <a:p>
            <a:pPr marL="457200" indent="-457200">
              <a:buFont typeface="+mj-lt"/>
              <a:buAutoNum type="arabicPeriod"/>
            </a:pPr>
            <a:r>
              <a:rPr lang="en-US" sz="2200" dirty="0">
                <a:latin typeface="Calibri" panose="020F0502020204030204" pitchFamily="34" charset="0"/>
                <a:cs typeface="Calibri" panose="020F0502020204030204" pitchFamily="34" charset="0"/>
              </a:rPr>
              <a:t>Three different ways that this article has been abused/violated or might be abused/violated by a person, group, or country:</a:t>
            </a:r>
          </a:p>
          <a:p>
            <a:pPr lvl="1"/>
            <a:r>
              <a:rPr lang="en-US" sz="2200" b="1" dirty="0">
                <a:latin typeface="Calibri" panose="020F0502020204030204" pitchFamily="34" charset="0"/>
                <a:cs typeface="Calibri" panose="020F0502020204030204" pitchFamily="34" charset="0"/>
              </a:rPr>
              <a:t>The story of Malala</a:t>
            </a:r>
          </a:p>
          <a:p>
            <a:pPr lvl="1"/>
            <a:r>
              <a:rPr lang="en-US" sz="2200" b="1" dirty="0">
                <a:latin typeface="Calibri" panose="020F0502020204030204" pitchFamily="34" charset="0"/>
                <a:cs typeface="Calibri" panose="020F0502020204030204" pitchFamily="34" charset="0"/>
              </a:rPr>
              <a:t>The North Korea Government</a:t>
            </a:r>
          </a:p>
          <a:p>
            <a:pPr lvl="1"/>
            <a:r>
              <a:rPr lang="en-US" sz="2200" b="1" dirty="0">
                <a:latin typeface="Calibri" panose="020F0502020204030204" pitchFamily="34" charset="0"/>
                <a:cs typeface="Calibri" panose="020F0502020204030204" pitchFamily="34" charset="0"/>
              </a:rPr>
              <a:t>Education during Covid-19</a:t>
            </a:r>
          </a:p>
          <a:p>
            <a:pPr marL="457200" indent="-457200">
              <a:buFont typeface="+mj-lt"/>
              <a:buAutoNum type="arabicPeriod"/>
            </a:pPr>
            <a:r>
              <a:rPr lang="en-US" sz="2200" dirty="0">
                <a:latin typeface="Calibri" panose="020F0502020204030204" pitchFamily="34" charset="0"/>
                <a:ea typeface="Calibri" panose="020F0502020204030204" pitchFamily="34" charset="0"/>
                <a:cs typeface="Calibri" panose="020F0502020204030204" pitchFamily="34" charset="0"/>
              </a:rPr>
              <a:t>Three</a:t>
            </a:r>
            <a:r>
              <a:rPr lang="en-US" sz="2200" dirty="0">
                <a:effectLst/>
                <a:latin typeface="Calibri" panose="020F0502020204030204" pitchFamily="34" charset="0"/>
                <a:ea typeface="Calibri" panose="020F0502020204030204" pitchFamily="34" charset="0"/>
                <a:cs typeface="Calibri" panose="020F0502020204030204" pitchFamily="34" charset="0"/>
              </a:rPr>
              <a:t> examples from history when this article has been violated or abused</a:t>
            </a:r>
          </a:p>
          <a:p>
            <a:pPr lvl="1" indent="-342900"/>
            <a:r>
              <a:rPr lang="en-US" sz="2200" b="1" dirty="0">
                <a:effectLst/>
                <a:latin typeface="Calibri" panose="020F0502020204030204" pitchFamily="34" charset="0"/>
                <a:ea typeface="Calibri" panose="020F0502020204030204" pitchFamily="34" charset="0"/>
                <a:cs typeface="Calibri" panose="020F0502020204030204" pitchFamily="34" charset="0"/>
              </a:rPr>
              <a:t>70’s</a:t>
            </a:r>
          </a:p>
          <a:p>
            <a:pPr lvl="1" indent="-342900"/>
            <a:r>
              <a:rPr lang="en-US" sz="2200" b="1" dirty="0">
                <a:latin typeface="Calibri" panose="020F0502020204030204" pitchFamily="34" charset="0"/>
                <a:ea typeface="Calibri" panose="020F0502020204030204" pitchFamily="34" charset="0"/>
                <a:cs typeface="Calibri" panose="020F0502020204030204" pitchFamily="34" charset="0"/>
              </a:rPr>
              <a:t>Fascist regime</a:t>
            </a:r>
          </a:p>
          <a:p>
            <a:pPr lvl="1" indent="-342900"/>
            <a:r>
              <a:rPr lang="en-US" sz="2200" b="1" dirty="0">
                <a:effectLst/>
                <a:latin typeface="Calibri" panose="020F0502020204030204" pitchFamily="34" charset="0"/>
                <a:ea typeface="Calibri" panose="020F0502020204030204" pitchFamily="34" charset="0"/>
                <a:cs typeface="Calibri" panose="020F0502020204030204" pitchFamily="34" charset="0"/>
              </a:rPr>
              <a:t>Eritrea</a:t>
            </a:r>
            <a:r>
              <a:rPr lang="en-US" sz="2200" b="1" dirty="0">
                <a:latin typeface="Calibri" panose="020F0502020204030204" pitchFamily="34" charset="0"/>
                <a:ea typeface="Calibri" panose="020F0502020204030204" pitchFamily="34" charset="0"/>
                <a:cs typeface="Calibri" panose="020F0502020204030204" pitchFamily="34" charset="0"/>
              </a:rPr>
              <a:t>: education system</a:t>
            </a:r>
          </a:p>
          <a:p>
            <a:pPr marL="457200" indent="-457200">
              <a:buFont typeface="+mj-lt"/>
              <a:buAutoNum type="arabicPeriod"/>
            </a:pPr>
            <a:r>
              <a:rPr lang="en-US" sz="2200" dirty="0">
                <a:latin typeface="Calibri" panose="020F0502020204030204" pitchFamily="34" charset="0"/>
                <a:cs typeface="Calibri" panose="020F0502020204030204" pitchFamily="34" charset="0"/>
              </a:rPr>
              <a:t>How does this article and the example from history relate to you?</a:t>
            </a:r>
            <a:endParaRPr lang="it-IT" sz="2200" dirty="0">
              <a:latin typeface="Calibri" panose="020F0502020204030204" pitchFamily="34" charset="0"/>
              <a:cs typeface="Calibri" panose="020F0502020204030204" pitchFamily="34" charset="0"/>
            </a:endParaRPr>
          </a:p>
        </p:txBody>
      </p:sp>
      <p:pic>
        <p:nvPicPr>
          <p:cNvPr id="5" name="Graphic 4" descr="Classroom">
            <a:extLst>
              <a:ext uri="{FF2B5EF4-FFF2-40B4-BE49-F238E27FC236}">
                <a16:creationId xmlns:a16="http://schemas.microsoft.com/office/drawing/2014/main" id="{D262FF91-5F47-40A3-BD25-95994DB569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04248" y="427298"/>
            <a:ext cx="1393304" cy="1393304"/>
          </a:xfrm>
          <a:prstGeom prst="rect">
            <a:avLst/>
          </a:prstGeom>
        </p:spPr>
      </p:pic>
    </p:spTree>
    <p:extLst>
      <p:ext uri="{BB962C8B-B14F-4D97-AF65-F5344CB8AC3E}">
        <p14:creationId xmlns:p14="http://schemas.microsoft.com/office/powerpoint/2010/main" val="179875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circle(in)">
                                      <p:cBhvr>
                                        <p:cTn id="19" dur="2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circle(in)">
                                      <p:cBhvr>
                                        <p:cTn id="24" dur="2000"/>
                                        <p:tgtEl>
                                          <p:spTgt spid="3">
                                            <p:txEl>
                                              <p:pRg st="1" end="1"/>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circle(in)">
                                      <p:cBhvr>
                                        <p:cTn id="30" dur="2000"/>
                                        <p:tgtEl>
                                          <p:spTgt spid="3">
                                            <p:txEl>
                                              <p:pRg st="3" end="3"/>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circle(in)">
                                      <p:cBhvr>
                                        <p:cTn id="33" dur="2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circle(in)">
                                      <p:cBhvr>
                                        <p:cTn id="38" dur="2000"/>
                                        <p:tgtEl>
                                          <p:spTgt spid="3">
                                            <p:txEl>
                                              <p:pRg st="5" end="5"/>
                                            </p:txEl>
                                          </p:spTgt>
                                        </p:tgtEl>
                                      </p:cBhvr>
                                    </p:animEffect>
                                  </p:childTnLst>
                                </p:cTn>
                              </p:par>
                              <p:par>
                                <p:cTn id="39" presetID="6" presetClass="entr" presetSubtype="16"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circle(in)">
                                      <p:cBhvr>
                                        <p:cTn id="41" dur="2000"/>
                                        <p:tgtEl>
                                          <p:spTgt spid="3">
                                            <p:txEl>
                                              <p:pRg st="6" end="6"/>
                                            </p:txEl>
                                          </p:spTgt>
                                        </p:tgtEl>
                                      </p:cBhvr>
                                    </p:animEffect>
                                  </p:childTnLst>
                                </p:cTn>
                              </p:par>
                              <p:par>
                                <p:cTn id="42" presetID="6" presetClass="entr" presetSubtype="16"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circle(in)">
                                      <p:cBhvr>
                                        <p:cTn id="44" dur="2000"/>
                                        <p:tgtEl>
                                          <p:spTgt spid="3">
                                            <p:txEl>
                                              <p:pRg st="7" end="7"/>
                                            </p:txEl>
                                          </p:spTgt>
                                        </p:tgtEl>
                                      </p:cBhvr>
                                    </p:animEffect>
                                  </p:childTnLst>
                                </p:cTn>
                              </p:par>
                              <p:par>
                                <p:cTn id="45" presetID="6" presetClass="entr" presetSubtype="16"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ircle(in)">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circle(in)">
                                      <p:cBhvr>
                                        <p:cTn id="5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1DB6FC-6EAA-46EF-BD0A-ED13F6362EF6}"/>
              </a:ext>
            </a:extLst>
          </p:cNvPr>
          <p:cNvPicPr>
            <a:picLocks noChangeAspect="1"/>
          </p:cNvPicPr>
          <p:nvPr/>
        </p:nvPicPr>
        <p:blipFill>
          <a:blip r:embed="rId2"/>
          <a:stretch>
            <a:fillRect/>
          </a:stretch>
        </p:blipFill>
        <p:spPr>
          <a:xfrm>
            <a:off x="5003864" y="4437112"/>
            <a:ext cx="3493535" cy="1743252"/>
          </a:xfrm>
          <a:prstGeom prst="rect">
            <a:avLst/>
          </a:prstGeom>
        </p:spPr>
      </p:pic>
      <p:sp>
        <p:nvSpPr>
          <p:cNvPr id="36867" name="Rectangle 3"/>
          <p:cNvSpPr>
            <a:spLocks noGrp="1" noChangeArrowheads="1"/>
          </p:cNvSpPr>
          <p:nvPr>
            <p:ph type="body" idx="1"/>
          </p:nvPr>
        </p:nvSpPr>
        <p:spPr>
          <a:xfrm>
            <a:off x="611981" y="978341"/>
            <a:ext cx="7920038" cy="4752975"/>
          </a:xfrm>
        </p:spPr>
        <p:txBody>
          <a:bodyPr/>
          <a:lstStyle/>
          <a:p>
            <a:pPr marL="457200" indent="-457200">
              <a:lnSpc>
                <a:spcPct val="80000"/>
              </a:lnSpc>
              <a:buFont typeface="+mj-lt"/>
              <a:buAutoNum type="arabicPeriod"/>
            </a:pPr>
            <a:r>
              <a:rPr lang="en-US" b="1" dirty="0">
                <a:solidFill>
                  <a:srgbClr val="AB5300"/>
                </a:solidFill>
                <a:latin typeface="Calibri" panose="020F0502020204030204" pitchFamily="34" charset="0"/>
                <a:cs typeface="Calibri" panose="020F0502020204030204" pitchFamily="34" charset="0"/>
              </a:rPr>
              <a:t>Everyone</a:t>
            </a:r>
            <a:r>
              <a:rPr lang="en-US" dirty="0">
                <a:latin typeface="Calibri" panose="020F0502020204030204" pitchFamily="34" charset="0"/>
                <a:cs typeface="Calibri" panose="020F0502020204030204" pitchFamily="34" charset="0"/>
              </a:rPr>
              <a:t> has the right to education. </a:t>
            </a:r>
            <a:r>
              <a:rPr lang="en-US" b="1" dirty="0">
                <a:solidFill>
                  <a:srgbClr val="AB5300"/>
                </a:solidFill>
                <a:latin typeface="Calibri" panose="020F0502020204030204" pitchFamily="34" charset="0"/>
                <a:cs typeface="Calibri" panose="020F0502020204030204" pitchFamily="34" charset="0"/>
              </a:rPr>
              <a:t>Education</a:t>
            </a:r>
            <a:r>
              <a:rPr lang="en-US" dirty="0">
                <a:latin typeface="Calibri" panose="020F0502020204030204" pitchFamily="34" charset="0"/>
                <a:cs typeface="Calibri" panose="020F0502020204030204" pitchFamily="34" charset="0"/>
              </a:rPr>
              <a:t> shall be free, above all the fundamental stages, which must be obligatory. Any kind of education shall be freely available. In order to choose who can attend higher education must be consider </a:t>
            </a:r>
            <a:r>
              <a:rPr lang="en-US" b="1" dirty="0">
                <a:solidFill>
                  <a:srgbClr val="AB5300"/>
                </a:solidFill>
                <a:latin typeface="Calibri" panose="020F0502020204030204" pitchFamily="34" charset="0"/>
                <a:cs typeface="Calibri" panose="020F0502020204030204" pitchFamily="34" charset="0"/>
              </a:rPr>
              <a:t>merits</a:t>
            </a:r>
            <a:r>
              <a:rPr lang="en-US" dirty="0">
                <a:latin typeface="Calibri" panose="020F0502020204030204" pitchFamily="34" charset="0"/>
                <a:cs typeface="Calibri" panose="020F0502020204030204" pitchFamily="34" charset="0"/>
              </a:rPr>
              <a:t>. </a:t>
            </a:r>
          </a:p>
          <a:p>
            <a:pPr marL="457200" indent="-457200">
              <a:lnSpc>
                <a:spcPct val="80000"/>
              </a:lnSpc>
              <a:buFont typeface="+mj-lt"/>
              <a:buAutoNum type="arabicPeriod"/>
            </a:pPr>
            <a:endParaRPr lang="en-US" dirty="0">
              <a:latin typeface="Calibri" panose="020F0502020204030204" pitchFamily="34" charset="0"/>
              <a:cs typeface="Calibri" panose="020F0502020204030204" pitchFamily="34" charset="0"/>
            </a:endParaRPr>
          </a:p>
          <a:p>
            <a:pPr marL="457200" indent="-457200">
              <a:lnSpc>
                <a:spcPct val="80000"/>
              </a:lnSpc>
              <a:buFont typeface="+mj-lt"/>
              <a:buAutoNum type="arabicPeriod"/>
            </a:pPr>
            <a:r>
              <a:rPr lang="en-US" b="1" dirty="0">
                <a:solidFill>
                  <a:srgbClr val="AB5300"/>
                </a:solidFill>
                <a:latin typeface="Calibri" panose="020F0502020204030204" pitchFamily="34" charset="0"/>
                <a:cs typeface="Calibri" panose="020F0502020204030204" pitchFamily="34" charset="0"/>
              </a:rPr>
              <a:t>Development</a:t>
            </a:r>
            <a:r>
              <a:rPr lang="en-US" dirty="0">
                <a:latin typeface="Calibri" panose="020F0502020204030204" pitchFamily="34" charset="0"/>
                <a:cs typeface="Calibri" panose="020F0502020204030204" pitchFamily="34" charset="0"/>
              </a:rPr>
              <a:t> of the human personality reinforce respect of human rights and fundamental freedoms are education goals. In order to help United Nations in the </a:t>
            </a:r>
            <a:r>
              <a:rPr lang="en-US" b="1" dirty="0">
                <a:solidFill>
                  <a:srgbClr val="AB5300"/>
                </a:solidFill>
                <a:latin typeface="Calibri" panose="020F0502020204030204" pitchFamily="34" charset="0"/>
                <a:cs typeface="Calibri" panose="020F0502020204030204" pitchFamily="34" charset="0"/>
              </a:rPr>
              <a:t>preservation</a:t>
            </a:r>
            <a:r>
              <a:rPr lang="en-US" dirty="0">
                <a:latin typeface="Calibri" panose="020F0502020204030204" pitchFamily="34" charset="0"/>
                <a:cs typeface="Calibri" panose="020F0502020204030204" pitchFamily="34" charset="0"/>
              </a:rPr>
              <a:t> of peace, education should encourage to flourish understanding, tolerance and friendship among all nations, racial or religious group.</a:t>
            </a:r>
          </a:p>
          <a:p>
            <a:pPr marL="457200" indent="-457200">
              <a:lnSpc>
                <a:spcPct val="80000"/>
              </a:lnSpc>
              <a:buFont typeface="+mj-lt"/>
              <a:buAutoNum type="arabicPeriod"/>
            </a:pPr>
            <a:endParaRPr lang="en-US" dirty="0">
              <a:latin typeface="Calibri" panose="020F0502020204030204" pitchFamily="34" charset="0"/>
              <a:cs typeface="Calibri" panose="020F0502020204030204" pitchFamily="34" charset="0"/>
            </a:endParaRPr>
          </a:p>
          <a:p>
            <a:pPr marL="457200" indent="-457200">
              <a:lnSpc>
                <a:spcPct val="80000"/>
              </a:lnSpc>
              <a:buFont typeface="+mj-lt"/>
              <a:buAutoNum type="arabicPeriod"/>
            </a:pPr>
            <a:r>
              <a:rPr lang="en-US" b="1" dirty="0">
                <a:solidFill>
                  <a:srgbClr val="AB5300"/>
                </a:solidFill>
                <a:latin typeface="Calibri" panose="020F0502020204030204" pitchFamily="34" charset="0"/>
                <a:cs typeface="Calibri" panose="020F0502020204030204" pitchFamily="34" charset="0"/>
              </a:rPr>
              <a:t>Parents</a:t>
            </a:r>
            <a:r>
              <a:rPr lang="en-US" dirty="0">
                <a:latin typeface="Calibri" panose="020F0502020204030204" pitchFamily="34" charset="0"/>
                <a:cs typeface="Calibri" panose="020F0502020204030204" pitchFamily="34" charset="0"/>
              </a:rPr>
              <a:t> are the leading voice in the choice education’s kind that shall be given to their children.</a:t>
            </a:r>
          </a:p>
          <a:p>
            <a:pPr>
              <a:lnSpc>
                <a:spcPct val="80000"/>
              </a:lnSpc>
            </a:pPr>
            <a:endParaRPr lang="uk-UA" dirty="0"/>
          </a:p>
        </p:txBody>
      </p:sp>
      <p:sp>
        <p:nvSpPr>
          <p:cNvPr id="4" name="TextBox 3">
            <a:extLst>
              <a:ext uri="{FF2B5EF4-FFF2-40B4-BE49-F238E27FC236}">
                <a16:creationId xmlns:a16="http://schemas.microsoft.com/office/drawing/2014/main" id="{27042D86-773D-48E0-AF44-91A0489DD3C1}"/>
              </a:ext>
            </a:extLst>
          </p:cNvPr>
          <p:cNvSpPr txBox="1"/>
          <p:nvPr/>
        </p:nvSpPr>
        <p:spPr>
          <a:xfrm>
            <a:off x="605724" y="4869160"/>
            <a:ext cx="424805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sz="1400" b="1" dirty="0"/>
              <a:t>Source:</a:t>
            </a:r>
          </a:p>
          <a:p>
            <a:r>
              <a:rPr lang="it-IT" sz="1400" dirty="0">
                <a:solidFill>
                  <a:srgbClr val="AB5300"/>
                </a:solidFill>
                <a:hlinkClick r:id="rId3">
                  <a:extLst>
                    <a:ext uri="{A12FA001-AC4F-418D-AE19-62706E023703}">
                      <ahyp:hlinkClr xmlns:ahyp="http://schemas.microsoft.com/office/drawing/2018/hyperlinkcolor" val="tx"/>
                    </a:ext>
                  </a:extLst>
                </a:hlinkClick>
              </a:rPr>
              <a:t>https://www.youtube.com/watch?v=WzAO8k9K11c</a:t>
            </a:r>
            <a:r>
              <a:rPr lang="it-IT" sz="1400" dirty="0">
                <a:solidFill>
                  <a:srgbClr val="AB5300"/>
                </a:solidFill>
              </a:rPr>
              <a:t> </a:t>
            </a:r>
          </a:p>
        </p:txBody>
      </p:sp>
      <p:pic>
        <p:nvPicPr>
          <p:cNvPr id="5" name="Graphic 4" descr="Scales of justice">
            <a:extLst>
              <a:ext uri="{FF2B5EF4-FFF2-40B4-BE49-F238E27FC236}">
                <a16:creationId xmlns:a16="http://schemas.microsoft.com/office/drawing/2014/main" id="{98D3212B-98AB-494B-928F-BFDCF28525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9592" y="5584274"/>
            <a:ext cx="745232" cy="7452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6867">
                                            <p:txEl>
                                              <p:pRg st="0" end="0"/>
                                            </p:txEl>
                                          </p:spTgt>
                                        </p:tgtEl>
                                        <p:attrNameLst>
                                          <p:attrName>style.visibility</p:attrName>
                                        </p:attrNameLst>
                                      </p:cBhvr>
                                      <p:to>
                                        <p:strVal val="visible"/>
                                      </p:to>
                                    </p:set>
                                    <p:anim calcmode="lin" valueType="num">
                                      <p:cBhvr>
                                        <p:cTn id="15" dur="500" fill="hold"/>
                                        <p:tgtEl>
                                          <p:spTgt spid="3686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6867">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686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6867">
                                            <p:txEl>
                                              <p:pRg st="2" end="2"/>
                                            </p:txEl>
                                          </p:spTgt>
                                        </p:tgtEl>
                                        <p:attrNameLst>
                                          <p:attrName>style.visibility</p:attrName>
                                        </p:attrNameLst>
                                      </p:cBhvr>
                                      <p:to>
                                        <p:strVal val="visible"/>
                                      </p:to>
                                    </p:set>
                                    <p:anim calcmode="lin" valueType="num">
                                      <p:cBhvr>
                                        <p:cTn id="22" dur="500" fill="hold"/>
                                        <p:tgtEl>
                                          <p:spTgt spid="36867">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6867">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3686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6867">
                                            <p:txEl>
                                              <p:pRg st="4" end="4"/>
                                            </p:txEl>
                                          </p:spTgt>
                                        </p:tgtEl>
                                        <p:attrNameLst>
                                          <p:attrName>style.visibility</p:attrName>
                                        </p:attrNameLst>
                                      </p:cBhvr>
                                      <p:to>
                                        <p:strVal val="visible"/>
                                      </p:to>
                                    </p:set>
                                    <p:anim calcmode="lin" valueType="num">
                                      <p:cBhvr>
                                        <p:cTn id="29" dur="500" fill="hold"/>
                                        <p:tgtEl>
                                          <p:spTgt spid="36867">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6867">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36867">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ppt_x"/>
                                          </p:val>
                                        </p:tav>
                                        <p:tav tm="100000">
                                          <p:val>
                                            <p:strVal val="#ppt_x"/>
                                          </p:val>
                                        </p:tav>
                                      </p:tavLst>
                                    </p:anim>
                                    <p:anim calcmode="lin" valueType="num">
                                      <p:cBhvr additive="base">
                                        <p:cTn id="3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8" name="Rectangle 12"/>
          <p:cNvSpPr>
            <a:spLocks noGrp="1" noChangeArrowheads="1"/>
          </p:cNvSpPr>
          <p:nvPr>
            <p:ph type="ctrTitle"/>
          </p:nvPr>
        </p:nvSpPr>
        <p:spPr>
          <a:xfrm>
            <a:off x="1835696" y="2708920"/>
            <a:ext cx="5904655" cy="1006798"/>
          </a:xfrm>
        </p:spPr>
        <p:txBody>
          <a:bodyPr/>
          <a:lstStyle/>
          <a:p>
            <a:r>
              <a:rPr lang="en-US" sz="3600" dirty="0"/>
              <a:t>Three different ways that this article has been abused/violated or might be abused/violated by a person, group, or country.</a:t>
            </a:r>
            <a:endParaRPr lang="en-US" sz="3600" dirty="0">
              <a:solidFill>
                <a:srgbClr val="381003"/>
              </a:solidFill>
            </a:endParaRPr>
          </a:p>
        </p:txBody>
      </p:sp>
    </p:spTree>
    <p:extLst>
      <p:ext uri="{BB962C8B-B14F-4D97-AF65-F5344CB8AC3E}">
        <p14:creationId xmlns:p14="http://schemas.microsoft.com/office/powerpoint/2010/main" val="89147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828"/>
                                        </p:tgtEl>
                                        <p:attrNameLst>
                                          <p:attrName>style.visibility</p:attrName>
                                        </p:attrNameLst>
                                      </p:cBhvr>
                                      <p:to>
                                        <p:strVal val="visible"/>
                                      </p:to>
                                    </p:set>
                                    <p:animEffect transition="in" filter="fade">
                                      <p:cBhvr>
                                        <p:cTn id="7" dur="1000"/>
                                        <p:tgtEl>
                                          <p:spTgt spid="34828"/>
                                        </p:tgtEl>
                                      </p:cBhvr>
                                    </p:animEffect>
                                    <p:anim calcmode="lin" valueType="num">
                                      <p:cBhvr>
                                        <p:cTn id="8" dur="1000" fill="hold"/>
                                        <p:tgtEl>
                                          <p:spTgt spid="34828"/>
                                        </p:tgtEl>
                                        <p:attrNameLst>
                                          <p:attrName>ppt_x</p:attrName>
                                        </p:attrNameLst>
                                      </p:cBhvr>
                                      <p:tavLst>
                                        <p:tav tm="0">
                                          <p:val>
                                            <p:strVal val="#ppt_x"/>
                                          </p:val>
                                        </p:tav>
                                        <p:tav tm="100000">
                                          <p:val>
                                            <p:strVal val="#ppt_x"/>
                                          </p:val>
                                        </p:tav>
                                      </p:tavLst>
                                    </p:anim>
                                    <p:anim calcmode="lin" valueType="num">
                                      <p:cBhvr>
                                        <p:cTn id="9" dur="1000" fill="hold"/>
                                        <p:tgtEl>
                                          <p:spTgt spid="348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FE3BB-EEFB-4FBC-8C2B-DD324443FDA9}"/>
              </a:ext>
            </a:extLst>
          </p:cNvPr>
          <p:cNvSpPr>
            <a:spLocks noGrp="1"/>
          </p:cNvSpPr>
          <p:nvPr>
            <p:ph type="title"/>
          </p:nvPr>
        </p:nvSpPr>
        <p:spPr/>
        <p:txBody>
          <a:bodyPr/>
          <a:lstStyle/>
          <a:p>
            <a:r>
              <a:rPr lang="it-IT" dirty="0"/>
              <a:t>THE STORY OF MALALA</a:t>
            </a:r>
          </a:p>
        </p:txBody>
      </p:sp>
      <p:sp>
        <p:nvSpPr>
          <p:cNvPr id="4" name="Content Placeholder 3">
            <a:extLst>
              <a:ext uri="{FF2B5EF4-FFF2-40B4-BE49-F238E27FC236}">
                <a16:creationId xmlns:a16="http://schemas.microsoft.com/office/drawing/2014/main" id="{A5CCA55F-5A0C-430D-936D-D48A8A63AEA6}"/>
              </a:ext>
            </a:extLst>
          </p:cNvPr>
          <p:cNvSpPr>
            <a:spLocks noGrp="1"/>
          </p:cNvSpPr>
          <p:nvPr>
            <p:ph sz="half" idx="1"/>
          </p:nvPr>
        </p:nvSpPr>
        <p:spPr>
          <a:xfrm>
            <a:off x="611188" y="1268760"/>
            <a:ext cx="3848100" cy="5256584"/>
          </a:xfrm>
        </p:spPr>
        <p:txBody>
          <a:bodyPr/>
          <a:lstStyle/>
          <a:p>
            <a:pPr marL="0" indent="0">
              <a:buNone/>
            </a:pPr>
            <a:r>
              <a:rPr lang="it-IT" sz="2000" b="1" dirty="0">
                <a:latin typeface="Calibri" panose="020F0502020204030204" pitchFamily="34" charset="0"/>
                <a:cs typeface="Calibri" panose="020F0502020204030204" pitchFamily="34" charset="0"/>
              </a:rPr>
              <a:t>Why her story is an example?</a:t>
            </a:r>
          </a:p>
          <a:p>
            <a:pPr marL="0" indent="0">
              <a:buNone/>
            </a:pPr>
            <a:r>
              <a:rPr lang="it-IT" sz="2000" dirty="0">
                <a:latin typeface="Calibri" panose="020F0502020204030204" pitchFamily="34" charset="0"/>
                <a:cs typeface="Calibri" panose="020F0502020204030204" pitchFamily="34" charset="0"/>
              </a:rPr>
              <a:t>Example of fight against denial of girl’s education</a:t>
            </a:r>
          </a:p>
          <a:p>
            <a:pPr marL="0" indent="0">
              <a:buNone/>
            </a:pPr>
            <a:endParaRPr lang="it-IT" sz="2000" dirty="0">
              <a:latin typeface="Calibri" panose="020F0502020204030204" pitchFamily="34" charset="0"/>
              <a:cs typeface="Calibri" panose="020F0502020204030204" pitchFamily="34" charset="0"/>
            </a:endParaRPr>
          </a:p>
          <a:p>
            <a:r>
              <a:rPr lang="it-IT" sz="2000" b="1" dirty="0">
                <a:latin typeface="Calibri" panose="020F0502020204030204" pitchFamily="34" charset="0"/>
                <a:cs typeface="Calibri" panose="020F0502020204030204" pitchFamily="34" charset="0"/>
              </a:rPr>
              <a:t>1997</a:t>
            </a:r>
            <a:r>
              <a:rPr lang="it-IT" sz="2000" dirty="0">
                <a:latin typeface="Calibri" panose="020F0502020204030204" pitchFamily="34" charset="0"/>
                <a:cs typeface="Calibri" panose="020F0502020204030204" pitchFamily="34" charset="0"/>
              </a:rPr>
              <a:t> -&gt; Birth</a:t>
            </a:r>
          </a:p>
          <a:p>
            <a:r>
              <a:rPr lang="it-IT" sz="2000" b="1" dirty="0">
                <a:latin typeface="Calibri" panose="020F0502020204030204" pitchFamily="34" charset="0"/>
                <a:cs typeface="Calibri" panose="020F0502020204030204" pitchFamily="34" charset="0"/>
              </a:rPr>
              <a:t>2009</a:t>
            </a:r>
            <a:r>
              <a:rPr lang="it-IT" sz="2000" dirty="0">
                <a:latin typeface="Calibri" panose="020F0502020204030204" pitchFamily="34" charset="0"/>
                <a:cs typeface="Calibri" panose="020F0502020204030204" pitchFamily="34" charset="0"/>
              </a:rPr>
              <a:t> -&gt; She began blogging for the BBC</a:t>
            </a:r>
          </a:p>
          <a:p>
            <a:r>
              <a:rPr lang="it-IT" sz="2000" b="1" dirty="0">
                <a:latin typeface="Calibri" panose="020F0502020204030204" pitchFamily="34" charset="0"/>
                <a:cs typeface="Calibri" panose="020F0502020204030204" pitchFamily="34" charset="0"/>
              </a:rPr>
              <a:t>2011</a:t>
            </a:r>
            <a:r>
              <a:rPr lang="it-IT" sz="2000" dirty="0">
                <a:latin typeface="Calibri" panose="020F0502020204030204" pitchFamily="34" charset="0"/>
                <a:cs typeface="Calibri" panose="020F0502020204030204" pitchFamily="34" charset="0"/>
              </a:rPr>
              <a:t> -&gt; Nomination for </a:t>
            </a:r>
            <a:r>
              <a:rPr lang="en-US" sz="2000" dirty="0">
                <a:latin typeface="Calibri" panose="020F0502020204030204" pitchFamily="34" charset="0"/>
                <a:cs typeface="Calibri" panose="020F0502020204030204" pitchFamily="34" charset="0"/>
              </a:rPr>
              <a:t>the International Children's Peace Prize</a:t>
            </a:r>
          </a:p>
          <a:p>
            <a:r>
              <a:rPr lang="en-US" sz="2000" b="1" dirty="0">
                <a:latin typeface="Calibri" panose="020F0502020204030204" pitchFamily="34" charset="0"/>
                <a:cs typeface="Calibri" panose="020F0502020204030204" pitchFamily="34" charset="0"/>
              </a:rPr>
              <a:t>2012</a:t>
            </a:r>
            <a:r>
              <a:rPr lang="en-US" sz="2000" dirty="0">
                <a:latin typeface="Calibri" panose="020F0502020204030204" pitchFamily="34" charset="0"/>
                <a:cs typeface="Calibri" panose="020F0502020204030204" pitchFamily="34" charset="0"/>
              </a:rPr>
              <a:t> -&gt; Gunman shot</a:t>
            </a:r>
          </a:p>
          <a:p>
            <a:r>
              <a:rPr lang="en-US" sz="2000" b="1" dirty="0">
                <a:latin typeface="Calibri" panose="020F0502020204030204" pitchFamily="34" charset="0"/>
                <a:cs typeface="Calibri" panose="020F0502020204030204" pitchFamily="34" charset="0"/>
              </a:rPr>
              <a:t>2013</a:t>
            </a:r>
            <a:r>
              <a:rPr lang="en-US" sz="2000" dirty="0">
                <a:latin typeface="Calibri" panose="020F0502020204030204" pitchFamily="34" charset="0"/>
                <a:cs typeface="Calibri" panose="020F0502020204030204" pitchFamily="34" charset="0"/>
              </a:rPr>
              <a:t> -&gt; Speech at United Nation</a:t>
            </a:r>
          </a:p>
          <a:p>
            <a:r>
              <a:rPr lang="en-US" sz="2000" b="1" dirty="0">
                <a:latin typeface="Calibri" panose="020F0502020204030204" pitchFamily="34" charset="0"/>
                <a:cs typeface="Calibri" panose="020F0502020204030204" pitchFamily="34" charset="0"/>
              </a:rPr>
              <a:t>2013</a:t>
            </a:r>
            <a:r>
              <a:rPr lang="en-US" sz="2000" dirty="0">
                <a:latin typeface="Calibri" panose="020F0502020204030204" pitchFamily="34" charset="0"/>
                <a:cs typeface="Calibri" panose="020F0502020204030204" pitchFamily="34" charset="0"/>
              </a:rPr>
              <a:t> -&gt; She published her first book “</a:t>
            </a:r>
            <a:r>
              <a:rPr lang="en-US" sz="2000" i="1" dirty="0">
                <a:latin typeface="Calibri" panose="020F0502020204030204" pitchFamily="34" charset="0"/>
                <a:cs typeface="Calibri" panose="020F0502020204030204" pitchFamily="34" charset="0"/>
              </a:rPr>
              <a:t>I am Malala</a:t>
            </a:r>
            <a:r>
              <a:rPr lang="en-US" sz="2000" dirty="0">
                <a:latin typeface="Calibri" panose="020F0502020204030204" pitchFamily="34" charset="0"/>
                <a:cs typeface="Calibri" panose="020F0502020204030204" pitchFamily="34" charset="0"/>
              </a:rPr>
              <a:t>”</a:t>
            </a:r>
            <a:endParaRPr lang="it-IT" sz="2000" dirty="0">
              <a:latin typeface="Calibri" panose="020F0502020204030204" pitchFamily="34" charset="0"/>
              <a:cs typeface="Calibri" panose="020F0502020204030204" pitchFamily="34" charset="0"/>
            </a:endParaRPr>
          </a:p>
          <a:p>
            <a:endParaRPr lang="it-IT" sz="1600" dirty="0">
              <a:latin typeface="Calibri" panose="020F0502020204030204" pitchFamily="34" charset="0"/>
              <a:cs typeface="Calibri" panose="020F0502020204030204" pitchFamily="34" charset="0"/>
            </a:endParaRPr>
          </a:p>
        </p:txBody>
      </p:sp>
      <p:pic>
        <p:nvPicPr>
          <p:cNvPr id="1026" name="Picture 2" descr="Malala Yousafzai - Wikipedia">
            <a:extLst>
              <a:ext uri="{FF2B5EF4-FFF2-40B4-BE49-F238E27FC236}">
                <a16:creationId xmlns:a16="http://schemas.microsoft.com/office/drawing/2014/main" id="{CC454D66-E6B3-4CC4-8A40-8019F541A9B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04048" y="1722208"/>
            <a:ext cx="3312367" cy="4205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93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randombar(horizont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heel(1)">
                                      <p:cBhvr>
                                        <p:cTn id="17" dur="2000"/>
                                        <p:tgtEl>
                                          <p:spTgt spid="4">
                                            <p:txEl>
                                              <p:pRg st="0" end="0"/>
                                            </p:txEl>
                                          </p:spTgt>
                                        </p:tgtEl>
                                      </p:cBhvr>
                                    </p:animEffect>
                                  </p:childTnLst>
                                </p:cTn>
                              </p:par>
                              <p:par>
                                <p:cTn id="18" presetID="21" presetClass="entr" presetSubtype="1"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heel(1)">
                                      <p:cBhvr>
                                        <p:cTn id="20" dur="20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394936-B858-4099-B16E-0DC339145F6D}"/>
              </a:ext>
            </a:extLst>
          </p:cNvPr>
          <p:cNvSpPr>
            <a:spLocks noGrp="1"/>
          </p:cNvSpPr>
          <p:nvPr>
            <p:ph idx="1"/>
          </p:nvPr>
        </p:nvSpPr>
        <p:spPr>
          <a:xfrm>
            <a:off x="683568" y="2708920"/>
            <a:ext cx="7848600" cy="1296144"/>
          </a:xfrm>
        </p:spPr>
        <p:txBody>
          <a:bodyPr/>
          <a:lstStyle/>
          <a:p>
            <a:pPr marL="0" indent="0">
              <a:buNone/>
            </a:pPr>
            <a:r>
              <a:rPr lang="en-US" sz="3600" b="1" i="1" dirty="0"/>
              <a:t>“One child, one teacher, one book, one pen can change the world.”</a:t>
            </a:r>
            <a:endParaRPr lang="it-IT" sz="3600" b="1" i="1" dirty="0"/>
          </a:p>
        </p:txBody>
      </p:sp>
      <p:pic>
        <p:nvPicPr>
          <p:cNvPr id="12" name="Graphic 11" descr="Books">
            <a:extLst>
              <a:ext uri="{FF2B5EF4-FFF2-40B4-BE49-F238E27FC236}">
                <a16:creationId xmlns:a16="http://schemas.microsoft.com/office/drawing/2014/main" id="{AB0D344C-4508-4358-A9E3-D8E90E6CE4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7584" y="692696"/>
            <a:ext cx="1249288" cy="1249288"/>
          </a:xfrm>
          <a:prstGeom prst="rect">
            <a:avLst/>
          </a:prstGeom>
        </p:spPr>
      </p:pic>
      <p:pic>
        <p:nvPicPr>
          <p:cNvPr id="14" name="Graphic 13" descr="Pencil">
            <a:extLst>
              <a:ext uri="{FF2B5EF4-FFF2-40B4-BE49-F238E27FC236}">
                <a16:creationId xmlns:a16="http://schemas.microsoft.com/office/drawing/2014/main" id="{FACA3550-7AC9-47CA-B98F-65F9E8FA44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24328" y="5157192"/>
            <a:ext cx="914400" cy="914400"/>
          </a:xfrm>
          <a:prstGeom prst="rect">
            <a:avLst/>
          </a:prstGeom>
        </p:spPr>
      </p:pic>
    </p:spTree>
    <p:extLst>
      <p:ext uri="{BB962C8B-B14F-4D97-AF65-F5344CB8AC3E}">
        <p14:creationId xmlns:p14="http://schemas.microsoft.com/office/powerpoint/2010/main" val="73913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C05F5-614E-496B-8E3F-C165BA224826}"/>
              </a:ext>
            </a:extLst>
          </p:cNvPr>
          <p:cNvSpPr>
            <a:spLocks noGrp="1"/>
          </p:cNvSpPr>
          <p:nvPr>
            <p:ph type="title"/>
          </p:nvPr>
        </p:nvSpPr>
        <p:spPr/>
        <p:txBody>
          <a:bodyPr/>
          <a:lstStyle/>
          <a:p>
            <a:r>
              <a:rPr lang="it-IT" dirty="0"/>
              <a:t>THE NORTH KOREA GOVERNAMENT</a:t>
            </a:r>
          </a:p>
        </p:txBody>
      </p:sp>
      <p:sp>
        <p:nvSpPr>
          <p:cNvPr id="4" name="Content Placeholder 3">
            <a:extLst>
              <a:ext uri="{FF2B5EF4-FFF2-40B4-BE49-F238E27FC236}">
                <a16:creationId xmlns:a16="http://schemas.microsoft.com/office/drawing/2014/main" id="{378B7307-EEF6-4816-AD08-2A8CB4BF8F52}"/>
              </a:ext>
            </a:extLst>
          </p:cNvPr>
          <p:cNvSpPr>
            <a:spLocks noGrp="1"/>
          </p:cNvSpPr>
          <p:nvPr>
            <p:ph sz="half" idx="1"/>
          </p:nvPr>
        </p:nvSpPr>
        <p:spPr>
          <a:xfrm>
            <a:off x="525900" y="1844824"/>
            <a:ext cx="3848100" cy="3816326"/>
          </a:xfrm>
        </p:spPr>
        <p:txBody>
          <a:bodyPr/>
          <a:lstStyle/>
          <a:p>
            <a:pPr marL="0" indent="0">
              <a:buNone/>
            </a:pPr>
            <a:r>
              <a:rPr lang="it-IT" sz="2200" b="1" dirty="0" err="1">
                <a:latin typeface="Calibri" panose="020F0502020204030204" pitchFamily="34" charset="0"/>
                <a:cs typeface="Calibri" panose="020F0502020204030204" pitchFamily="34" charset="0"/>
              </a:rPr>
              <a:t>Why</a:t>
            </a:r>
            <a:r>
              <a:rPr lang="it-IT" sz="2200" b="1" dirty="0">
                <a:latin typeface="Calibri" panose="020F0502020204030204" pitchFamily="34" charset="0"/>
                <a:cs typeface="Calibri" panose="020F0502020204030204" pitchFamily="34" charset="0"/>
              </a:rPr>
              <a:t> </a:t>
            </a:r>
            <a:r>
              <a:rPr lang="it-IT" sz="2200" b="1" dirty="0" err="1">
                <a:latin typeface="Calibri" panose="020F0502020204030204" pitchFamily="34" charset="0"/>
                <a:cs typeface="Calibri" panose="020F0502020204030204" pitchFamily="34" charset="0"/>
              </a:rPr>
              <a:t>this</a:t>
            </a:r>
            <a:r>
              <a:rPr lang="it-IT" sz="2200" b="1" dirty="0">
                <a:latin typeface="Calibri" panose="020F0502020204030204" pitchFamily="34" charset="0"/>
                <a:cs typeface="Calibri" panose="020F0502020204030204" pitchFamily="34" charset="0"/>
              </a:rPr>
              <a:t> </a:t>
            </a:r>
            <a:r>
              <a:rPr lang="it-IT" sz="2200" b="1" dirty="0" err="1">
                <a:latin typeface="Calibri" panose="020F0502020204030204" pitchFamily="34" charset="0"/>
                <a:cs typeface="Calibri" panose="020F0502020204030204" pitchFamily="34" charset="0"/>
              </a:rPr>
              <a:t>governament</a:t>
            </a:r>
            <a:r>
              <a:rPr lang="it-IT" sz="2200" b="1" dirty="0">
                <a:latin typeface="Calibri" panose="020F0502020204030204" pitchFamily="34" charset="0"/>
                <a:cs typeface="Calibri" panose="020F0502020204030204" pitchFamily="34" charset="0"/>
              </a:rPr>
              <a:t> </a:t>
            </a:r>
            <a:r>
              <a:rPr lang="it-IT" sz="2200" b="1" dirty="0" err="1">
                <a:latin typeface="Calibri" panose="020F0502020204030204" pitchFamily="34" charset="0"/>
                <a:cs typeface="Calibri" panose="020F0502020204030204" pitchFamily="34" charset="0"/>
              </a:rPr>
              <a:t>is</a:t>
            </a:r>
            <a:r>
              <a:rPr lang="it-IT" sz="2200" b="1" dirty="0">
                <a:latin typeface="Calibri" panose="020F0502020204030204" pitchFamily="34" charset="0"/>
                <a:cs typeface="Calibri" panose="020F0502020204030204" pitchFamily="34" charset="0"/>
              </a:rPr>
              <a:t> an </a:t>
            </a:r>
            <a:r>
              <a:rPr lang="it-IT" sz="2200" b="1" dirty="0" err="1">
                <a:latin typeface="Calibri" panose="020F0502020204030204" pitchFamily="34" charset="0"/>
                <a:cs typeface="Calibri" panose="020F0502020204030204" pitchFamily="34" charset="0"/>
              </a:rPr>
              <a:t>example</a:t>
            </a:r>
            <a:r>
              <a:rPr lang="it-IT" sz="2200" b="1" dirty="0">
                <a:latin typeface="Calibri" panose="020F0502020204030204" pitchFamily="34" charset="0"/>
                <a:cs typeface="Calibri" panose="020F0502020204030204" pitchFamily="34" charset="0"/>
              </a:rPr>
              <a:t>?</a:t>
            </a:r>
          </a:p>
          <a:p>
            <a:pPr marL="0" indent="0">
              <a:buNone/>
            </a:pPr>
            <a:r>
              <a:rPr lang="en-US" sz="2000" dirty="0">
                <a:latin typeface="Calibri" panose="020F0502020204030204" pitchFamily="34" charset="0"/>
              </a:rPr>
              <a:t>Example of the violation of the article’s second point</a:t>
            </a:r>
          </a:p>
          <a:p>
            <a:pPr marL="0" indent="0">
              <a:buNone/>
            </a:pPr>
            <a:endParaRPr lang="en-US" sz="2000" dirty="0">
              <a:latin typeface="Calibri" panose="020F0502020204030204" pitchFamily="34" charset="0"/>
            </a:endParaRPr>
          </a:p>
          <a:p>
            <a:pPr marL="0" indent="0">
              <a:buNone/>
            </a:pPr>
            <a:r>
              <a:rPr lang="en-US" sz="2000" dirty="0">
                <a:latin typeface="Calibri" panose="020F0502020204030204" pitchFamily="34" charset="0"/>
              </a:rPr>
              <a:t>Goals of North Korean education:</a:t>
            </a:r>
          </a:p>
          <a:p>
            <a:r>
              <a:rPr lang="en-US" sz="2000" dirty="0">
                <a:latin typeface="Calibri" panose="020F0502020204030204" pitchFamily="34" charset="0"/>
              </a:rPr>
              <a:t>Teach about the greatness of the Kim family</a:t>
            </a:r>
          </a:p>
          <a:p>
            <a:r>
              <a:rPr lang="en-US" sz="2000" dirty="0">
                <a:latin typeface="Calibri" panose="020F0502020204030204" pitchFamily="34" charset="0"/>
              </a:rPr>
              <a:t>Teach children to hate Japanese and American people </a:t>
            </a:r>
          </a:p>
          <a:p>
            <a:r>
              <a:rPr lang="en-US" sz="2000" dirty="0">
                <a:latin typeface="Calibri" panose="020F0502020204030204" pitchFamily="34" charset="0"/>
              </a:rPr>
              <a:t>Teach the superiority of North Korea</a:t>
            </a:r>
            <a:endParaRPr lang="it-IT" sz="2000" dirty="0">
              <a:latin typeface="Calibri" panose="020F0502020204030204" pitchFamily="34" charset="0"/>
            </a:endParaRPr>
          </a:p>
        </p:txBody>
      </p:sp>
      <p:pic>
        <p:nvPicPr>
          <p:cNvPr id="5" name="Segnaposto contenuto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60032" y="1412776"/>
            <a:ext cx="3345248" cy="4824413"/>
          </a:xfrm>
        </p:spPr>
      </p:pic>
      <p:pic>
        <p:nvPicPr>
          <p:cNvPr id="7" name="Immagine 6"/>
          <p:cNvPicPr>
            <a:picLocks noChangeAspect="1"/>
          </p:cNvPicPr>
          <p:nvPr/>
        </p:nvPicPr>
        <p:blipFill rotWithShape="1">
          <a:blip r:embed="rId3">
            <a:extLst>
              <a:ext uri="{28A0092B-C50C-407E-A947-70E740481C1C}">
                <a14:useLocalDpi xmlns:a14="http://schemas.microsoft.com/office/drawing/2010/main" val="0"/>
              </a:ext>
            </a:extLst>
          </a:blip>
          <a:srcRect l="3038" t="56881" r="2733"/>
          <a:stretch/>
        </p:blipFill>
        <p:spPr>
          <a:xfrm>
            <a:off x="4545639" y="3068960"/>
            <a:ext cx="4135773" cy="2957119"/>
          </a:xfrm>
          <a:prstGeom prst="rect">
            <a:avLst/>
          </a:prstGeom>
        </p:spPr>
      </p:pic>
      <p:pic>
        <p:nvPicPr>
          <p:cNvPr id="8" name="Immagine 7"/>
          <p:cNvPicPr>
            <a:picLocks noChangeAspect="1"/>
          </p:cNvPicPr>
          <p:nvPr/>
        </p:nvPicPr>
        <p:blipFill rotWithShape="1">
          <a:blip r:embed="rId4" cstate="print">
            <a:extLst>
              <a:ext uri="{28A0092B-C50C-407E-A947-70E740481C1C}">
                <a14:useLocalDpi xmlns:a14="http://schemas.microsoft.com/office/drawing/2010/main" val="0"/>
              </a:ext>
            </a:extLst>
          </a:blip>
          <a:srcRect t="20470" b="49255"/>
          <a:stretch/>
        </p:blipFill>
        <p:spPr>
          <a:xfrm>
            <a:off x="4825133" y="1196752"/>
            <a:ext cx="3576786" cy="1692000"/>
          </a:xfrm>
          <a:prstGeom prst="rect">
            <a:avLst/>
          </a:prstGeom>
        </p:spPr>
      </p:pic>
    </p:spTree>
    <p:extLst>
      <p:ext uri="{BB962C8B-B14F-4D97-AF65-F5344CB8AC3E}">
        <p14:creationId xmlns:p14="http://schemas.microsoft.com/office/powerpoint/2010/main" val="16976132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additive="base">
                                        <p:cTn id="3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3" end="3"/>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 calcmode="lin" valueType="num">
                                      <p:cBhvr additive="base">
                                        <p:cTn id="34"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 calcmode="lin" valueType="num">
                                      <p:cBhvr additive="base">
                                        <p:cTn id="3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5" end="5"/>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additive="base">
                                        <p:cTn id="42"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BC83-00B3-4A6B-8D28-228C3B6E2FE3}"/>
              </a:ext>
            </a:extLst>
          </p:cNvPr>
          <p:cNvSpPr>
            <a:spLocks noGrp="1"/>
          </p:cNvSpPr>
          <p:nvPr>
            <p:ph type="title"/>
          </p:nvPr>
        </p:nvSpPr>
        <p:spPr>
          <a:xfrm>
            <a:off x="624872" y="799388"/>
            <a:ext cx="7848600" cy="647700"/>
          </a:xfrm>
        </p:spPr>
        <p:txBody>
          <a:bodyPr/>
          <a:lstStyle/>
          <a:p>
            <a:r>
              <a:rPr lang="it-IT" dirty="0"/>
              <a:t>EDUCATION DURING COVID-19</a:t>
            </a:r>
          </a:p>
        </p:txBody>
      </p:sp>
      <p:sp>
        <p:nvSpPr>
          <p:cNvPr id="3" name="Content Placeholder 2">
            <a:extLst>
              <a:ext uri="{FF2B5EF4-FFF2-40B4-BE49-F238E27FC236}">
                <a16:creationId xmlns:a16="http://schemas.microsoft.com/office/drawing/2014/main" id="{FC27C701-3C27-4152-B342-0B5201858DA7}"/>
              </a:ext>
            </a:extLst>
          </p:cNvPr>
          <p:cNvSpPr>
            <a:spLocks noGrp="1"/>
          </p:cNvSpPr>
          <p:nvPr>
            <p:ph sz="half" idx="1"/>
          </p:nvPr>
        </p:nvSpPr>
        <p:spPr>
          <a:xfrm>
            <a:off x="701072" y="1808869"/>
            <a:ext cx="3848100" cy="3672309"/>
          </a:xfrm>
        </p:spPr>
        <p:txBody>
          <a:bodyPr/>
          <a:lstStyle/>
          <a:p>
            <a:r>
              <a:rPr lang="it-IT" sz="2000" b="1" dirty="0">
                <a:latin typeface="Calibri" panose="020F0502020204030204" pitchFamily="34" charset="0"/>
                <a:cs typeface="Calibri" panose="020F0502020204030204" pitchFamily="34" charset="0"/>
              </a:rPr>
              <a:t>Schools shut all across the world</a:t>
            </a:r>
          </a:p>
          <a:p>
            <a:r>
              <a:rPr lang="it-IT" sz="2000" b="1" dirty="0">
                <a:latin typeface="Calibri" panose="020F0502020204030204" pitchFamily="34" charset="0"/>
                <a:cs typeface="Calibri" panose="020F0502020204030204" pitchFamily="34" charset="0"/>
              </a:rPr>
              <a:t>Education has changed dramatically:</a:t>
            </a:r>
          </a:p>
          <a:p>
            <a:pPr marL="0" indent="0">
              <a:buNone/>
            </a:pPr>
            <a:r>
              <a:rPr lang="it-IT" sz="2000" b="1" dirty="0">
                <a:latin typeface="Calibri" panose="020F0502020204030204" pitchFamily="34" charset="0"/>
                <a:cs typeface="Calibri" panose="020F0502020204030204" pitchFamily="34" charset="0"/>
              </a:rPr>
              <a:t>      - e-learning</a:t>
            </a:r>
          </a:p>
          <a:p>
            <a:pPr marL="0" indent="0">
              <a:buNone/>
            </a:pPr>
            <a:r>
              <a:rPr lang="it-IT" sz="2000" b="1" dirty="0">
                <a:latin typeface="Calibri" panose="020F0502020204030204" pitchFamily="34" charset="0"/>
                <a:cs typeface="Calibri" panose="020F0502020204030204" pitchFamily="34" charset="0"/>
              </a:rPr>
              <a:t>      - digital platforms</a:t>
            </a:r>
          </a:p>
          <a:p>
            <a:pPr marL="0" indent="0">
              <a:buNone/>
            </a:pPr>
            <a:endParaRPr lang="it-IT" sz="2000" dirty="0">
              <a:latin typeface="Calibri" panose="020F0502020204030204" pitchFamily="34" charset="0"/>
              <a:cs typeface="Calibri" panose="020F0502020204030204" pitchFamily="34" charset="0"/>
            </a:endParaRPr>
          </a:p>
          <a:p>
            <a:pPr marL="0" indent="0">
              <a:buNone/>
            </a:pPr>
            <a:r>
              <a:rPr lang="en-US" sz="2000" u="sng" dirty="0">
                <a:effectLst/>
                <a:latin typeface="Calibri" panose="020F0502020204030204" pitchFamily="34" charset="0"/>
                <a:ea typeface="Calibri" panose="020F0502020204030204" pitchFamily="34" charset="0"/>
                <a:cs typeface="Times New Roman" panose="02020603050405020304" pitchFamily="18" charset="0"/>
              </a:rPr>
              <a:t>What does this mean for the future of learning?</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p>
            <a:r>
              <a:rPr lang="it-IT" sz="2000" dirty="0">
                <a:latin typeface="Calibri" panose="020F0502020204030204" pitchFamily="34" charset="0"/>
                <a:cs typeface="Calibri" panose="020F0502020204030204" pitchFamily="34" charset="0"/>
              </a:rPr>
              <a:t>Negatively impact</a:t>
            </a:r>
          </a:p>
          <a:p>
            <a:r>
              <a:rPr lang="it-IT" sz="2000" dirty="0">
                <a:latin typeface="Calibri" panose="020F0502020204030204" pitchFamily="34" charset="0"/>
                <a:cs typeface="Calibri" panose="020F0502020204030204" pitchFamily="34" charset="0"/>
              </a:rPr>
              <a:t>Literacy slowly</a:t>
            </a:r>
          </a:p>
          <a:p>
            <a:r>
              <a:rPr lang="it-IT" sz="2000" dirty="0">
                <a:latin typeface="Calibri" panose="020F0502020204030204" pitchFamily="34" charset="0"/>
                <a:cs typeface="Calibri" panose="020F0502020204030204" pitchFamily="34" charset="0"/>
              </a:rPr>
              <a:t>Human interaction </a:t>
            </a:r>
          </a:p>
        </p:txBody>
      </p:sp>
      <p:pic>
        <p:nvPicPr>
          <p:cNvPr id="6" name="Content Placeholder 5">
            <a:extLst>
              <a:ext uri="{FF2B5EF4-FFF2-40B4-BE49-F238E27FC236}">
                <a16:creationId xmlns:a16="http://schemas.microsoft.com/office/drawing/2014/main" id="{9A4BFD35-59D8-4FC3-9036-B3E6DC3722C9}"/>
              </a:ext>
            </a:extLst>
          </p:cNvPr>
          <p:cNvPicPr>
            <a:picLocks noGrp="1" noChangeAspect="1"/>
          </p:cNvPicPr>
          <p:nvPr>
            <p:ph sz="half" idx="2"/>
          </p:nvPr>
        </p:nvPicPr>
        <p:blipFill>
          <a:blip r:embed="rId2"/>
          <a:stretch>
            <a:fillRect/>
          </a:stretch>
        </p:blipFill>
        <p:spPr>
          <a:xfrm>
            <a:off x="5104742" y="3645024"/>
            <a:ext cx="3270826" cy="2447844"/>
          </a:xfrm>
        </p:spPr>
      </p:pic>
      <p:sp>
        <p:nvSpPr>
          <p:cNvPr id="4" name="TextBox 3">
            <a:extLst>
              <a:ext uri="{FF2B5EF4-FFF2-40B4-BE49-F238E27FC236}">
                <a16:creationId xmlns:a16="http://schemas.microsoft.com/office/drawing/2014/main" id="{525F9F3A-F8FE-4B14-8544-614A501C7EC3}"/>
              </a:ext>
            </a:extLst>
          </p:cNvPr>
          <p:cNvSpPr txBox="1"/>
          <p:nvPr/>
        </p:nvSpPr>
        <p:spPr>
          <a:xfrm>
            <a:off x="4860032" y="2136822"/>
            <a:ext cx="3960440" cy="1168269"/>
          </a:xfrm>
          <a:prstGeom prst="rect">
            <a:avLst/>
          </a:prstGeom>
          <a:noFill/>
        </p:spPr>
        <p:txBody>
          <a:bodyPr wrap="square" rtlCol="0">
            <a:spAutoFit/>
          </a:bodyPr>
          <a:lstStyle/>
          <a:p>
            <a:pPr>
              <a:lnSpc>
                <a:spcPct val="107000"/>
              </a:lnSpc>
              <a:spcAft>
                <a:spcPts val="800"/>
              </a:spcAft>
            </a:pPr>
            <a:r>
              <a:rPr lang="en-US" u="sng" dirty="0">
                <a:effectLst/>
                <a:latin typeface="Calibri" panose="020F0502020204030204" pitchFamily="34" charset="0"/>
                <a:ea typeface="Calibri" panose="020F0502020204030204" pitchFamily="34" charset="0"/>
                <a:cs typeface="Times New Roman" panose="02020603050405020304" pitchFamily="18" charset="0"/>
              </a:rPr>
              <a:t>The challenges of online learning:</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People without reliable internet access</a:t>
            </a:r>
            <a:endParaRPr lang="it-IT"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Arrow: Curved Left 7">
            <a:extLst>
              <a:ext uri="{FF2B5EF4-FFF2-40B4-BE49-F238E27FC236}">
                <a16:creationId xmlns:a16="http://schemas.microsoft.com/office/drawing/2014/main" id="{D5D5BCD0-27CE-423F-B688-01ED0924CB88}"/>
              </a:ext>
            </a:extLst>
          </p:cNvPr>
          <p:cNvSpPr/>
          <p:nvPr/>
        </p:nvSpPr>
        <p:spPr bwMode="auto">
          <a:xfrm>
            <a:off x="3203848" y="5862149"/>
            <a:ext cx="322151" cy="574530"/>
          </a:xfrm>
          <a:prstGeom prst="curved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000" b="0" i="0" u="none" strike="noStrike" cap="none" normalizeH="0" baseline="0">
              <a:ln>
                <a:noFill/>
              </a:ln>
              <a:solidFill>
                <a:srgbClr val="381003"/>
              </a:solidFill>
              <a:effectLst/>
              <a:latin typeface="Futura LT Medium" pitchFamily="2" charset="0"/>
              <a:ea typeface="굴림" charset="-127"/>
            </a:endParaRPr>
          </a:p>
        </p:txBody>
      </p:sp>
      <p:pic>
        <p:nvPicPr>
          <p:cNvPr id="10" name="Graphic 9" descr="No sign">
            <a:extLst>
              <a:ext uri="{FF2B5EF4-FFF2-40B4-BE49-F238E27FC236}">
                <a16:creationId xmlns:a16="http://schemas.microsoft.com/office/drawing/2014/main" id="{7A85DDF6-1B20-4000-BA94-2AD26674C1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51990" y="6058612"/>
            <a:ext cx="628775" cy="628775"/>
          </a:xfrm>
          <a:prstGeom prst="rect">
            <a:avLst/>
          </a:prstGeom>
        </p:spPr>
      </p:pic>
    </p:spTree>
    <p:extLst>
      <p:ext uri="{BB962C8B-B14F-4D97-AF65-F5344CB8AC3E}">
        <p14:creationId xmlns:p14="http://schemas.microsoft.com/office/powerpoint/2010/main" val="7894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arn(inVertical)">
                                      <p:cBhvr>
                                        <p:cTn id="18" dur="500"/>
                                        <p:tgtEl>
                                          <p:spTgt spid="3">
                                            <p:txEl>
                                              <p:pRg st="0" end="0"/>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barn(inVertical)">
                                      <p:cBhvr>
                                        <p:cTn id="21" dur="500"/>
                                        <p:tgtEl>
                                          <p:spTgt spid="3">
                                            <p:txEl>
                                              <p:pRg st="1" end="1"/>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arn(inVertical)">
                                      <p:cBhvr>
                                        <p:cTn id="35" dur="500"/>
                                        <p:tgtEl>
                                          <p:spTgt spid="3">
                                            <p:txEl>
                                              <p:pRg st="6" end="6"/>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barn(inVertical)">
                                      <p:cBhvr>
                                        <p:cTn id="38" dur="500"/>
                                        <p:tgtEl>
                                          <p:spTgt spid="3">
                                            <p:txEl>
                                              <p:pRg st="7" end="7"/>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barn(inVertical)">
                                      <p:cBhvr>
                                        <p:cTn id="41" dur="5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arn(inVertical)">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barn(inVertical)">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4">
                                            <p:txEl>
                                              <p:pRg st="0" end="0"/>
                                            </p:txEl>
                                          </p:spTgt>
                                        </p:tgtEl>
                                        <p:attrNameLst>
                                          <p:attrName>style.visibility</p:attrName>
                                        </p:attrNameLst>
                                      </p:cBhvr>
                                      <p:to>
                                        <p:strVal val="visible"/>
                                      </p:to>
                                    </p:set>
                                    <p:animEffect transition="in" filter="wipe(down)">
                                      <p:cBhvr>
                                        <p:cTn id="56" dur="500"/>
                                        <p:tgtEl>
                                          <p:spTgt spid="4">
                                            <p:txEl>
                                              <p:pRg st="0" end="0"/>
                                            </p:txEl>
                                          </p:spTgt>
                                        </p:tgtEl>
                                      </p:cBhvr>
                                    </p:animEffect>
                                  </p:childTnLst>
                                </p:cTn>
                              </p:par>
                              <p:par>
                                <p:cTn id="57" presetID="22" presetClass="entr" presetSubtype="4" fill="hold" nodeType="withEffect">
                                  <p:stCondLst>
                                    <p:cond delay="0"/>
                                  </p:stCondLst>
                                  <p:childTnLst>
                                    <p:set>
                                      <p:cBhvr>
                                        <p:cTn id="58" dur="1" fill="hold">
                                          <p:stCondLst>
                                            <p:cond delay="0"/>
                                          </p:stCondLst>
                                        </p:cTn>
                                        <p:tgtEl>
                                          <p:spTgt spid="4">
                                            <p:txEl>
                                              <p:pRg st="1" end="1"/>
                                            </p:txEl>
                                          </p:spTgt>
                                        </p:tgtEl>
                                        <p:attrNameLst>
                                          <p:attrName>style.visibility</p:attrName>
                                        </p:attrNameLst>
                                      </p:cBhvr>
                                      <p:to>
                                        <p:strVal val="visible"/>
                                      </p:to>
                                    </p:set>
                                    <p:animEffect transition="in" filter="wipe(down)">
                                      <p:cBhvr>
                                        <p:cTn id="5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8" name="Rectangle 12"/>
          <p:cNvSpPr>
            <a:spLocks noGrp="1" noChangeArrowheads="1"/>
          </p:cNvSpPr>
          <p:nvPr>
            <p:ph type="ctrTitle"/>
          </p:nvPr>
        </p:nvSpPr>
        <p:spPr>
          <a:xfrm>
            <a:off x="1763688" y="2276872"/>
            <a:ext cx="5904655" cy="2304256"/>
          </a:xfrm>
        </p:spPr>
        <p:txBody>
          <a:bodyPr/>
          <a:lstStyle/>
          <a:p>
            <a:r>
              <a:rPr lang="en-US" sz="3600" dirty="0">
                <a:latin typeface="Calibri" panose="020F0502020204030204" pitchFamily="34" charset="0"/>
                <a:ea typeface="Calibri" panose="020F0502020204030204" pitchFamily="34" charset="0"/>
                <a:cs typeface="Times New Roman" panose="02020603050405020304" pitchFamily="18" charset="0"/>
              </a:rPr>
              <a:t>Three</a:t>
            </a:r>
            <a:r>
              <a:rPr lang="en-US" sz="3600" dirty="0">
                <a:effectLst/>
                <a:latin typeface="Calibri" panose="020F0502020204030204" pitchFamily="34" charset="0"/>
                <a:ea typeface="Calibri" panose="020F0502020204030204" pitchFamily="34" charset="0"/>
                <a:cs typeface="Times New Roman" panose="02020603050405020304" pitchFamily="18" charset="0"/>
              </a:rPr>
              <a:t> examples from history when this article has been violated or abused</a:t>
            </a:r>
            <a:endParaRPr lang="en-US" sz="3600" dirty="0">
              <a:solidFill>
                <a:srgbClr val="381003"/>
              </a:solidFill>
            </a:endParaRPr>
          </a:p>
        </p:txBody>
      </p:sp>
    </p:spTree>
    <p:extLst>
      <p:ext uri="{BB962C8B-B14F-4D97-AF65-F5344CB8AC3E}">
        <p14:creationId xmlns:p14="http://schemas.microsoft.com/office/powerpoint/2010/main" val="239749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828"/>
                                        </p:tgtEl>
                                        <p:attrNameLst>
                                          <p:attrName>style.visibility</p:attrName>
                                        </p:attrNameLst>
                                      </p:cBhvr>
                                      <p:to>
                                        <p:strVal val="visible"/>
                                      </p:to>
                                    </p:set>
                                    <p:animEffect transition="in" filter="fade">
                                      <p:cBhvr>
                                        <p:cTn id="7" dur="1000"/>
                                        <p:tgtEl>
                                          <p:spTgt spid="34828"/>
                                        </p:tgtEl>
                                      </p:cBhvr>
                                    </p:animEffect>
                                    <p:anim calcmode="lin" valueType="num">
                                      <p:cBhvr>
                                        <p:cTn id="8" dur="1000" fill="hold"/>
                                        <p:tgtEl>
                                          <p:spTgt spid="34828"/>
                                        </p:tgtEl>
                                        <p:attrNameLst>
                                          <p:attrName>ppt_x</p:attrName>
                                        </p:attrNameLst>
                                      </p:cBhvr>
                                      <p:tavLst>
                                        <p:tav tm="0">
                                          <p:val>
                                            <p:strVal val="#ppt_x"/>
                                          </p:val>
                                        </p:tav>
                                        <p:tav tm="100000">
                                          <p:val>
                                            <p:strVal val="#ppt_x"/>
                                          </p:val>
                                        </p:tav>
                                      </p:tavLst>
                                    </p:anim>
                                    <p:anim calcmode="lin" valueType="num">
                                      <p:cBhvr>
                                        <p:cTn id="9" dur="1000" fill="hold"/>
                                        <p:tgtEl>
                                          <p:spTgt spid="348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8" grpId="0"/>
    </p:bldLst>
  </p:timing>
</p:sld>
</file>

<file path=ppt/theme/theme1.xml><?xml version="1.0" encoding="utf-8"?>
<a:theme xmlns:a="http://schemas.openxmlformats.org/drawingml/2006/main" name="template">
  <a:themeElements>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fontScheme name="template">
      <a:majorFont>
        <a:latin typeface="Futura LT Medium"/>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000" b="0" i="0" u="none" strike="noStrike" cap="none" normalizeH="0" baseline="0" smtClean="0">
            <a:ln>
              <a:noFill/>
            </a:ln>
            <a:solidFill>
              <a:srgbClr val="381003"/>
            </a:solidFill>
            <a:effectLst/>
            <a:latin typeface="Futura LT Medium" pitchFamily="2" charset="0"/>
            <a:ea typeface="굴림"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000" b="0" i="0" u="none" strike="noStrike" cap="none" normalizeH="0" baseline="0" smtClean="0">
            <a:ln>
              <a:noFill/>
            </a:ln>
            <a:solidFill>
              <a:srgbClr val="381003"/>
            </a:solidFill>
            <a:effectLst/>
            <a:latin typeface="Futura LT Medium" pitchFamily="2" charset="0"/>
            <a:ea typeface="굴림" charset="-127"/>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CD5003"/>
        </a:lt2>
        <a:accent1>
          <a:srgbClr val="419DCF"/>
        </a:accent1>
        <a:accent2>
          <a:srgbClr val="BC1F1F"/>
        </a:accent2>
        <a:accent3>
          <a:srgbClr val="FFFFFF"/>
        </a:accent3>
        <a:accent4>
          <a:srgbClr val="404040"/>
        </a:accent4>
        <a:accent5>
          <a:srgbClr val="B0CCE4"/>
        </a:accent5>
        <a:accent6>
          <a:srgbClr val="AA1B1B"/>
        </a:accent6>
        <a:hlink>
          <a:srgbClr val="FFE42F"/>
        </a:hlink>
        <a:folHlink>
          <a:srgbClr val="FFE6C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DF2905"/>
        </a:lt2>
        <a:accent1>
          <a:srgbClr val="D05203"/>
        </a:accent1>
        <a:accent2>
          <a:srgbClr val="72A3E1"/>
        </a:accent2>
        <a:accent3>
          <a:srgbClr val="FFFFFF"/>
        </a:accent3>
        <a:accent4>
          <a:srgbClr val="404040"/>
        </a:accent4>
        <a:accent5>
          <a:srgbClr val="E4B3AA"/>
        </a:accent5>
        <a:accent6>
          <a:srgbClr val="6793CC"/>
        </a:accent6>
        <a:hlink>
          <a:srgbClr val="F3A105"/>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Futura LT Medium"/>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000" b="0" i="0" u="none" strike="noStrike" cap="none" normalizeH="0" baseline="0" smtClean="0">
            <a:ln>
              <a:noFill/>
            </a:ln>
            <a:solidFill>
              <a:srgbClr val="381003"/>
            </a:solidFill>
            <a:effectLst/>
            <a:latin typeface="Futura LT Medium" pitchFamily="2" charset="0"/>
            <a:ea typeface="굴림"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000" b="0" i="0" u="none" strike="noStrike" cap="none" normalizeH="0" baseline="0" smtClean="0">
            <a:ln>
              <a:noFill/>
            </a:ln>
            <a:solidFill>
              <a:srgbClr val="381003"/>
            </a:solidFill>
            <a:effectLst/>
            <a:latin typeface="Futura LT Medium" pitchFamily="2" charset="0"/>
            <a:ea typeface="굴림" charset="-127"/>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222</TotalTime>
  <Words>718</Words>
  <Application>Microsoft Office PowerPoint</Application>
  <PresentationFormat>On-screen Show (4:3)</PresentationFormat>
  <Paragraphs>95</Paragraphs>
  <Slides>14</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Futura LT Medium</vt:lpstr>
      <vt:lpstr>template</vt:lpstr>
      <vt:lpstr>Custom Design</vt:lpstr>
      <vt:lpstr>Article 26  in the Universal Declaration of Human Rights   </vt:lpstr>
      <vt:lpstr>INDEX</vt:lpstr>
      <vt:lpstr>PowerPoint Presentation</vt:lpstr>
      <vt:lpstr>Three different ways that this article has been abused/violated or might be abused/violated by a person, group, or country.</vt:lpstr>
      <vt:lpstr>THE STORY OF MALALA</vt:lpstr>
      <vt:lpstr>PowerPoint Presentation</vt:lpstr>
      <vt:lpstr>THE NORTH KOREA GOVERNAMENT</vt:lpstr>
      <vt:lpstr>EDUCATION DURING COVID-19</vt:lpstr>
      <vt:lpstr>Three examples from history when this article has been violated or abused</vt:lpstr>
      <vt:lpstr>70’s</vt:lpstr>
      <vt:lpstr>FASCIST REGIME</vt:lpstr>
      <vt:lpstr>ERITREA: EDUCATION SYSTEM</vt:lpstr>
      <vt:lpstr>How does this article and the examples from history relate to you?</vt:lpstr>
      <vt:lpstr>Source: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dc:creator>
  <cp:lastModifiedBy>Odilla Sponza</cp:lastModifiedBy>
  <cp:revision>13</cp:revision>
  <dcterms:created xsi:type="dcterms:W3CDTF">2013-09-19T06:34:33Z</dcterms:created>
  <dcterms:modified xsi:type="dcterms:W3CDTF">2021-04-25T14:40:57Z</dcterms:modified>
</cp:coreProperties>
</file>