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7" r:id="rId4"/>
    <p:sldMasterId id="2147483719" r:id="rId5"/>
  </p:sldMasterIdLst>
  <p:notesMasterIdLst>
    <p:notesMasterId r:id="rId40"/>
  </p:notesMasterIdLst>
  <p:sldIdLst>
    <p:sldId id="256" r:id="rId6"/>
    <p:sldId id="288" r:id="rId7"/>
    <p:sldId id="257" r:id="rId8"/>
    <p:sldId id="289" r:id="rId9"/>
    <p:sldId id="258" r:id="rId10"/>
    <p:sldId id="290" r:id="rId11"/>
    <p:sldId id="259" r:id="rId12"/>
    <p:sldId id="292" r:id="rId13"/>
    <p:sldId id="260" r:id="rId14"/>
    <p:sldId id="291" r:id="rId15"/>
    <p:sldId id="261" r:id="rId16"/>
    <p:sldId id="293" r:id="rId17"/>
    <p:sldId id="262" r:id="rId18"/>
    <p:sldId id="294" r:id="rId19"/>
    <p:sldId id="263" r:id="rId20"/>
    <p:sldId id="295" r:id="rId21"/>
    <p:sldId id="287" r:id="rId22"/>
    <p:sldId id="296" r:id="rId23"/>
    <p:sldId id="297" r:id="rId24"/>
    <p:sldId id="298" r:id="rId25"/>
    <p:sldId id="299" r:id="rId26"/>
    <p:sldId id="300" r:id="rId27"/>
    <p:sldId id="301" r:id="rId28"/>
    <p:sldId id="302" r:id="rId29"/>
    <p:sldId id="303" r:id="rId30"/>
    <p:sldId id="304" r:id="rId31"/>
    <p:sldId id="305" r:id="rId32"/>
    <p:sldId id="306" r:id="rId33"/>
    <p:sldId id="307" r:id="rId34"/>
    <p:sldId id="308" r:id="rId35"/>
    <p:sldId id="309" r:id="rId36"/>
    <p:sldId id="310" r:id="rId37"/>
    <p:sldId id="311" r:id="rId38"/>
    <p:sldId id="312"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55F1E234-4D90-4E4C-8E8A-E15235DEAB4F}">
          <p14:sldIdLst>
            <p14:sldId id="256"/>
            <p14:sldId id="288"/>
            <p14:sldId id="257"/>
            <p14:sldId id="289"/>
            <p14:sldId id="258"/>
            <p14:sldId id="290"/>
            <p14:sldId id="259"/>
            <p14:sldId id="292"/>
            <p14:sldId id="260"/>
            <p14:sldId id="291"/>
            <p14:sldId id="261"/>
            <p14:sldId id="293"/>
            <p14:sldId id="262"/>
            <p14:sldId id="294"/>
            <p14:sldId id="263"/>
            <p14:sldId id="295"/>
            <p14:sldId id="287"/>
            <p14:sldId id="296"/>
            <p14:sldId id="297"/>
            <p14:sldId id="298"/>
            <p14:sldId id="299"/>
            <p14:sldId id="300"/>
            <p14:sldId id="301"/>
            <p14:sldId id="302"/>
            <p14:sldId id="303"/>
            <p14:sldId id="304"/>
            <p14:sldId id="305"/>
            <p14:sldId id="306"/>
            <p14:sldId id="307"/>
            <p14:sldId id="308"/>
            <p14:sldId id="309"/>
            <p14:sldId id="310"/>
            <p14:sldId id="311"/>
            <p14:sldId id="312"/>
          </p14:sldIdLst>
        </p14:section>
      </p14:sectionLst>
    </p:ext>
    <p:ext uri="{EFAFB233-063F-42B5-8137-9DF3F51BA10A}">
      <p15:sldGuideLst xmlns:p15="http://schemas.microsoft.com/office/powerpoint/2012/main">
        <p15:guide id="1" orient="horz" pos="3022" userDrawn="1">
          <p15:clr>
            <a:srgbClr val="A4A3A4"/>
          </p15:clr>
        </p15:guide>
        <p15:guide id="2" pos="64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632B8D"/>
    <a:srgbClr val="7EF250"/>
    <a:srgbClr val="00FF00"/>
    <a:srgbClr val="008000"/>
    <a:srgbClr val="66FF99"/>
    <a:srgbClr val="B40000"/>
    <a:srgbClr val="F77863"/>
    <a:srgbClr val="D60000"/>
    <a:srgbClr val="FF15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50" autoAdjust="0"/>
    <p:restoredTop sz="94660"/>
  </p:normalViewPr>
  <p:slideViewPr>
    <p:cSldViewPr snapToGrid="0">
      <p:cViewPr varScale="1">
        <p:scale>
          <a:sx n="86" d="100"/>
          <a:sy n="86" d="100"/>
        </p:scale>
        <p:origin x="389" y="48"/>
      </p:cViewPr>
      <p:guideLst>
        <p:guide orient="horz" pos="3022"/>
        <p:guide pos="642"/>
      </p:guideLst>
    </p:cSldViewPr>
  </p:slideViewPr>
  <p:notesTextViewPr>
    <p:cViewPr>
      <p:scale>
        <a:sx n="1" d="1"/>
        <a:sy n="1" d="1"/>
      </p:scale>
      <p:origin x="0" y="0"/>
    </p:cViewPr>
  </p:notesTextViewPr>
  <p:gridSpacing cx="1800000" cy="18000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dk1"/>
                </a:solidFill>
                <a:latin typeface="+mn-lt"/>
                <a:ea typeface="+mn-ea"/>
                <a:cs typeface="+mn-cs"/>
              </a:defRPr>
            </a:pPr>
            <a:r>
              <a:rPr lang="en-US" dirty="0"/>
              <a:t>Published books (per 10,000 inhabitants)</a:t>
            </a:r>
            <a:endParaRPr lang="it-IT"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dk1"/>
              </a:solidFill>
              <a:latin typeface="+mn-lt"/>
              <a:ea typeface="+mn-ea"/>
              <a:cs typeface="+mn-cs"/>
            </a:defRPr>
          </a:pPr>
          <a:endParaRPr lang="it-IT"/>
        </a:p>
      </c:txPr>
    </c:title>
    <c:autoTitleDeleted val="0"/>
    <c:plotArea>
      <c:layout/>
      <c:barChart>
        <c:barDir val="col"/>
        <c:grouping val="clustered"/>
        <c:varyColors val="0"/>
        <c:ser>
          <c:idx val="0"/>
          <c:order val="0"/>
          <c:tx>
            <c:strRef>
              <c:f>Foglio1!$B$1</c:f>
              <c:strCache>
                <c:ptCount val="1"/>
                <c:pt idx="0">
                  <c:v>FVG</c:v>
                </c:pt>
              </c:strCache>
            </c:strRef>
          </c:tx>
          <c:spPr>
            <a:solidFill>
              <a:srgbClr val="C00000"/>
            </a:solidFill>
            <a:ln>
              <a:noFill/>
            </a:ln>
            <a:effectLst/>
          </c:spPr>
          <c:invertIfNegative val="0"/>
          <c:cat>
            <c:numRef>
              <c:f>Foglio1!$A$2:$A$6</c:f>
              <c:numCache>
                <c:formatCode>General</c:formatCode>
                <c:ptCount val="5"/>
                <c:pt idx="0">
                  <c:v>2014</c:v>
                </c:pt>
                <c:pt idx="1">
                  <c:v>2015</c:v>
                </c:pt>
                <c:pt idx="2">
                  <c:v>2016</c:v>
                </c:pt>
                <c:pt idx="3">
                  <c:v>2017</c:v>
                </c:pt>
                <c:pt idx="4">
                  <c:v>2018</c:v>
                </c:pt>
              </c:numCache>
            </c:numRef>
          </c:cat>
          <c:val>
            <c:numRef>
              <c:f>Foglio1!$B$2:$B$6</c:f>
              <c:numCache>
                <c:formatCode>General</c:formatCode>
                <c:ptCount val="5"/>
                <c:pt idx="0">
                  <c:v>11.8</c:v>
                </c:pt>
                <c:pt idx="1">
                  <c:v>11.4</c:v>
                </c:pt>
                <c:pt idx="2">
                  <c:v>12.9</c:v>
                </c:pt>
                <c:pt idx="3">
                  <c:v>11.6</c:v>
                </c:pt>
                <c:pt idx="4">
                  <c:v>13.4</c:v>
                </c:pt>
              </c:numCache>
            </c:numRef>
          </c:val>
          <c:extLst>
            <c:ext xmlns:c16="http://schemas.microsoft.com/office/drawing/2014/chart" uri="{C3380CC4-5D6E-409C-BE32-E72D297353CC}">
              <c16:uniqueId val="{00000000-4030-43CD-86B7-A951E0BD59A1}"/>
            </c:ext>
          </c:extLst>
        </c:ser>
        <c:ser>
          <c:idx val="1"/>
          <c:order val="1"/>
          <c:tx>
            <c:strRef>
              <c:f>Foglio1!$C$1</c:f>
              <c:strCache>
                <c:ptCount val="1"/>
                <c:pt idx="0">
                  <c:v>ITALIA</c:v>
                </c:pt>
              </c:strCache>
            </c:strRef>
          </c:tx>
          <c:spPr>
            <a:solidFill>
              <a:srgbClr val="FFFF00"/>
            </a:solidFill>
            <a:ln>
              <a:noFill/>
            </a:ln>
            <a:effectLst/>
          </c:spPr>
          <c:invertIfNegative val="0"/>
          <c:cat>
            <c:numRef>
              <c:f>Foglio1!$A$2:$A$6</c:f>
              <c:numCache>
                <c:formatCode>General</c:formatCode>
                <c:ptCount val="5"/>
                <c:pt idx="0">
                  <c:v>2014</c:v>
                </c:pt>
                <c:pt idx="1">
                  <c:v>2015</c:v>
                </c:pt>
                <c:pt idx="2">
                  <c:v>2016</c:v>
                </c:pt>
                <c:pt idx="3">
                  <c:v>2017</c:v>
                </c:pt>
                <c:pt idx="4">
                  <c:v>2018</c:v>
                </c:pt>
              </c:numCache>
            </c:numRef>
          </c:cat>
          <c:val>
            <c:numRef>
              <c:f>Foglio1!$C$2:$C$6</c:f>
              <c:numCache>
                <c:formatCode>General</c:formatCode>
                <c:ptCount val="5"/>
                <c:pt idx="0">
                  <c:v>9.5</c:v>
                </c:pt>
                <c:pt idx="1">
                  <c:v>9.1999999999999993</c:v>
                </c:pt>
                <c:pt idx="2">
                  <c:v>10.1</c:v>
                </c:pt>
                <c:pt idx="3">
                  <c:v>11.6</c:v>
                </c:pt>
                <c:pt idx="4">
                  <c:v>12.6</c:v>
                </c:pt>
              </c:numCache>
            </c:numRef>
          </c:val>
          <c:extLst>
            <c:ext xmlns:c16="http://schemas.microsoft.com/office/drawing/2014/chart" uri="{C3380CC4-5D6E-409C-BE32-E72D297353CC}">
              <c16:uniqueId val="{00000001-4030-43CD-86B7-A951E0BD59A1}"/>
            </c:ext>
          </c:extLst>
        </c:ser>
        <c:dLbls>
          <c:showLegendKey val="0"/>
          <c:showVal val="0"/>
          <c:showCatName val="0"/>
          <c:showSerName val="0"/>
          <c:showPercent val="0"/>
          <c:showBubbleSize val="0"/>
        </c:dLbls>
        <c:gapWidth val="219"/>
        <c:overlap val="-27"/>
        <c:axId val="1724310479"/>
        <c:axId val="1724308815"/>
      </c:barChart>
      <c:catAx>
        <c:axId val="1724310479"/>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it-IT"/>
          </a:p>
        </c:txPr>
        <c:crossAx val="1724308815"/>
        <c:crosses val="autoZero"/>
        <c:auto val="1"/>
        <c:lblAlgn val="ctr"/>
        <c:lblOffset val="100"/>
        <c:noMultiLvlLbl val="0"/>
      </c:catAx>
      <c:valAx>
        <c:axId val="1724308815"/>
        <c:scaling>
          <c:orientation val="minMax"/>
        </c:scaling>
        <c:delete val="0"/>
        <c:axPos val="l"/>
        <c:majorGridlines>
          <c:spPr>
            <a:ln w="9525" cap="flat" cmpd="sng" algn="ctr">
              <a:solidFill>
                <a:schemeClr val="bg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it-IT"/>
          </a:p>
        </c:txPr>
        <c:crossAx val="1724310479"/>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it-IT"/>
          </a:p>
        </c:txPr>
      </c:legendEntry>
      <c:legendEntry>
        <c:idx val="1"/>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it-IT"/>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dk1"/>
                </a:solidFill>
                <a:latin typeface="+mn-lt"/>
                <a:ea typeface="+mn-ea"/>
                <a:cs typeface="+mn-cs"/>
              </a:defRPr>
            </a:pPr>
            <a:r>
              <a:rPr lang="it-IT" dirty="0"/>
              <a:t>Opere</a:t>
            </a:r>
            <a:r>
              <a:rPr lang="it-IT" baseline="0" dirty="0"/>
              <a:t> librarie</a:t>
            </a:r>
            <a:r>
              <a:rPr lang="it-IT" dirty="0"/>
              <a:t> pubblicati (per 10.000 abitanti)</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dk1"/>
              </a:solidFill>
              <a:latin typeface="+mn-lt"/>
              <a:ea typeface="+mn-ea"/>
              <a:cs typeface="+mn-cs"/>
            </a:defRPr>
          </a:pPr>
          <a:endParaRPr lang="it-IT"/>
        </a:p>
      </c:txPr>
    </c:title>
    <c:autoTitleDeleted val="0"/>
    <c:plotArea>
      <c:layout/>
      <c:barChart>
        <c:barDir val="col"/>
        <c:grouping val="clustered"/>
        <c:varyColors val="0"/>
        <c:ser>
          <c:idx val="0"/>
          <c:order val="0"/>
          <c:tx>
            <c:strRef>
              <c:f>Foglio1!$B$1</c:f>
              <c:strCache>
                <c:ptCount val="1"/>
                <c:pt idx="0">
                  <c:v>FVG</c:v>
                </c:pt>
              </c:strCache>
            </c:strRef>
          </c:tx>
          <c:spPr>
            <a:solidFill>
              <a:srgbClr val="C00000"/>
            </a:solidFill>
            <a:ln>
              <a:noFill/>
            </a:ln>
            <a:effectLst/>
          </c:spPr>
          <c:invertIfNegative val="0"/>
          <c:cat>
            <c:numRef>
              <c:f>Foglio1!$A$2:$A$6</c:f>
              <c:numCache>
                <c:formatCode>General</c:formatCode>
                <c:ptCount val="5"/>
                <c:pt idx="0">
                  <c:v>2014</c:v>
                </c:pt>
                <c:pt idx="1">
                  <c:v>2015</c:v>
                </c:pt>
                <c:pt idx="2">
                  <c:v>2016</c:v>
                </c:pt>
                <c:pt idx="3">
                  <c:v>2017</c:v>
                </c:pt>
                <c:pt idx="4">
                  <c:v>2018</c:v>
                </c:pt>
              </c:numCache>
            </c:numRef>
          </c:cat>
          <c:val>
            <c:numRef>
              <c:f>Foglio1!$B$2:$B$6</c:f>
              <c:numCache>
                <c:formatCode>General</c:formatCode>
                <c:ptCount val="5"/>
                <c:pt idx="0">
                  <c:v>11.8</c:v>
                </c:pt>
                <c:pt idx="1">
                  <c:v>11.4</c:v>
                </c:pt>
                <c:pt idx="2">
                  <c:v>12.9</c:v>
                </c:pt>
                <c:pt idx="3">
                  <c:v>11.6</c:v>
                </c:pt>
                <c:pt idx="4">
                  <c:v>13.4</c:v>
                </c:pt>
              </c:numCache>
            </c:numRef>
          </c:val>
          <c:extLst>
            <c:ext xmlns:c16="http://schemas.microsoft.com/office/drawing/2014/chart" uri="{C3380CC4-5D6E-409C-BE32-E72D297353CC}">
              <c16:uniqueId val="{00000000-3EA3-4958-B3E9-E63D3DE5233D}"/>
            </c:ext>
          </c:extLst>
        </c:ser>
        <c:ser>
          <c:idx val="1"/>
          <c:order val="1"/>
          <c:tx>
            <c:strRef>
              <c:f>Foglio1!$C$1</c:f>
              <c:strCache>
                <c:ptCount val="1"/>
                <c:pt idx="0">
                  <c:v>ITALIA</c:v>
                </c:pt>
              </c:strCache>
            </c:strRef>
          </c:tx>
          <c:spPr>
            <a:solidFill>
              <a:srgbClr val="FFFF00"/>
            </a:solidFill>
            <a:ln>
              <a:noFill/>
            </a:ln>
            <a:effectLst/>
          </c:spPr>
          <c:invertIfNegative val="0"/>
          <c:cat>
            <c:numRef>
              <c:f>Foglio1!$A$2:$A$6</c:f>
              <c:numCache>
                <c:formatCode>General</c:formatCode>
                <c:ptCount val="5"/>
                <c:pt idx="0">
                  <c:v>2014</c:v>
                </c:pt>
                <c:pt idx="1">
                  <c:v>2015</c:v>
                </c:pt>
                <c:pt idx="2">
                  <c:v>2016</c:v>
                </c:pt>
                <c:pt idx="3">
                  <c:v>2017</c:v>
                </c:pt>
                <c:pt idx="4">
                  <c:v>2018</c:v>
                </c:pt>
              </c:numCache>
            </c:numRef>
          </c:cat>
          <c:val>
            <c:numRef>
              <c:f>Foglio1!$C$2:$C$6</c:f>
              <c:numCache>
                <c:formatCode>General</c:formatCode>
                <c:ptCount val="5"/>
                <c:pt idx="0">
                  <c:v>9.5</c:v>
                </c:pt>
                <c:pt idx="1">
                  <c:v>9.1999999999999993</c:v>
                </c:pt>
                <c:pt idx="2">
                  <c:v>10.1</c:v>
                </c:pt>
                <c:pt idx="3">
                  <c:v>11.6</c:v>
                </c:pt>
                <c:pt idx="4">
                  <c:v>12.6</c:v>
                </c:pt>
              </c:numCache>
            </c:numRef>
          </c:val>
          <c:extLst>
            <c:ext xmlns:c16="http://schemas.microsoft.com/office/drawing/2014/chart" uri="{C3380CC4-5D6E-409C-BE32-E72D297353CC}">
              <c16:uniqueId val="{00000001-3EA3-4958-B3E9-E63D3DE5233D}"/>
            </c:ext>
          </c:extLst>
        </c:ser>
        <c:dLbls>
          <c:showLegendKey val="0"/>
          <c:showVal val="0"/>
          <c:showCatName val="0"/>
          <c:showSerName val="0"/>
          <c:showPercent val="0"/>
          <c:showBubbleSize val="0"/>
        </c:dLbls>
        <c:gapWidth val="219"/>
        <c:overlap val="-27"/>
        <c:axId val="1724310479"/>
        <c:axId val="1724308815"/>
      </c:barChart>
      <c:catAx>
        <c:axId val="1724310479"/>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it-IT"/>
          </a:p>
        </c:txPr>
        <c:crossAx val="1724308815"/>
        <c:crosses val="autoZero"/>
        <c:auto val="1"/>
        <c:lblAlgn val="ctr"/>
        <c:lblOffset val="100"/>
        <c:noMultiLvlLbl val="0"/>
      </c:catAx>
      <c:valAx>
        <c:axId val="1724308815"/>
        <c:scaling>
          <c:orientation val="minMax"/>
        </c:scaling>
        <c:delete val="0"/>
        <c:axPos val="l"/>
        <c:majorGridlines>
          <c:spPr>
            <a:ln w="9525" cap="flat" cmpd="sng" algn="ctr">
              <a:solidFill>
                <a:schemeClr val="bg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it-IT"/>
          </a:p>
        </c:txPr>
        <c:crossAx val="1724310479"/>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it-IT"/>
          </a:p>
        </c:txPr>
      </c:legendEntry>
      <c:legendEntry>
        <c:idx val="1"/>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it-IT"/>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a:noFill/>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dk1"/>
                </a:solidFill>
                <a:latin typeface="+mn-lt"/>
                <a:ea typeface="+mn-ea"/>
                <a:cs typeface="+mn-cs"/>
              </a:defRPr>
            </a:pPr>
            <a:r>
              <a:rPr lang="en-US" dirty="0"/>
              <a:t>citizens over the age of six with a habit of reading</a:t>
            </a:r>
            <a:r>
              <a:rPr lang="it-IT" dirty="0"/>
              <a:t> (</a:t>
            </a:r>
            <a:r>
              <a:rPr lang="it-IT" dirty="0" err="1"/>
              <a:t>values</a:t>
            </a:r>
            <a:r>
              <a:rPr lang="it-IT" baseline="0" dirty="0"/>
              <a:t> %</a:t>
            </a:r>
            <a:r>
              <a:rPr lang="it-IT" dirty="0"/>
              <a:t>)</a:t>
            </a:r>
          </a:p>
        </c:rich>
      </c:tx>
      <c:layout>
        <c:manualLayout>
          <c:xMode val="edge"/>
          <c:yMode val="edge"/>
          <c:x val="0.14293566550502934"/>
          <c:y val="2.471376839225661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dk1"/>
              </a:solidFill>
              <a:latin typeface="+mn-lt"/>
              <a:ea typeface="+mn-ea"/>
              <a:cs typeface="+mn-cs"/>
            </a:defRPr>
          </a:pPr>
          <a:endParaRPr lang="it-IT"/>
        </a:p>
      </c:txPr>
    </c:title>
    <c:autoTitleDeleted val="0"/>
    <c:plotArea>
      <c:layout/>
      <c:barChart>
        <c:barDir val="col"/>
        <c:grouping val="clustered"/>
        <c:varyColors val="0"/>
        <c:ser>
          <c:idx val="0"/>
          <c:order val="0"/>
          <c:tx>
            <c:strRef>
              <c:f>Foglio1!$B$1</c:f>
              <c:strCache>
                <c:ptCount val="1"/>
                <c:pt idx="0">
                  <c:v>FVG</c:v>
                </c:pt>
              </c:strCache>
            </c:strRef>
          </c:tx>
          <c:spPr>
            <a:solidFill>
              <a:srgbClr val="C00000"/>
            </a:solidFill>
            <a:ln>
              <a:noFill/>
            </a:ln>
            <a:effectLst/>
          </c:spPr>
          <c:invertIfNegative val="0"/>
          <c:cat>
            <c:strRef>
              <c:f>Foglio1!$A$2:$A$4</c:f>
              <c:strCache>
                <c:ptCount val="3"/>
                <c:pt idx="0">
                  <c:v>at least one book in 2018</c:v>
                </c:pt>
                <c:pt idx="1">
                  <c:v>at last one book a month</c:v>
                </c:pt>
                <c:pt idx="2">
                  <c:v>usually read a newspeper</c:v>
                </c:pt>
              </c:strCache>
            </c:strRef>
          </c:cat>
          <c:val>
            <c:numRef>
              <c:f>Foglio1!$B$2:$B$4</c:f>
              <c:numCache>
                <c:formatCode>General</c:formatCode>
                <c:ptCount val="3"/>
                <c:pt idx="0">
                  <c:v>51.7</c:v>
                </c:pt>
                <c:pt idx="1">
                  <c:v>19</c:v>
                </c:pt>
                <c:pt idx="2">
                  <c:v>52.1</c:v>
                </c:pt>
              </c:numCache>
            </c:numRef>
          </c:val>
          <c:extLst>
            <c:ext xmlns:c16="http://schemas.microsoft.com/office/drawing/2014/chart" uri="{C3380CC4-5D6E-409C-BE32-E72D297353CC}">
              <c16:uniqueId val="{00000000-01DD-464B-85BB-4F40AF016533}"/>
            </c:ext>
          </c:extLst>
        </c:ser>
        <c:ser>
          <c:idx val="1"/>
          <c:order val="1"/>
          <c:tx>
            <c:strRef>
              <c:f>Foglio1!$C$1</c:f>
              <c:strCache>
                <c:ptCount val="1"/>
                <c:pt idx="0">
                  <c:v>ITALIA</c:v>
                </c:pt>
              </c:strCache>
            </c:strRef>
          </c:tx>
          <c:spPr>
            <a:solidFill>
              <a:srgbClr val="FFFF00"/>
            </a:solidFill>
            <a:ln>
              <a:noFill/>
            </a:ln>
            <a:effectLst/>
          </c:spPr>
          <c:invertIfNegative val="0"/>
          <c:cat>
            <c:strRef>
              <c:f>Foglio1!$A$2:$A$4</c:f>
              <c:strCache>
                <c:ptCount val="3"/>
                <c:pt idx="0">
                  <c:v>at least one book in 2018</c:v>
                </c:pt>
                <c:pt idx="1">
                  <c:v>at last one book a month</c:v>
                </c:pt>
                <c:pt idx="2">
                  <c:v>usually read a newspeper</c:v>
                </c:pt>
              </c:strCache>
            </c:strRef>
          </c:cat>
          <c:val>
            <c:numRef>
              <c:f>Foglio1!$C$2:$C$4</c:f>
              <c:numCache>
                <c:formatCode>General</c:formatCode>
                <c:ptCount val="3"/>
                <c:pt idx="0">
                  <c:v>40.6</c:v>
                </c:pt>
                <c:pt idx="1">
                  <c:v>14.3</c:v>
                </c:pt>
                <c:pt idx="2">
                  <c:v>38</c:v>
                </c:pt>
              </c:numCache>
            </c:numRef>
          </c:val>
          <c:extLst>
            <c:ext xmlns:c16="http://schemas.microsoft.com/office/drawing/2014/chart" uri="{C3380CC4-5D6E-409C-BE32-E72D297353CC}">
              <c16:uniqueId val="{00000001-01DD-464B-85BB-4F40AF016533}"/>
            </c:ext>
          </c:extLst>
        </c:ser>
        <c:dLbls>
          <c:showLegendKey val="0"/>
          <c:showVal val="0"/>
          <c:showCatName val="0"/>
          <c:showSerName val="0"/>
          <c:showPercent val="0"/>
          <c:showBubbleSize val="0"/>
        </c:dLbls>
        <c:gapWidth val="219"/>
        <c:overlap val="-27"/>
        <c:axId val="1724310479"/>
        <c:axId val="1724308815"/>
      </c:barChart>
      <c:catAx>
        <c:axId val="1724310479"/>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it-IT"/>
          </a:p>
        </c:txPr>
        <c:crossAx val="1724308815"/>
        <c:crosses val="autoZero"/>
        <c:auto val="1"/>
        <c:lblAlgn val="ctr"/>
        <c:lblOffset val="100"/>
        <c:noMultiLvlLbl val="0"/>
      </c:catAx>
      <c:valAx>
        <c:axId val="1724308815"/>
        <c:scaling>
          <c:orientation val="minMax"/>
        </c:scaling>
        <c:delete val="0"/>
        <c:axPos val="l"/>
        <c:majorGridlines>
          <c:spPr>
            <a:ln w="9525" cap="flat" cmpd="sng" algn="ctr">
              <a:solidFill>
                <a:schemeClr val="bg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it-IT"/>
          </a:p>
        </c:txPr>
        <c:crossAx val="1724310479"/>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it-IT"/>
          </a:p>
        </c:txPr>
      </c:legendEntry>
      <c:legendEntry>
        <c:idx val="1"/>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it-IT"/>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a:noFill/>
    </a:ln>
    <a:effectLst/>
  </c:spPr>
  <c:txPr>
    <a:bodyPr/>
    <a:lstStyle/>
    <a:p>
      <a:pPr>
        <a:defRPr/>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dk1"/>
                </a:solidFill>
                <a:latin typeface="+mn-lt"/>
                <a:ea typeface="+mn-ea"/>
                <a:cs typeface="+mn-cs"/>
              </a:defRPr>
            </a:pPr>
            <a:r>
              <a:rPr lang="it-IT" dirty="0"/>
              <a:t>cittadini di età superiore ai sei anni con abitudine alla lettura (valori%)</a:t>
            </a:r>
          </a:p>
        </c:rich>
      </c:tx>
      <c:layout>
        <c:manualLayout>
          <c:xMode val="edge"/>
          <c:yMode val="edge"/>
          <c:x val="0.11559880185201871"/>
          <c:y val="2.861916312618545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dk1"/>
              </a:solidFill>
              <a:latin typeface="+mn-lt"/>
              <a:ea typeface="+mn-ea"/>
              <a:cs typeface="+mn-cs"/>
            </a:defRPr>
          </a:pPr>
          <a:endParaRPr lang="it-IT"/>
        </a:p>
      </c:txPr>
    </c:title>
    <c:autoTitleDeleted val="0"/>
    <c:plotArea>
      <c:layout/>
      <c:barChart>
        <c:barDir val="col"/>
        <c:grouping val="clustered"/>
        <c:varyColors val="0"/>
        <c:ser>
          <c:idx val="0"/>
          <c:order val="0"/>
          <c:tx>
            <c:strRef>
              <c:f>Foglio1!$B$1</c:f>
              <c:strCache>
                <c:ptCount val="1"/>
                <c:pt idx="0">
                  <c:v>FVG</c:v>
                </c:pt>
              </c:strCache>
            </c:strRef>
          </c:tx>
          <c:spPr>
            <a:solidFill>
              <a:srgbClr val="C00000"/>
            </a:solidFill>
            <a:ln>
              <a:noFill/>
            </a:ln>
            <a:effectLst/>
          </c:spPr>
          <c:invertIfNegative val="0"/>
          <c:cat>
            <c:strRef>
              <c:f>Foglio1!$A$2:$A$4</c:f>
              <c:strCache>
                <c:ptCount val="3"/>
                <c:pt idx="0">
                  <c:v>almeno un libro nel 2018</c:v>
                </c:pt>
                <c:pt idx="1">
                  <c:v>almeno un libro al mese</c:v>
                </c:pt>
                <c:pt idx="2">
                  <c:v> legge abitualmente i giornali</c:v>
                </c:pt>
              </c:strCache>
            </c:strRef>
          </c:cat>
          <c:val>
            <c:numRef>
              <c:f>Foglio1!$B$2:$B$4</c:f>
              <c:numCache>
                <c:formatCode>General</c:formatCode>
                <c:ptCount val="3"/>
                <c:pt idx="0">
                  <c:v>51.7</c:v>
                </c:pt>
                <c:pt idx="1">
                  <c:v>19</c:v>
                </c:pt>
                <c:pt idx="2">
                  <c:v>52.1</c:v>
                </c:pt>
              </c:numCache>
            </c:numRef>
          </c:val>
          <c:extLst>
            <c:ext xmlns:c16="http://schemas.microsoft.com/office/drawing/2014/chart" uri="{C3380CC4-5D6E-409C-BE32-E72D297353CC}">
              <c16:uniqueId val="{00000000-01DD-464B-85BB-4F40AF016533}"/>
            </c:ext>
          </c:extLst>
        </c:ser>
        <c:ser>
          <c:idx val="1"/>
          <c:order val="1"/>
          <c:tx>
            <c:strRef>
              <c:f>Foglio1!$C$1</c:f>
              <c:strCache>
                <c:ptCount val="1"/>
                <c:pt idx="0">
                  <c:v>ITALIA</c:v>
                </c:pt>
              </c:strCache>
            </c:strRef>
          </c:tx>
          <c:spPr>
            <a:solidFill>
              <a:srgbClr val="FFFF00"/>
            </a:solidFill>
            <a:ln>
              <a:noFill/>
            </a:ln>
            <a:effectLst/>
          </c:spPr>
          <c:invertIfNegative val="0"/>
          <c:cat>
            <c:strRef>
              <c:f>Foglio1!$A$2:$A$4</c:f>
              <c:strCache>
                <c:ptCount val="3"/>
                <c:pt idx="0">
                  <c:v>almeno un libro nel 2018</c:v>
                </c:pt>
                <c:pt idx="1">
                  <c:v>almeno un libro al mese</c:v>
                </c:pt>
                <c:pt idx="2">
                  <c:v> legge abitualmente i giornali</c:v>
                </c:pt>
              </c:strCache>
            </c:strRef>
          </c:cat>
          <c:val>
            <c:numRef>
              <c:f>Foglio1!$C$2:$C$4</c:f>
              <c:numCache>
                <c:formatCode>General</c:formatCode>
                <c:ptCount val="3"/>
                <c:pt idx="0">
                  <c:v>40.6</c:v>
                </c:pt>
                <c:pt idx="1">
                  <c:v>14.3</c:v>
                </c:pt>
                <c:pt idx="2">
                  <c:v>38</c:v>
                </c:pt>
              </c:numCache>
            </c:numRef>
          </c:val>
          <c:extLst>
            <c:ext xmlns:c16="http://schemas.microsoft.com/office/drawing/2014/chart" uri="{C3380CC4-5D6E-409C-BE32-E72D297353CC}">
              <c16:uniqueId val="{00000001-01DD-464B-85BB-4F40AF016533}"/>
            </c:ext>
          </c:extLst>
        </c:ser>
        <c:dLbls>
          <c:showLegendKey val="0"/>
          <c:showVal val="0"/>
          <c:showCatName val="0"/>
          <c:showSerName val="0"/>
          <c:showPercent val="0"/>
          <c:showBubbleSize val="0"/>
        </c:dLbls>
        <c:gapWidth val="219"/>
        <c:overlap val="-27"/>
        <c:axId val="1724310479"/>
        <c:axId val="1724308815"/>
      </c:barChart>
      <c:catAx>
        <c:axId val="1724310479"/>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it-IT"/>
          </a:p>
        </c:txPr>
        <c:crossAx val="1724308815"/>
        <c:crosses val="autoZero"/>
        <c:auto val="1"/>
        <c:lblAlgn val="ctr"/>
        <c:lblOffset val="100"/>
        <c:noMultiLvlLbl val="0"/>
      </c:catAx>
      <c:valAx>
        <c:axId val="1724308815"/>
        <c:scaling>
          <c:orientation val="minMax"/>
        </c:scaling>
        <c:delete val="0"/>
        <c:axPos val="l"/>
        <c:majorGridlines>
          <c:spPr>
            <a:ln w="9525" cap="flat" cmpd="sng" algn="ctr">
              <a:solidFill>
                <a:schemeClr val="bg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it-IT"/>
          </a:p>
        </c:txPr>
        <c:crossAx val="1724310479"/>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it-IT"/>
          </a:p>
        </c:txPr>
      </c:legendEntry>
      <c:legendEntry>
        <c:idx val="1"/>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it-IT"/>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a:noFill/>
    </a:ln>
    <a:effectLst/>
  </c:spPr>
  <c:txPr>
    <a:bodyPr/>
    <a:lstStyle/>
    <a:p>
      <a:pPr>
        <a:defRPr/>
      </a:pPr>
      <a:endParaRPr lang="it-I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Museums</a:t>
            </a:r>
            <a:r>
              <a:rPr lang="en-US" baseline="0" dirty="0"/>
              <a:t> typologies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doughnutChart>
        <c:varyColors val="1"/>
        <c:ser>
          <c:idx val="0"/>
          <c:order val="0"/>
          <c:tx>
            <c:strRef>
              <c:f>Foglio1!$B$1</c:f>
              <c:strCache>
                <c:ptCount val="1"/>
                <c:pt idx="0">
                  <c:v>Colonna1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82F-4C22-8A1A-74F39955E1E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82F-4C22-8A1A-74F39955E1E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82F-4C22-8A1A-74F39955E1E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82F-4C22-8A1A-74F39955E1E5}"/>
              </c:ext>
            </c:extLst>
          </c:dPt>
          <c:cat>
            <c:strRef>
              <c:f>Foglio1!$A$2:$A$5</c:f>
              <c:strCache>
                <c:ptCount val="4"/>
                <c:pt idx="0">
                  <c:v>museums and galleries</c:v>
                </c:pt>
                <c:pt idx="1">
                  <c:v>archaeological parks</c:v>
                </c:pt>
                <c:pt idx="2">
                  <c:v>monuments</c:v>
                </c:pt>
                <c:pt idx="3">
                  <c:v>eco-museums</c:v>
                </c:pt>
              </c:strCache>
            </c:strRef>
          </c:cat>
          <c:val>
            <c:numRef>
              <c:f>Foglio1!$B$2:$B$5</c:f>
              <c:numCache>
                <c:formatCode>0.00%</c:formatCode>
                <c:ptCount val="4"/>
                <c:pt idx="0">
                  <c:v>0.88600000000000001</c:v>
                </c:pt>
                <c:pt idx="1">
                  <c:v>5.0999999999999997E-2</c:v>
                </c:pt>
                <c:pt idx="2">
                  <c:v>5.7000000000000002E-2</c:v>
                </c:pt>
                <c:pt idx="3">
                  <c:v>6.0000000000000001E-3</c:v>
                </c:pt>
              </c:numCache>
            </c:numRef>
          </c:val>
          <c:extLst>
            <c:ext xmlns:c16="http://schemas.microsoft.com/office/drawing/2014/chart" uri="{C3380CC4-5D6E-409C-BE32-E72D297353CC}">
              <c16:uniqueId val="{00000000-4B7D-4BBF-A6DD-CA0ACEA9130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Calibri" panose="020F0502020204030204" pitchFamily="34" charset="0"/>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it-IT" noProof="0" dirty="0"/>
              <a:t>Tipologie</a:t>
            </a:r>
            <a:r>
              <a:rPr lang="it-IT" baseline="0" noProof="0" dirty="0"/>
              <a:t> di musei</a:t>
            </a:r>
            <a:endParaRPr lang="it-IT" noProof="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doughnutChart>
        <c:varyColors val="1"/>
        <c:ser>
          <c:idx val="0"/>
          <c:order val="0"/>
          <c:tx>
            <c:strRef>
              <c:f>Foglio1!$B$1</c:f>
              <c:strCache>
                <c:ptCount val="1"/>
                <c:pt idx="0">
                  <c:v>Colonna1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1B4-4901-B5DA-99E0B36C68C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1B4-4901-B5DA-99E0B36C68C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1B4-4901-B5DA-99E0B36C68C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1B4-4901-B5DA-99E0B36C68C3}"/>
              </c:ext>
            </c:extLst>
          </c:dPt>
          <c:cat>
            <c:strRef>
              <c:f>Foglio1!$A$2:$A$5</c:f>
              <c:strCache>
                <c:ptCount val="4"/>
                <c:pt idx="0">
                  <c:v>musei e gallerie</c:v>
                </c:pt>
                <c:pt idx="1">
                  <c:v>parchi archeologici</c:v>
                </c:pt>
                <c:pt idx="2">
                  <c:v>monumenti</c:v>
                </c:pt>
                <c:pt idx="3">
                  <c:v>eco-musei</c:v>
                </c:pt>
              </c:strCache>
            </c:strRef>
          </c:cat>
          <c:val>
            <c:numRef>
              <c:f>Foglio1!$B$2:$B$5</c:f>
              <c:numCache>
                <c:formatCode>0.00%</c:formatCode>
                <c:ptCount val="4"/>
                <c:pt idx="0">
                  <c:v>0.88600000000000001</c:v>
                </c:pt>
                <c:pt idx="1">
                  <c:v>5.0999999999999997E-2</c:v>
                </c:pt>
                <c:pt idx="2">
                  <c:v>5.7000000000000002E-2</c:v>
                </c:pt>
                <c:pt idx="3">
                  <c:v>6.0000000000000001E-3</c:v>
                </c:pt>
              </c:numCache>
            </c:numRef>
          </c:val>
          <c:extLst>
            <c:ext xmlns:c16="http://schemas.microsoft.com/office/drawing/2014/chart" uri="{C3380CC4-5D6E-409C-BE32-E72D297353CC}">
              <c16:uniqueId val="{00000000-4B7D-4BBF-A6DD-CA0ACEA9130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Calibri" panose="020F0502020204030204" pitchFamily="34" charset="0"/>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4EDB50-14B0-428B-A098-98CB011C8F1F}" type="datetimeFigureOut">
              <a:rPr lang="it-IT" smtClean="0"/>
              <a:t>18/05/2021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162B40-C3B9-4786-A999-FE3C7A8EAA13}" type="slidenum">
              <a:rPr lang="it-IT" smtClean="0"/>
              <a:t>‹N›</a:t>
            </a:fld>
            <a:endParaRPr lang="it-IT"/>
          </a:p>
        </p:txBody>
      </p:sp>
    </p:spTree>
    <p:extLst>
      <p:ext uri="{BB962C8B-B14F-4D97-AF65-F5344CB8AC3E}">
        <p14:creationId xmlns:p14="http://schemas.microsoft.com/office/powerpoint/2010/main" val="2053422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pPr algn="r"/>
            <a:fld id="{A37D6D71-8B28-4ED6-B932-04B197003D23}" type="datetimeFigureOut">
              <a:rPr lang="en-US" smtClean="0"/>
              <a:pPr algn="r"/>
              <a:t>5/18/2021</a:t>
            </a:fld>
            <a:endParaRPr lang="en-US" spc="50" dirty="0"/>
          </a:p>
        </p:txBody>
      </p:sp>
      <p:sp>
        <p:nvSpPr>
          <p:cNvPr id="5" name="Footer Placeholder 4"/>
          <p:cNvSpPr>
            <a:spLocks noGrp="1"/>
          </p:cNvSpPr>
          <p:nvPr>
            <p:ph type="ftr" sz="quarter" idx="11"/>
          </p:nvPr>
        </p:nvSpPr>
        <p:spPr/>
        <p:txBody>
          <a:bodyPr/>
          <a:lstStyle/>
          <a:p>
            <a:endParaRPr lang="en-US" spc="50" dirty="0"/>
          </a:p>
        </p:txBody>
      </p:sp>
      <p:sp>
        <p:nvSpPr>
          <p:cNvPr id="6" name="Slide Number Placeholder 5"/>
          <p:cNvSpPr>
            <a:spLocks noGrp="1"/>
          </p:cNvSpPr>
          <p:nvPr>
            <p:ph type="sldNum" sz="quarter" idx="12"/>
          </p:nvPr>
        </p:nvSpPr>
        <p:spPr/>
        <p:txBody>
          <a:bodyPr/>
          <a:lstStyle/>
          <a:p>
            <a:pPr algn="l"/>
            <a:fld id="{F97E8200-1950-409B-82E7-99938E7AE355}" type="slidenum">
              <a:rPr lang="en-US" smtClean="0"/>
              <a:pPr algn="l"/>
              <a:t>‹N›</a:t>
            </a:fld>
            <a:endParaRPr lang="en-US" dirty="0"/>
          </a:p>
        </p:txBody>
      </p:sp>
    </p:spTree>
    <p:extLst>
      <p:ext uri="{BB962C8B-B14F-4D97-AF65-F5344CB8AC3E}">
        <p14:creationId xmlns:p14="http://schemas.microsoft.com/office/powerpoint/2010/main" val="341022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pPr algn="r"/>
            <a:fld id="{A37D6D71-8B28-4ED6-B932-04B197003D23}" type="datetimeFigureOut">
              <a:rPr lang="en-US" smtClean="0"/>
              <a:pPr algn="r"/>
              <a:t>5/18/2021</a:t>
            </a:fld>
            <a:endParaRPr lang="en-US" spc="50" dirty="0"/>
          </a:p>
        </p:txBody>
      </p:sp>
      <p:sp>
        <p:nvSpPr>
          <p:cNvPr id="8" name="Footer Placeholder 7"/>
          <p:cNvSpPr>
            <a:spLocks noGrp="1"/>
          </p:cNvSpPr>
          <p:nvPr>
            <p:ph type="ftr" sz="quarter" idx="11"/>
          </p:nvPr>
        </p:nvSpPr>
        <p:spPr/>
        <p:txBody>
          <a:bodyPr/>
          <a:lstStyle/>
          <a:p>
            <a:endParaRPr lang="en-US" spc="50" dirty="0"/>
          </a:p>
        </p:txBody>
      </p:sp>
      <p:sp>
        <p:nvSpPr>
          <p:cNvPr id="9" name="Slide Number Placeholder 8"/>
          <p:cNvSpPr>
            <a:spLocks noGrp="1"/>
          </p:cNvSpPr>
          <p:nvPr>
            <p:ph type="sldNum" sz="quarter" idx="12"/>
          </p:nvPr>
        </p:nvSpPr>
        <p:spPr/>
        <p:txBody>
          <a:bodyPr/>
          <a:lstStyle/>
          <a:p>
            <a:pPr algn="l"/>
            <a:fld id="{F97E8200-1950-409B-82E7-99938E7AE355}" type="slidenum">
              <a:rPr lang="en-US" smtClean="0"/>
              <a:pPr algn="l"/>
              <a:t>‹N›</a:t>
            </a:fld>
            <a:endParaRPr lang="en-US" dirty="0"/>
          </a:p>
        </p:txBody>
      </p:sp>
    </p:spTree>
    <p:extLst>
      <p:ext uri="{BB962C8B-B14F-4D97-AF65-F5344CB8AC3E}">
        <p14:creationId xmlns:p14="http://schemas.microsoft.com/office/powerpoint/2010/main" val="1592243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pPr algn="r"/>
            <a:fld id="{A37D6D71-8B28-4ED6-B932-04B197003D23}" type="datetimeFigureOut">
              <a:rPr lang="en-US" smtClean="0"/>
              <a:pPr algn="r"/>
              <a:t>5/18/2021</a:t>
            </a:fld>
            <a:endParaRPr lang="en-US" spc="50" dirty="0"/>
          </a:p>
        </p:txBody>
      </p:sp>
      <p:sp>
        <p:nvSpPr>
          <p:cNvPr id="8" name="Footer Placeholder 7"/>
          <p:cNvSpPr>
            <a:spLocks noGrp="1"/>
          </p:cNvSpPr>
          <p:nvPr>
            <p:ph type="ftr" sz="quarter" idx="11"/>
          </p:nvPr>
        </p:nvSpPr>
        <p:spPr/>
        <p:txBody>
          <a:bodyPr/>
          <a:lstStyle/>
          <a:p>
            <a:endParaRPr lang="en-US" spc="50" dirty="0"/>
          </a:p>
        </p:txBody>
      </p:sp>
      <p:sp>
        <p:nvSpPr>
          <p:cNvPr id="9" name="Slide Number Placeholder 8"/>
          <p:cNvSpPr>
            <a:spLocks noGrp="1"/>
          </p:cNvSpPr>
          <p:nvPr>
            <p:ph type="sldNum" sz="quarter" idx="12"/>
          </p:nvPr>
        </p:nvSpPr>
        <p:spPr/>
        <p:txBody>
          <a:bodyPr/>
          <a:lstStyle/>
          <a:p>
            <a:pPr algn="l"/>
            <a:fld id="{F97E8200-1950-409B-82E7-99938E7AE355}" type="slidenum">
              <a:rPr lang="en-US" smtClean="0"/>
              <a:pPr algn="l"/>
              <a:t>‹N›</a:t>
            </a:fld>
            <a:endParaRPr lang="en-US" dirty="0"/>
          </a:p>
        </p:txBody>
      </p:sp>
    </p:spTree>
    <p:extLst>
      <p:ext uri="{BB962C8B-B14F-4D97-AF65-F5344CB8AC3E}">
        <p14:creationId xmlns:p14="http://schemas.microsoft.com/office/powerpoint/2010/main" val="1669045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986DA0-D930-4129-BD6B-838028433B9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CA34BFD-DA93-4D9B-BE6E-FB402A5F0E6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1ADE78D-BC51-41AE-B7E1-0A21BB83899C}"/>
              </a:ext>
            </a:extLst>
          </p:cNvPr>
          <p:cNvSpPr>
            <a:spLocks noGrp="1"/>
          </p:cNvSpPr>
          <p:nvPr>
            <p:ph type="dt" sz="half" idx="10"/>
          </p:nvPr>
        </p:nvSpPr>
        <p:spPr/>
        <p:txBody>
          <a:bodyPr/>
          <a:lstStyle/>
          <a:p>
            <a:fld id="{125FE8FE-5B62-440D-824D-D821AE257CCC}" type="datetimeFigureOut">
              <a:rPr lang="it-IT" smtClean="0"/>
              <a:t>18/05/2021</a:t>
            </a:fld>
            <a:endParaRPr lang="it-IT"/>
          </a:p>
        </p:txBody>
      </p:sp>
      <p:sp>
        <p:nvSpPr>
          <p:cNvPr id="5" name="Segnaposto piè di pagina 4">
            <a:extLst>
              <a:ext uri="{FF2B5EF4-FFF2-40B4-BE49-F238E27FC236}">
                <a16:creationId xmlns:a16="http://schemas.microsoft.com/office/drawing/2014/main" id="{DA8E2C70-C917-4EC9-B4F7-9DF94B919F4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62DE994-BE3A-47A4-B62C-ECABF498CD73}"/>
              </a:ext>
            </a:extLst>
          </p:cNvPr>
          <p:cNvSpPr>
            <a:spLocks noGrp="1"/>
          </p:cNvSpPr>
          <p:nvPr>
            <p:ph type="sldNum" sz="quarter" idx="12"/>
          </p:nvPr>
        </p:nvSpPr>
        <p:spPr/>
        <p:txBody>
          <a:bodyPr/>
          <a:lstStyle/>
          <a:p>
            <a:fld id="{AF3E1582-D183-4F51-95ED-A8138B75AFD9}" type="slidenum">
              <a:rPr lang="it-IT" smtClean="0"/>
              <a:t>‹N›</a:t>
            </a:fld>
            <a:endParaRPr lang="it-IT"/>
          </a:p>
        </p:txBody>
      </p:sp>
    </p:spTree>
    <p:extLst>
      <p:ext uri="{BB962C8B-B14F-4D97-AF65-F5344CB8AC3E}">
        <p14:creationId xmlns:p14="http://schemas.microsoft.com/office/powerpoint/2010/main" val="4061347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8F0E4E-7064-4950-8EB6-FC082F998FE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C00E140F-6374-48BF-A77D-F2CB859970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BF321DE0-CB96-4373-83ED-19E1E7386633}"/>
              </a:ext>
            </a:extLst>
          </p:cNvPr>
          <p:cNvSpPr>
            <a:spLocks noGrp="1"/>
          </p:cNvSpPr>
          <p:nvPr>
            <p:ph type="dt" sz="half" idx="10"/>
          </p:nvPr>
        </p:nvSpPr>
        <p:spPr/>
        <p:txBody>
          <a:bodyPr/>
          <a:lstStyle/>
          <a:p>
            <a:fld id="{125FE8FE-5B62-440D-824D-D821AE257CCC}" type="datetimeFigureOut">
              <a:rPr lang="it-IT" smtClean="0"/>
              <a:t>18/05/2021</a:t>
            </a:fld>
            <a:endParaRPr lang="it-IT"/>
          </a:p>
        </p:txBody>
      </p:sp>
      <p:sp>
        <p:nvSpPr>
          <p:cNvPr id="5" name="Segnaposto piè di pagina 4">
            <a:extLst>
              <a:ext uri="{FF2B5EF4-FFF2-40B4-BE49-F238E27FC236}">
                <a16:creationId xmlns:a16="http://schemas.microsoft.com/office/drawing/2014/main" id="{91BDF58F-6AB1-4526-AA52-55EF281DE9C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3C5E197-5B91-4A54-A513-06F61D2ADC3C}"/>
              </a:ext>
            </a:extLst>
          </p:cNvPr>
          <p:cNvSpPr>
            <a:spLocks noGrp="1"/>
          </p:cNvSpPr>
          <p:nvPr>
            <p:ph type="sldNum" sz="quarter" idx="12"/>
          </p:nvPr>
        </p:nvSpPr>
        <p:spPr/>
        <p:txBody>
          <a:bodyPr/>
          <a:lstStyle/>
          <a:p>
            <a:fld id="{AF3E1582-D183-4F51-95ED-A8138B75AFD9}" type="slidenum">
              <a:rPr lang="it-IT" smtClean="0"/>
              <a:t>‹N›</a:t>
            </a:fld>
            <a:endParaRPr lang="it-IT"/>
          </a:p>
        </p:txBody>
      </p:sp>
    </p:spTree>
    <p:extLst>
      <p:ext uri="{BB962C8B-B14F-4D97-AF65-F5344CB8AC3E}">
        <p14:creationId xmlns:p14="http://schemas.microsoft.com/office/powerpoint/2010/main" val="1232816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algn="r"/>
            <a:fld id="{A37D6D71-8B28-4ED6-B932-04B197003D23}" type="datetimeFigureOut">
              <a:rPr lang="en-US" smtClean="0"/>
              <a:pPr algn="r"/>
              <a:t>5/18/2021</a:t>
            </a:fld>
            <a:endParaRPr lang="en-US" spc="50" dirty="0"/>
          </a:p>
        </p:txBody>
      </p:sp>
      <p:sp>
        <p:nvSpPr>
          <p:cNvPr id="5" name="Footer Placeholder 4"/>
          <p:cNvSpPr>
            <a:spLocks noGrp="1"/>
          </p:cNvSpPr>
          <p:nvPr>
            <p:ph type="ftr" sz="quarter" idx="11"/>
          </p:nvPr>
        </p:nvSpPr>
        <p:spPr/>
        <p:txBody>
          <a:bodyPr/>
          <a:lstStyle/>
          <a:p>
            <a:endParaRPr lang="en-US" spc="50" dirty="0"/>
          </a:p>
        </p:txBody>
      </p:sp>
      <p:sp>
        <p:nvSpPr>
          <p:cNvPr id="6" name="Slide Number Placeholder 5"/>
          <p:cNvSpPr>
            <a:spLocks noGrp="1"/>
          </p:cNvSpPr>
          <p:nvPr>
            <p:ph type="sldNum" sz="quarter" idx="12"/>
          </p:nvPr>
        </p:nvSpPr>
        <p:spPr/>
        <p:txBody>
          <a:bodyPr/>
          <a:lstStyle/>
          <a:p>
            <a:pPr algn="l"/>
            <a:fld id="{F97E8200-1950-409B-82E7-99938E7AE355}" type="slidenum">
              <a:rPr lang="en-US" smtClean="0"/>
              <a:pPr algn="l"/>
              <a:t>‹N›</a:t>
            </a:fld>
            <a:endParaRPr lang="en-US" dirty="0"/>
          </a:p>
        </p:txBody>
      </p:sp>
    </p:spTree>
    <p:extLst>
      <p:ext uri="{BB962C8B-B14F-4D97-AF65-F5344CB8AC3E}">
        <p14:creationId xmlns:p14="http://schemas.microsoft.com/office/powerpoint/2010/main" val="3046452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algn="r"/>
            <a:fld id="{A37D6D71-8B28-4ED6-B932-04B197003D23}" type="datetimeFigureOut">
              <a:rPr lang="en-US" smtClean="0"/>
              <a:pPr algn="r"/>
              <a:t>5/18/2021</a:t>
            </a:fld>
            <a:endParaRPr lang="en-US" spc="50" dirty="0"/>
          </a:p>
        </p:txBody>
      </p:sp>
      <p:sp>
        <p:nvSpPr>
          <p:cNvPr id="5" name="Footer Placeholder 4"/>
          <p:cNvSpPr>
            <a:spLocks noGrp="1"/>
          </p:cNvSpPr>
          <p:nvPr>
            <p:ph type="ftr" sz="quarter" idx="11"/>
          </p:nvPr>
        </p:nvSpPr>
        <p:spPr/>
        <p:txBody>
          <a:bodyPr/>
          <a:lstStyle/>
          <a:p>
            <a:endParaRPr lang="en-US" spc="50" dirty="0"/>
          </a:p>
        </p:txBody>
      </p:sp>
      <p:sp>
        <p:nvSpPr>
          <p:cNvPr id="6" name="Slide Number Placeholder 5"/>
          <p:cNvSpPr>
            <a:spLocks noGrp="1"/>
          </p:cNvSpPr>
          <p:nvPr>
            <p:ph type="sldNum" sz="quarter" idx="12"/>
          </p:nvPr>
        </p:nvSpPr>
        <p:spPr/>
        <p:txBody>
          <a:bodyPr/>
          <a:lstStyle/>
          <a:p>
            <a:pPr algn="l"/>
            <a:fld id="{F97E8200-1950-409B-82E7-99938E7AE355}" type="slidenum">
              <a:rPr lang="en-US" smtClean="0"/>
              <a:pPr algn="l"/>
              <a:t>‹N›</a:t>
            </a:fld>
            <a:endParaRPr lang="en-US" dirty="0"/>
          </a:p>
        </p:txBody>
      </p:sp>
    </p:spTree>
    <p:extLst>
      <p:ext uri="{BB962C8B-B14F-4D97-AF65-F5344CB8AC3E}">
        <p14:creationId xmlns:p14="http://schemas.microsoft.com/office/powerpoint/2010/main" val="3202227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8" name="Date Placeholder 7"/>
          <p:cNvSpPr>
            <a:spLocks noGrp="1"/>
          </p:cNvSpPr>
          <p:nvPr>
            <p:ph type="dt" sz="half" idx="10"/>
          </p:nvPr>
        </p:nvSpPr>
        <p:spPr/>
        <p:txBody>
          <a:bodyPr/>
          <a:lstStyle/>
          <a:p>
            <a:pPr algn="r"/>
            <a:fld id="{A37D6D71-8B28-4ED6-B932-04B197003D23}" type="datetimeFigureOut">
              <a:rPr lang="en-US" smtClean="0"/>
              <a:pPr algn="r"/>
              <a:t>5/18/2021</a:t>
            </a:fld>
            <a:endParaRPr lang="en-US" spc="50" dirty="0"/>
          </a:p>
        </p:txBody>
      </p:sp>
      <p:sp>
        <p:nvSpPr>
          <p:cNvPr id="9" name="Footer Placeholder 8"/>
          <p:cNvSpPr>
            <a:spLocks noGrp="1"/>
          </p:cNvSpPr>
          <p:nvPr>
            <p:ph type="ftr" sz="quarter" idx="11"/>
          </p:nvPr>
        </p:nvSpPr>
        <p:spPr/>
        <p:txBody>
          <a:bodyPr/>
          <a:lstStyle/>
          <a:p>
            <a:endParaRPr lang="en-US" spc="50" dirty="0"/>
          </a:p>
        </p:txBody>
      </p:sp>
      <p:sp>
        <p:nvSpPr>
          <p:cNvPr id="10" name="Slide Number Placeholder 9"/>
          <p:cNvSpPr>
            <a:spLocks noGrp="1"/>
          </p:cNvSpPr>
          <p:nvPr>
            <p:ph type="sldNum" sz="quarter" idx="12"/>
          </p:nvPr>
        </p:nvSpPr>
        <p:spPr/>
        <p:txBody>
          <a:bodyPr/>
          <a:lstStyle/>
          <a:p>
            <a:pPr algn="l"/>
            <a:fld id="{F97E8200-1950-409B-82E7-99938E7AE355}" type="slidenum">
              <a:rPr lang="en-US" smtClean="0"/>
              <a:pPr algn="l"/>
              <a:t>‹N›</a:t>
            </a:fld>
            <a:endParaRPr lang="en-US" dirty="0"/>
          </a:p>
        </p:txBody>
      </p:sp>
    </p:spTree>
    <p:extLst>
      <p:ext uri="{BB962C8B-B14F-4D97-AF65-F5344CB8AC3E}">
        <p14:creationId xmlns:p14="http://schemas.microsoft.com/office/powerpoint/2010/main" val="1986883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 name="Date Placeholder 1"/>
          <p:cNvSpPr>
            <a:spLocks noGrp="1"/>
          </p:cNvSpPr>
          <p:nvPr>
            <p:ph type="dt" sz="half" idx="10"/>
          </p:nvPr>
        </p:nvSpPr>
        <p:spPr/>
        <p:txBody>
          <a:bodyPr/>
          <a:lstStyle/>
          <a:p>
            <a:pPr algn="r"/>
            <a:fld id="{A37D6D71-8B28-4ED6-B932-04B197003D23}" type="datetimeFigureOut">
              <a:rPr lang="en-US" smtClean="0"/>
              <a:pPr algn="r"/>
              <a:t>5/18/2021</a:t>
            </a:fld>
            <a:endParaRPr lang="en-US" spc="50" dirty="0"/>
          </a:p>
        </p:txBody>
      </p:sp>
      <p:sp>
        <p:nvSpPr>
          <p:cNvPr id="11" name="Footer Placeholder 10"/>
          <p:cNvSpPr>
            <a:spLocks noGrp="1"/>
          </p:cNvSpPr>
          <p:nvPr>
            <p:ph type="ftr" sz="quarter" idx="11"/>
          </p:nvPr>
        </p:nvSpPr>
        <p:spPr/>
        <p:txBody>
          <a:bodyPr/>
          <a:lstStyle/>
          <a:p>
            <a:endParaRPr lang="en-US" spc="50" dirty="0"/>
          </a:p>
        </p:txBody>
      </p:sp>
      <p:sp>
        <p:nvSpPr>
          <p:cNvPr id="12" name="Slide Number Placeholder 11"/>
          <p:cNvSpPr>
            <a:spLocks noGrp="1"/>
          </p:cNvSpPr>
          <p:nvPr>
            <p:ph type="sldNum" sz="quarter" idx="12"/>
          </p:nvPr>
        </p:nvSpPr>
        <p:spPr/>
        <p:txBody>
          <a:bodyPr/>
          <a:lstStyle/>
          <a:p>
            <a:pPr algn="l"/>
            <a:fld id="{F97E8200-1950-409B-82E7-99938E7AE355}" type="slidenum">
              <a:rPr lang="en-US" smtClean="0"/>
              <a:pPr algn="l"/>
              <a:t>‹N›</a:t>
            </a:fld>
            <a:endParaRPr lang="en-US" dirty="0"/>
          </a:p>
        </p:txBody>
      </p:sp>
    </p:spTree>
    <p:extLst>
      <p:ext uri="{BB962C8B-B14F-4D97-AF65-F5344CB8AC3E}">
        <p14:creationId xmlns:p14="http://schemas.microsoft.com/office/powerpoint/2010/main" val="2912967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a:t>Fare clic per modificare lo stile del titolo dello schema</a:t>
            </a:r>
            <a:endParaRPr lang="en-US" dirty="0"/>
          </a:p>
        </p:txBody>
      </p:sp>
      <p:sp>
        <p:nvSpPr>
          <p:cNvPr id="2" name="Date Placeholder 1"/>
          <p:cNvSpPr>
            <a:spLocks noGrp="1"/>
          </p:cNvSpPr>
          <p:nvPr>
            <p:ph type="dt" sz="half" idx="10"/>
          </p:nvPr>
        </p:nvSpPr>
        <p:spPr/>
        <p:txBody>
          <a:bodyPr/>
          <a:lstStyle/>
          <a:p>
            <a:pPr algn="r"/>
            <a:fld id="{A37D6D71-8B28-4ED6-B932-04B197003D23}" type="datetimeFigureOut">
              <a:rPr lang="en-US" smtClean="0"/>
              <a:pPr algn="r"/>
              <a:t>5/18/2021</a:t>
            </a:fld>
            <a:endParaRPr lang="en-US" spc="50" dirty="0"/>
          </a:p>
        </p:txBody>
      </p:sp>
      <p:sp>
        <p:nvSpPr>
          <p:cNvPr id="7" name="Footer Placeholder 6"/>
          <p:cNvSpPr>
            <a:spLocks noGrp="1"/>
          </p:cNvSpPr>
          <p:nvPr>
            <p:ph type="ftr" sz="quarter" idx="11"/>
          </p:nvPr>
        </p:nvSpPr>
        <p:spPr/>
        <p:txBody>
          <a:bodyPr/>
          <a:lstStyle/>
          <a:p>
            <a:endParaRPr lang="en-US" spc="50" dirty="0"/>
          </a:p>
        </p:txBody>
      </p:sp>
      <p:sp>
        <p:nvSpPr>
          <p:cNvPr id="8" name="Slide Number Placeholder 7"/>
          <p:cNvSpPr>
            <a:spLocks noGrp="1"/>
          </p:cNvSpPr>
          <p:nvPr>
            <p:ph type="sldNum" sz="quarter" idx="12"/>
          </p:nvPr>
        </p:nvSpPr>
        <p:spPr/>
        <p:txBody>
          <a:bodyPr/>
          <a:lstStyle/>
          <a:p>
            <a:pPr algn="l"/>
            <a:fld id="{F97E8200-1950-409B-82E7-99938E7AE355}" type="slidenum">
              <a:rPr lang="en-US" smtClean="0"/>
              <a:pPr algn="l"/>
              <a:t>‹N›</a:t>
            </a:fld>
            <a:endParaRPr lang="en-US" dirty="0"/>
          </a:p>
        </p:txBody>
      </p:sp>
    </p:spTree>
    <p:extLst>
      <p:ext uri="{BB962C8B-B14F-4D97-AF65-F5344CB8AC3E}">
        <p14:creationId xmlns:p14="http://schemas.microsoft.com/office/powerpoint/2010/main" val="3468528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lgn="r"/>
            <a:fld id="{A37D6D71-8B28-4ED6-B932-04B197003D23}" type="datetimeFigureOut">
              <a:rPr lang="en-US" smtClean="0"/>
              <a:pPr algn="r"/>
              <a:t>5/18/2021</a:t>
            </a:fld>
            <a:endParaRPr lang="en-US" spc="50" dirty="0"/>
          </a:p>
        </p:txBody>
      </p:sp>
      <p:sp>
        <p:nvSpPr>
          <p:cNvPr id="6" name="Footer Placeholder 5"/>
          <p:cNvSpPr>
            <a:spLocks noGrp="1"/>
          </p:cNvSpPr>
          <p:nvPr>
            <p:ph type="ftr" sz="quarter" idx="11"/>
          </p:nvPr>
        </p:nvSpPr>
        <p:spPr/>
        <p:txBody>
          <a:bodyPr/>
          <a:lstStyle/>
          <a:p>
            <a:endParaRPr lang="en-US" spc="50" dirty="0"/>
          </a:p>
        </p:txBody>
      </p:sp>
      <p:sp>
        <p:nvSpPr>
          <p:cNvPr id="7" name="Slide Number Placeholder 6"/>
          <p:cNvSpPr>
            <a:spLocks noGrp="1"/>
          </p:cNvSpPr>
          <p:nvPr>
            <p:ph type="sldNum" sz="quarter" idx="12"/>
          </p:nvPr>
        </p:nvSpPr>
        <p:spPr/>
        <p:txBody>
          <a:bodyPr/>
          <a:lstStyle/>
          <a:p>
            <a:pPr algn="l"/>
            <a:fld id="{F97E8200-1950-409B-82E7-99938E7AE355}" type="slidenum">
              <a:rPr lang="en-US" smtClean="0"/>
              <a:pPr algn="l"/>
              <a:t>‹N›</a:t>
            </a:fld>
            <a:endParaRPr lang="en-US" dirty="0"/>
          </a:p>
        </p:txBody>
      </p:sp>
    </p:spTree>
    <p:extLst>
      <p:ext uri="{BB962C8B-B14F-4D97-AF65-F5344CB8AC3E}">
        <p14:creationId xmlns:p14="http://schemas.microsoft.com/office/powerpoint/2010/main" val="3037449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8" name="Date Placeholder 7"/>
          <p:cNvSpPr>
            <a:spLocks noGrp="1"/>
          </p:cNvSpPr>
          <p:nvPr>
            <p:ph type="dt" sz="half" idx="10"/>
          </p:nvPr>
        </p:nvSpPr>
        <p:spPr/>
        <p:txBody>
          <a:bodyPr/>
          <a:lstStyle/>
          <a:p>
            <a:pPr algn="r"/>
            <a:fld id="{A37D6D71-8B28-4ED6-B932-04B197003D23}" type="datetimeFigureOut">
              <a:rPr lang="en-US" smtClean="0"/>
              <a:pPr algn="r"/>
              <a:t>5/18/2021</a:t>
            </a:fld>
            <a:endParaRPr lang="en-US" spc="50" dirty="0"/>
          </a:p>
        </p:txBody>
      </p:sp>
      <p:sp>
        <p:nvSpPr>
          <p:cNvPr id="9" name="Footer Placeholder 8"/>
          <p:cNvSpPr>
            <a:spLocks noGrp="1"/>
          </p:cNvSpPr>
          <p:nvPr>
            <p:ph type="ftr" sz="quarter" idx="11"/>
          </p:nvPr>
        </p:nvSpPr>
        <p:spPr/>
        <p:txBody>
          <a:bodyPr/>
          <a:lstStyle/>
          <a:p>
            <a:endParaRPr lang="en-US" spc="50" dirty="0"/>
          </a:p>
        </p:txBody>
      </p:sp>
      <p:sp>
        <p:nvSpPr>
          <p:cNvPr id="10" name="Slide Number Placeholder 9"/>
          <p:cNvSpPr>
            <a:spLocks noGrp="1"/>
          </p:cNvSpPr>
          <p:nvPr>
            <p:ph type="sldNum" sz="quarter" idx="12"/>
          </p:nvPr>
        </p:nvSpPr>
        <p:spPr/>
        <p:txBody>
          <a:bodyPr/>
          <a:lstStyle/>
          <a:p>
            <a:pPr algn="l"/>
            <a:fld id="{F97E8200-1950-409B-82E7-99938E7AE355}" type="slidenum">
              <a:rPr lang="en-US" smtClean="0"/>
              <a:pPr algn="l"/>
              <a:t>‹N›</a:t>
            </a:fld>
            <a:endParaRPr lang="en-US" dirty="0"/>
          </a:p>
        </p:txBody>
      </p:sp>
    </p:spTree>
    <p:extLst>
      <p:ext uri="{BB962C8B-B14F-4D97-AF65-F5344CB8AC3E}">
        <p14:creationId xmlns:p14="http://schemas.microsoft.com/office/powerpoint/2010/main" val="1731546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50000"/>
              <a:lumOff val="5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8" name="Date Placeholder 7"/>
          <p:cNvSpPr>
            <a:spLocks noGrp="1"/>
          </p:cNvSpPr>
          <p:nvPr>
            <p:ph type="dt" sz="half" idx="10"/>
          </p:nvPr>
        </p:nvSpPr>
        <p:spPr/>
        <p:txBody>
          <a:bodyPr/>
          <a:lstStyle/>
          <a:p>
            <a:pPr algn="r"/>
            <a:fld id="{A37D6D71-8B28-4ED6-B932-04B197003D23}" type="datetimeFigureOut">
              <a:rPr lang="en-US" smtClean="0"/>
              <a:pPr algn="r"/>
              <a:t>5/18/2021</a:t>
            </a:fld>
            <a:endParaRPr lang="en-US" spc="50" dirty="0"/>
          </a:p>
        </p:txBody>
      </p:sp>
      <p:sp>
        <p:nvSpPr>
          <p:cNvPr id="9" name="Footer Placeholder 8"/>
          <p:cNvSpPr>
            <a:spLocks noGrp="1"/>
          </p:cNvSpPr>
          <p:nvPr>
            <p:ph type="ftr" sz="quarter" idx="11"/>
          </p:nvPr>
        </p:nvSpPr>
        <p:spPr>
          <a:xfrm>
            <a:off x="3499101" y="6356350"/>
            <a:ext cx="5911517" cy="365125"/>
          </a:xfrm>
        </p:spPr>
        <p:txBody>
          <a:bodyPr/>
          <a:lstStyle/>
          <a:p>
            <a:r>
              <a:rPr lang="en-US"/>
              <a:t>
              </a:t>
            </a:r>
            <a:endParaRPr lang="en-US" dirty="0"/>
          </a:p>
        </p:txBody>
      </p:sp>
      <p:sp>
        <p:nvSpPr>
          <p:cNvPr id="10" name="Slide Number Placeholder 9"/>
          <p:cNvSpPr>
            <a:spLocks noGrp="1"/>
          </p:cNvSpPr>
          <p:nvPr>
            <p:ph type="sldNum" sz="quarter" idx="12"/>
          </p:nvPr>
        </p:nvSpPr>
        <p:spPr/>
        <p:txBody>
          <a:bodyPr/>
          <a:lstStyle/>
          <a:p>
            <a:pPr algn="l"/>
            <a:fld id="{F97E8200-1950-409B-82E7-99938E7AE355}" type="slidenum">
              <a:rPr lang="en-US" smtClean="0"/>
              <a:pPr algn="l"/>
              <a:t>‹N›</a:t>
            </a:fld>
            <a:endParaRPr lang="en-US" dirty="0"/>
          </a:p>
        </p:txBody>
      </p:sp>
    </p:spTree>
    <p:extLst>
      <p:ext uri="{BB962C8B-B14F-4D97-AF65-F5344CB8AC3E}">
        <p14:creationId xmlns:p14="http://schemas.microsoft.com/office/powerpoint/2010/main" val="1323607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8" name="Rectangle 37"/>
          <p:cNvSpPr/>
          <p:nvPr/>
        </p:nvSpPr>
        <p:spPr>
          <a:xfrm>
            <a:off x="11815864" y="758952"/>
            <a:ext cx="384048" cy="533095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bg2">
                    <a:lumMod val="40000"/>
                    <a:lumOff val="60000"/>
                  </a:schemeClr>
                </a:solidFill>
              </a:defRPr>
            </a:lvl1pPr>
          </a:lstStyle>
          <a:p>
            <a:pPr algn="r"/>
            <a:fld id="{A37D6D71-8B28-4ED6-B932-04B197003D23}" type="datetimeFigureOut">
              <a:rPr lang="en-US" smtClean="0"/>
              <a:pPr algn="r"/>
              <a:t>5/18/2021</a:t>
            </a:fld>
            <a:endParaRPr lang="en-US" spc="50"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bg2">
                    <a:lumMod val="40000"/>
                    <a:lumOff val="60000"/>
                  </a:schemeClr>
                </a:solidFill>
              </a:defRPr>
            </a:lvl1pPr>
          </a:lstStyle>
          <a:p>
            <a:endParaRPr lang="en-US" spc="50"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pPr algn="l"/>
            <a:fld id="{F97E8200-1950-409B-82E7-99938E7AE355}" type="slidenum">
              <a:rPr lang="en-US" smtClean="0"/>
              <a:pPr algn="l"/>
              <a:t>‹N›</a:t>
            </a:fld>
            <a:endParaRPr lang="en-US" dirty="0"/>
          </a:p>
        </p:txBody>
      </p:sp>
    </p:spTree>
    <p:extLst>
      <p:ext uri="{BB962C8B-B14F-4D97-AF65-F5344CB8AC3E}">
        <p14:creationId xmlns:p14="http://schemas.microsoft.com/office/powerpoint/2010/main" val="1923008266"/>
      </p:ext>
    </p:extLst>
  </p:cSld>
  <p:clrMap bg1="dk1" tx1="lt1" bg2="dk2" tx2="lt2" accent1="accent1" accent2="accent2" accent3="accent3" accent4="accent4" accent5="accent5" accent6="accent6" hlink="hlink" folHlink="folHlink"/>
  <p:sldLayoutIdLst>
    <p:sldLayoutId id="2147484108" r:id="rId1"/>
    <p:sldLayoutId id="2147484109" r:id="rId2"/>
    <p:sldLayoutId id="2147484110" r:id="rId3"/>
    <p:sldLayoutId id="2147484111" r:id="rId4"/>
    <p:sldLayoutId id="2147484112" r:id="rId5"/>
    <p:sldLayoutId id="2147484113" r:id="rId6"/>
    <p:sldLayoutId id="2147484114" r:id="rId7"/>
    <p:sldLayoutId id="2147484115" r:id="rId8"/>
    <p:sldLayoutId id="2147484116" r:id="rId9"/>
    <p:sldLayoutId id="2147484117" r:id="rId10"/>
    <p:sldLayoutId id="2147484118"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tabLst>
          <a:tab pos="1143000" algn="l"/>
        </a:tabLst>
        <a:defRPr sz="2000" kern="1200">
          <a:solidFill>
            <a:schemeClr val="bg2">
              <a:lumMod val="20000"/>
              <a:lumOff val="80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800" kern="1200">
          <a:solidFill>
            <a:schemeClr val="bg2">
              <a:lumMod val="20000"/>
              <a:lumOff val="80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600" kern="1200">
          <a:solidFill>
            <a:schemeClr val="bg2">
              <a:lumMod val="20000"/>
              <a:lumOff val="80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ED2EF9B-93D0-42F2-8C52-89A1851C74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C97D3B2-40C9-4F0F-AA16-FF785AA353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2B51F25-F628-4A30-9C49-4E18BAF514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5FE8FE-5B62-440D-824D-D821AE257CCC}" type="datetimeFigureOut">
              <a:rPr lang="it-IT" smtClean="0"/>
              <a:t>18/05/2021</a:t>
            </a:fld>
            <a:endParaRPr lang="it-IT"/>
          </a:p>
        </p:txBody>
      </p:sp>
      <p:sp>
        <p:nvSpPr>
          <p:cNvPr id="5" name="Segnaposto piè di pagina 4">
            <a:extLst>
              <a:ext uri="{FF2B5EF4-FFF2-40B4-BE49-F238E27FC236}">
                <a16:creationId xmlns:a16="http://schemas.microsoft.com/office/drawing/2014/main" id="{13F3A465-E5C2-4023-8F95-DF15F6AFAF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B96F38D6-0FF7-478B-91EB-627C37EDD9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3E1582-D183-4F51-95ED-A8138B75AFD9}" type="slidenum">
              <a:rPr lang="it-IT" smtClean="0"/>
              <a:t>‹N›</a:t>
            </a:fld>
            <a:endParaRPr lang="it-IT"/>
          </a:p>
        </p:txBody>
      </p:sp>
    </p:spTree>
    <p:extLst>
      <p:ext uri="{BB962C8B-B14F-4D97-AF65-F5344CB8AC3E}">
        <p14:creationId xmlns:p14="http://schemas.microsoft.com/office/powerpoint/2010/main" val="583933140"/>
      </p:ext>
    </p:extLst>
  </p:cSld>
  <p:clrMap bg1="lt1" tx1="dk1" bg2="lt2" tx2="dk2" accent1="accent1" accent2="accent2" accent3="accent3" accent4="accent4" accent5="accent5" accent6="accent6" hlink="hlink" folHlink="folHlink"/>
  <p:sldLayoutIdLst>
    <p:sldLayoutId id="2147483721" r:id="rId1"/>
    <p:sldLayoutId id="214748372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friulisera.it/stagione-concertistica-basilica-aquileia-grande-vetrina-fvg/" TargetMode="External"/><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friulisera.it/stagione-concertistica-basilica-aquileia-grande-vetrina-fvg/" TargetMode="External"/><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sv.wikipedia.org/wiki/Aquileia" TargetMode="External"/><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s://sv.wikipedia.org/wiki/Aquileia" TargetMode="External"/><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symbola.net/approfondimento/friuli-venezia-giulia-prima-in-italia-per-incidenza-della-spesa-turistica-attivata-dalla-cultura-e-nella-top-ten-delle-regioni-per-ricchezza-e-lavoro-dovuti-alla-cultura/"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symbola.net/approfondimento/friuli-venezia-giulia-prima-in-italia-per-incidenza-della-spesa-turistica-attivata-dalla-cultura-e-nella-top-ten-delle-regioni-per-ricchezza-e-lavoro-dovuti-alla-cultura/" TargetMode="Externa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www.regione.fvg.it/rafvg/cms/RAFVG/" TargetMode="External"/><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hyperlink" Target="http://www.regione.fvg.it/rafvg/cms/RAFVG/" TargetMode="External"/><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2F61D4C-80E2-498C-B13C-1E4D617C2307}"/>
              </a:ext>
            </a:extLst>
          </p:cNvPr>
          <p:cNvSpPr/>
          <p:nvPr/>
        </p:nvSpPr>
        <p:spPr>
          <a:xfrm>
            <a:off x="0" y="760939"/>
            <a:ext cx="9144000" cy="5327374"/>
          </a:xfrm>
          <a:prstGeom prst="rect">
            <a:avLst/>
          </a:prstGeom>
          <a:solidFill>
            <a:srgbClr val="DAA624"/>
          </a:solidFill>
          <a:ln>
            <a:solidFill>
              <a:srgbClr val="DAA624"/>
            </a:solid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1362316E-E7BF-4468-86E6-606A2E95B7F4}"/>
              </a:ext>
            </a:extLst>
          </p:cNvPr>
          <p:cNvSpPr txBox="1"/>
          <p:nvPr/>
        </p:nvSpPr>
        <p:spPr>
          <a:xfrm>
            <a:off x="266699" y="1346404"/>
            <a:ext cx="8750691" cy="830997"/>
          </a:xfrm>
          <a:prstGeom prst="rect">
            <a:avLst/>
          </a:prstGeom>
          <a:noFill/>
        </p:spPr>
        <p:txBody>
          <a:bodyPr wrap="square" rtlCol="0">
            <a:spAutoFit/>
          </a:bodyPr>
          <a:lstStyle/>
          <a:p>
            <a:r>
              <a:rPr lang="en-GB" sz="4800" b="1" dirty="0">
                <a:solidFill>
                  <a:schemeClr val="bg1"/>
                </a:solidFill>
                <a:latin typeface="Calibri Light" panose="020F0302020204030204" pitchFamily="34" charset="0"/>
                <a:cs typeface="Calibri Light" panose="020F0302020204030204" pitchFamily="34" charset="0"/>
              </a:rPr>
              <a:t>WORKING IN A PUBLISHING HOUSE</a:t>
            </a:r>
          </a:p>
        </p:txBody>
      </p:sp>
      <p:sp>
        <p:nvSpPr>
          <p:cNvPr id="6" name="CasellaDiTesto 5">
            <a:extLst>
              <a:ext uri="{FF2B5EF4-FFF2-40B4-BE49-F238E27FC236}">
                <a16:creationId xmlns:a16="http://schemas.microsoft.com/office/drawing/2014/main" id="{9CBB1D59-B266-4AEC-BCA4-77B8E075FC23}"/>
              </a:ext>
            </a:extLst>
          </p:cNvPr>
          <p:cNvSpPr txBox="1"/>
          <p:nvPr/>
        </p:nvSpPr>
        <p:spPr>
          <a:xfrm>
            <a:off x="266699" y="3187563"/>
            <a:ext cx="7920697" cy="954107"/>
          </a:xfrm>
          <a:prstGeom prst="rect">
            <a:avLst/>
          </a:prstGeom>
          <a:noFill/>
        </p:spPr>
        <p:txBody>
          <a:bodyPr wrap="square" rtlCol="0">
            <a:spAutoFit/>
          </a:bodyPr>
          <a:lstStyle/>
          <a:p>
            <a:r>
              <a:rPr lang="en-GB" sz="2800" dirty="0">
                <a:solidFill>
                  <a:schemeClr val="bg1"/>
                </a:solidFill>
              </a:rPr>
              <a:t>HOW DOES IT WORK?</a:t>
            </a:r>
          </a:p>
          <a:p>
            <a:r>
              <a:rPr lang="en-GB" sz="2800" dirty="0">
                <a:solidFill>
                  <a:schemeClr val="bg1"/>
                </a:solidFill>
              </a:rPr>
              <a:t>WHAT DOES IT NEED?</a:t>
            </a:r>
          </a:p>
        </p:txBody>
      </p:sp>
      <p:cxnSp>
        <p:nvCxnSpPr>
          <p:cNvPr id="14" name="Connettore diritto 13">
            <a:extLst>
              <a:ext uri="{FF2B5EF4-FFF2-40B4-BE49-F238E27FC236}">
                <a16:creationId xmlns:a16="http://schemas.microsoft.com/office/drawing/2014/main" id="{469721BA-4755-4E0F-8645-8D0552CDACCB}"/>
              </a:ext>
            </a:extLst>
          </p:cNvPr>
          <p:cNvCxnSpPr>
            <a:cxnSpLocks/>
          </p:cNvCxnSpPr>
          <p:nvPr/>
        </p:nvCxnSpPr>
        <p:spPr>
          <a:xfrm>
            <a:off x="1237953" y="2645487"/>
            <a:ext cx="6288261"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ttangolo 2">
            <a:extLst>
              <a:ext uri="{FF2B5EF4-FFF2-40B4-BE49-F238E27FC236}">
                <a16:creationId xmlns:a16="http://schemas.microsoft.com/office/drawing/2014/main" id="{B3F67F51-38E8-4650-924E-E08E8002FD6A}"/>
              </a:ext>
            </a:extLst>
          </p:cNvPr>
          <p:cNvSpPr/>
          <p:nvPr/>
        </p:nvSpPr>
        <p:spPr>
          <a:xfrm>
            <a:off x="9284089" y="765313"/>
            <a:ext cx="2930013" cy="5327374"/>
          </a:xfrm>
          <a:prstGeom prst="rect">
            <a:avLst/>
          </a:prstGeom>
          <a:solidFill>
            <a:srgbClr val="DAA624">
              <a:alpha val="75000"/>
            </a:srgbClr>
          </a:solidFill>
          <a:ln>
            <a:solidFill>
              <a:srgbClr val="DAA6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459759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45CE9749-EDC6-44BF-9063-CD9DFD63E860}"/>
              </a:ext>
            </a:extLst>
          </p:cNvPr>
          <p:cNvSpPr/>
          <p:nvPr/>
        </p:nvSpPr>
        <p:spPr>
          <a:xfrm>
            <a:off x="0" y="749138"/>
            <a:ext cx="3436374" cy="5327374"/>
          </a:xfrm>
          <a:prstGeom prst="rect">
            <a:avLst/>
          </a:prstGeom>
          <a:solidFill>
            <a:srgbClr val="DAA624"/>
          </a:solidFill>
          <a:ln>
            <a:solidFill>
              <a:srgbClr val="DAA624"/>
            </a:solid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EDE44395-BF60-47B7-ACF9-206FFA108D0A}"/>
              </a:ext>
            </a:extLst>
          </p:cNvPr>
          <p:cNvSpPr>
            <a:spLocks noGrp="1"/>
          </p:cNvSpPr>
          <p:nvPr>
            <p:ph type="title"/>
          </p:nvPr>
        </p:nvSpPr>
        <p:spPr/>
        <p:txBody>
          <a:bodyPr/>
          <a:lstStyle/>
          <a:p>
            <a:pPr algn="ctr"/>
            <a:r>
              <a:rPr lang="en-GB" b="1" dirty="0">
                <a:solidFill>
                  <a:schemeClr val="bg1"/>
                </a:solidFill>
              </a:rPr>
              <a:t>IL COPY EDITOR</a:t>
            </a:r>
          </a:p>
        </p:txBody>
      </p:sp>
      <p:sp>
        <p:nvSpPr>
          <p:cNvPr id="5" name="Rettangolo 4">
            <a:extLst>
              <a:ext uri="{FF2B5EF4-FFF2-40B4-BE49-F238E27FC236}">
                <a16:creationId xmlns:a16="http://schemas.microsoft.com/office/drawing/2014/main" id="{B99C64A6-316C-4308-9CDB-C7CB4DC47B52}"/>
              </a:ext>
            </a:extLst>
          </p:cNvPr>
          <p:cNvSpPr/>
          <p:nvPr/>
        </p:nvSpPr>
        <p:spPr>
          <a:xfrm>
            <a:off x="3884774" y="852505"/>
            <a:ext cx="7315200" cy="5120640"/>
          </a:xfrm>
          <a:prstGeom prst="rect">
            <a:avLst/>
          </a:prstGeom>
          <a:solidFill>
            <a:srgbClr val="DAA624">
              <a:alpha val="99000"/>
            </a:srgbClr>
          </a:solidFill>
          <a:ln>
            <a:solidFill>
              <a:srgbClr val="DAA6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
            </a:pPr>
            <a:endParaRPr lang="it-IT" dirty="0"/>
          </a:p>
        </p:txBody>
      </p:sp>
      <p:sp>
        <p:nvSpPr>
          <p:cNvPr id="8" name="Rettangolo 7">
            <a:extLst>
              <a:ext uri="{FF2B5EF4-FFF2-40B4-BE49-F238E27FC236}">
                <a16:creationId xmlns:a16="http://schemas.microsoft.com/office/drawing/2014/main" id="{D1795D8C-9C57-403E-9ECB-779D471594D8}"/>
              </a:ext>
            </a:extLst>
          </p:cNvPr>
          <p:cNvSpPr/>
          <p:nvPr/>
        </p:nvSpPr>
        <p:spPr>
          <a:xfrm>
            <a:off x="11813458" y="750565"/>
            <a:ext cx="378542" cy="5327374"/>
          </a:xfrm>
          <a:prstGeom prst="rect">
            <a:avLst/>
          </a:prstGeom>
          <a:solidFill>
            <a:srgbClr val="DAA624">
              <a:alpha val="75000"/>
            </a:srgbClr>
          </a:solidFill>
          <a:ln>
            <a:solidFill>
              <a:srgbClr val="DAA6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 name="CasellaDiTesto 2">
            <a:extLst>
              <a:ext uri="{FF2B5EF4-FFF2-40B4-BE49-F238E27FC236}">
                <a16:creationId xmlns:a16="http://schemas.microsoft.com/office/drawing/2014/main" id="{9E864EF8-76D5-46FB-9FE9-7232ECCCA06E}"/>
              </a:ext>
            </a:extLst>
          </p:cNvPr>
          <p:cNvSpPr txBox="1"/>
          <p:nvPr/>
        </p:nvSpPr>
        <p:spPr>
          <a:xfrm>
            <a:off x="3869634" y="1722782"/>
            <a:ext cx="7182679" cy="3046988"/>
          </a:xfrm>
          <a:prstGeom prst="rect">
            <a:avLst/>
          </a:prstGeom>
          <a:noFill/>
        </p:spPr>
        <p:txBody>
          <a:bodyPr wrap="square" rtlCol="0">
            <a:spAutoFit/>
          </a:bodyPr>
          <a:lstStyle/>
          <a:p>
            <a:pPr marL="0" indent="0">
              <a:buNone/>
            </a:pPr>
            <a:r>
              <a:rPr lang="en-GB" sz="2800" b="1" dirty="0">
                <a:solidFill>
                  <a:schemeClr val="bg1"/>
                </a:solidFill>
              </a:rPr>
              <a:t>IL RUOLO DEL COPY EDITOR</a:t>
            </a:r>
          </a:p>
          <a:p>
            <a:pPr marL="0" indent="0">
              <a:buNone/>
            </a:pPr>
            <a:endParaRPr lang="en-GB" sz="2400" dirty="0">
              <a:solidFill>
                <a:schemeClr val="bg1"/>
              </a:solidFill>
            </a:endParaRPr>
          </a:p>
          <a:p>
            <a:pPr marL="342900" indent="-342900">
              <a:buFont typeface="Wingdings" panose="05000000000000000000" pitchFamily="2" charset="2"/>
              <a:buChar char="§"/>
            </a:pPr>
            <a:r>
              <a:rPr lang="it-IT" sz="2000" b="1" dirty="0">
                <a:solidFill>
                  <a:schemeClr val="bg1"/>
                </a:solidFill>
              </a:rPr>
              <a:t>legge</a:t>
            </a:r>
            <a:r>
              <a:rPr lang="it-IT" sz="2000" dirty="0">
                <a:solidFill>
                  <a:schemeClr val="bg1"/>
                </a:solidFill>
              </a:rPr>
              <a:t> il testo del documento (pronto per essere pubblicato)</a:t>
            </a:r>
          </a:p>
          <a:p>
            <a:pPr marL="342900" indent="-342900">
              <a:buFont typeface="Wingdings" panose="05000000000000000000" pitchFamily="2" charset="2"/>
              <a:buChar char="§"/>
            </a:pPr>
            <a:r>
              <a:rPr lang="it-IT" sz="2000" b="1" dirty="0">
                <a:solidFill>
                  <a:schemeClr val="bg1"/>
                </a:solidFill>
              </a:rPr>
              <a:t>controlla</a:t>
            </a:r>
            <a:r>
              <a:rPr lang="it-IT" sz="2000" dirty="0">
                <a:solidFill>
                  <a:schemeClr val="bg1"/>
                </a:solidFill>
              </a:rPr>
              <a:t> la sintassi, la grammatica, la sillabazione e la leggibilità,</a:t>
            </a:r>
          </a:p>
          <a:p>
            <a:pPr marL="342900" indent="-342900">
              <a:buFont typeface="Wingdings" panose="05000000000000000000" pitchFamily="2" charset="2"/>
              <a:buChar char="§"/>
            </a:pPr>
            <a:r>
              <a:rPr lang="it-IT" sz="2000" b="1" dirty="0">
                <a:solidFill>
                  <a:schemeClr val="bg1"/>
                </a:solidFill>
              </a:rPr>
              <a:t>verifica</a:t>
            </a:r>
            <a:r>
              <a:rPr lang="it-IT" sz="2000" dirty="0">
                <a:solidFill>
                  <a:schemeClr val="bg1"/>
                </a:solidFill>
              </a:rPr>
              <a:t> l'aderenza alle politiche editoriali e lo stile</a:t>
            </a:r>
          </a:p>
          <a:p>
            <a:pPr marL="342900" indent="-342900">
              <a:buFont typeface="Wingdings" panose="05000000000000000000" pitchFamily="2" charset="2"/>
              <a:buChar char="§"/>
            </a:pPr>
            <a:r>
              <a:rPr lang="it-IT" sz="2000" b="1" dirty="0">
                <a:solidFill>
                  <a:schemeClr val="bg1"/>
                </a:solidFill>
              </a:rPr>
              <a:t>riorganizza</a:t>
            </a:r>
            <a:r>
              <a:rPr lang="it-IT" sz="2000" dirty="0">
                <a:solidFill>
                  <a:schemeClr val="bg1"/>
                </a:solidFill>
              </a:rPr>
              <a:t> i paragrafi, le immagini e la pubblicità all'interno del testo</a:t>
            </a:r>
          </a:p>
          <a:p>
            <a:pPr marL="342900" indent="-342900">
              <a:buFont typeface="Wingdings" panose="05000000000000000000" pitchFamily="2" charset="2"/>
              <a:buChar char="§"/>
            </a:pPr>
            <a:r>
              <a:rPr lang="it-IT" sz="2000" b="1" dirty="0">
                <a:solidFill>
                  <a:schemeClr val="bg1"/>
                </a:solidFill>
              </a:rPr>
              <a:t>collabora</a:t>
            </a:r>
            <a:r>
              <a:rPr lang="it-IT" sz="2000" dirty="0">
                <a:solidFill>
                  <a:schemeClr val="bg1"/>
                </a:solidFill>
              </a:rPr>
              <a:t> con un </a:t>
            </a:r>
            <a:r>
              <a:rPr lang="it-IT" sz="2000" b="1" dirty="0" err="1">
                <a:solidFill>
                  <a:schemeClr val="bg1"/>
                </a:solidFill>
              </a:rPr>
              <a:t>fact-checker</a:t>
            </a:r>
            <a:r>
              <a:rPr lang="it-IT" sz="2000" dirty="0">
                <a:solidFill>
                  <a:schemeClr val="bg1"/>
                </a:solidFill>
              </a:rPr>
              <a:t> </a:t>
            </a:r>
            <a:r>
              <a:rPr lang="it-IT" sz="2000" dirty="0">
                <a:solidFill>
                  <a:schemeClr val="bg1"/>
                </a:solidFill>
                <a:sym typeface="Wingdings" panose="05000000000000000000" pitchFamily="2" charset="2"/>
              </a:rPr>
              <a:t> </a:t>
            </a:r>
            <a:r>
              <a:rPr lang="it-IT" sz="2000" dirty="0">
                <a:solidFill>
                  <a:schemeClr val="bg1"/>
                </a:solidFill>
              </a:rPr>
              <a:t>controlla la veridicità dei fatti.</a:t>
            </a:r>
            <a:endParaRPr lang="en-GB" sz="2000" dirty="0">
              <a:solidFill>
                <a:schemeClr val="bg1"/>
              </a:solidFill>
            </a:endParaRPr>
          </a:p>
        </p:txBody>
      </p:sp>
    </p:spTree>
    <p:extLst>
      <p:ext uri="{BB962C8B-B14F-4D97-AF65-F5344CB8AC3E}">
        <p14:creationId xmlns:p14="http://schemas.microsoft.com/office/powerpoint/2010/main" val="3789976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E04195C9-403B-4FB9-A919-34E47214B91A}"/>
              </a:ext>
            </a:extLst>
          </p:cNvPr>
          <p:cNvSpPr/>
          <p:nvPr/>
        </p:nvSpPr>
        <p:spPr>
          <a:xfrm>
            <a:off x="0" y="749138"/>
            <a:ext cx="3436374" cy="5327374"/>
          </a:xfrm>
          <a:prstGeom prst="rect">
            <a:avLst/>
          </a:prstGeom>
          <a:solidFill>
            <a:srgbClr val="DAA624"/>
          </a:solidFill>
          <a:ln>
            <a:solidFill>
              <a:srgbClr val="DAA624"/>
            </a:solid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4F16A20F-E583-4C94-BE36-694407239E84}"/>
              </a:ext>
            </a:extLst>
          </p:cNvPr>
          <p:cNvSpPr>
            <a:spLocks noGrp="1"/>
          </p:cNvSpPr>
          <p:nvPr>
            <p:ph type="title"/>
          </p:nvPr>
        </p:nvSpPr>
        <p:spPr/>
        <p:txBody>
          <a:bodyPr/>
          <a:lstStyle/>
          <a:p>
            <a:pPr algn="ctr"/>
            <a:r>
              <a:rPr lang="it-IT" b="1" dirty="0">
                <a:solidFill>
                  <a:schemeClr val="bg1"/>
                </a:solidFill>
              </a:rPr>
              <a:t>LITERARY AGENT</a:t>
            </a:r>
          </a:p>
        </p:txBody>
      </p:sp>
      <p:sp>
        <p:nvSpPr>
          <p:cNvPr id="3" name="Segnaposto contenuto 2">
            <a:extLst>
              <a:ext uri="{FF2B5EF4-FFF2-40B4-BE49-F238E27FC236}">
                <a16:creationId xmlns:a16="http://schemas.microsoft.com/office/drawing/2014/main" id="{59EFE17F-C2EB-4598-A7B0-AD89D1F6D1BC}"/>
              </a:ext>
            </a:extLst>
          </p:cNvPr>
          <p:cNvSpPr>
            <a:spLocks noGrp="1"/>
          </p:cNvSpPr>
          <p:nvPr>
            <p:ph idx="1"/>
          </p:nvPr>
        </p:nvSpPr>
        <p:spPr>
          <a:xfrm>
            <a:off x="3881283" y="855488"/>
            <a:ext cx="7354746" cy="4982154"/>
          </a:xfrm>
          <a:solidFill>
            <a:srgbClr val="DAA624"/>
          </a:solidFill>
        </p:spPr>
        <p:txBody>
          <a:bodyPr>
            <a:normAutofit/>
          </a:bodyPr>
          <a:lstStyle/>
          <a:p>
            <a:pPr marL="0" indent="0">
              <a:buClrTx/>
              <a:buNone/>
            </a:pPr>
            <a:endParaRPr lang="en-GB" dirty="0">
              <a:solidFill>
                <a:schemeClr val="bg1"/>
              </a:solidFill>
            </a:endParaRPr>
          </a:p>
          <a:p>
            <a:pPr marL="0" indent="0">
              <a:buNone/>
            </a:pPr>
            <a:endParaRPr lang="en-GB" dirty="0"/>
          </a:p>
        </p:txBody>
      </p:sp>
      <p:sp>
        <p:nvSpPr>
          <p:cNvPr id="5" name="Rettangolo 4">
            <a:extLst>
              <a:ext uri="{FF2B5EF4-FFF2-40B4-BE49-F238E27FC236}">
                <a16:creationId xmlns:a16="http://schemas.microsoft.com/office/drawing/2014/main" id="{3DE7D68D-2DC5-4F85-B594-910DE87B9459}"/>
              </a:ext>
            </a:extLst>
          </p:cNvPr>
          <p:cNvSpPr/>
          <p:nvPr/>
        </p:nvSpPr>
        <p:spPr>
          <a:xfrm>
            <a:off x="11813458" y="750565"/>
            <a:ext cx="378542" cy="5327374"/>
          </a:xfrm>
          <a:prstGeom prst="rect">
            <a:avLst/>
          </a:prstGeom>
          <a:solidFill>
            <a:srgbClr val="DAA624">
              <a:alpha val="75000"/>
            </a:srgbClr>
          </a:solidFill>
          <a:ln>
            <a:solidFill>
              <a:srgbClr val="DAA6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CasellaDiTesto 6">
            <a:extLst>
              <a:ext uri="{FF2B5EF4-FFF2-40B4-BE49-F238E27FC236}">
                <a16:creationId xmlns:a16="http://schemas.microsoft.com/office/drawing/2014/main" id="{33D01D9D-0F88-4768-967C-DF22C7D1BE0C}"/>
              </a:ext>
            </a:extLst>
          </p:cNvPr>
          <p:cNvSpPr txBox="1"/>
          <p:nvPr/>
        </p:nvSpPr>
        <p:spPr>
          <a:xfrm>
            <a:off x="4002156" y="874645"/>
            <a:ext cx="7089913" cy="4985980"/>
          </a:xfrm>
          <a:prstGeom prst="rect">
            <a:avLst/>
          </a:prstGeom>
          <a:noFill/>
        </p:spPr>
        <p:txBody>
          <a:bodyPr wrap="square" rtlCol="0">
            <a:spAutoFit/>
          </a:bodyPr>
          <a:lstStyle/>
          <a:p>
            <a:pPr marL="0" indent="0">
              <a:buClrTx/>
              <a:buNone/>
            </a:pPr>
            <a:r>
              <a:rPr lang="en-GB" sz="2200" b="1" dirty="0">
                <a:solidFill>
                  <a:schemeClr val="bg1"/>
                </a:solidFill>
              </a:rPr>
              <a:t>A LITERARY AGENT: AN INTERMEDIARY </a:t>
            </a:r>
            <a:endParaRPr lang="en-GB" sz="2200" dirty="0">
              <a:solidFill>
                <a:schemeClr val="bg1"/>
              </a:solidFill>
            </a:endParaRPr>
          </a:p>
          <a:p>
            <a:pPr>
              <a:buClrTx/>
              <a:buFont typeface="Wingdings" panose="05000000000000000000" pitchFamily="2" charset="2"/>
              <a:buChar char="§"/>
            </a:pPr>
            <a:r>
              <a:rPr lang="en-GB" sz="2000" dirty="0">
                <a:solidFill>
                  <a:schemeClr val="bg1"/>
                </a:solidFill>
              </a:rPr>
              <a:t>looking for companies willing to publish a certain literary work </a:t>
            </a:r>
          </a:p>
          <a:p>
            <a:pPr>
              <a:buClrTx/>
              <a:buFont typeface="Wingdings" panose="05000000000000000000" pitchFamily="2" charset="2"/>
              <a:buChar char="§"/>
            </a:pPr>
            <a:r>
              <a:rPr lang="en-GB" sz="2000" dirty="0">
                <a:solidFill>
                  <a:schemeClr val="bg1"/>
                </a:solidFill>
              </a:rPr>
              <a:t>assisting companies during sale </a:t>
            </a:r>
          </a:p>
          <a:p>
            <a:pPr>
              <a:buClrTx/>
              <a:buFont typeface="Wingdings" panose="05000000000000000000" pitchFamily="2" charset="2"/>
              <a:buChar char="§"/>
            </a:pPr>
            <a:r>
              <a:rPr lang="en-GB" sz="2000" dirty="0">
                <a:solidFill>
                  <a:schemeClr val="bg1"/>
                </a:solidFill>
              </a:rPr>
              <a:t>dealing negotiation with publishing house.</a:t>
            </a:r>
          </a:p>
          <a:p>
            <a:pPr>
              <a:buClrTx/>
              <a:buFont typeface="Wingdings" panose="05000000000000000000" pitchFamily="2" charset="2"/>
              <a:buChar char="§"/>
            </a:pPr>
            <a:endParaRPr lang="en-GB" sz="2000" dirty="0">
              <a:solidFill>
                <a:schemeClr val="bg1"/>
              </a:solidFill>
            </a:endParaRPr>
          </a:p>
          <a:p>
            <a:pPr marL="0" indent="0">
              <a:buClrTx/>
              <a:buNone/>
            </a:pPr>
            <a:r>
              <a:rPr lang="en-GB" sz="2000" dirty="0">
                <a:solidFill>
                  <a:schemeClr val="bg1"/>
                </a:solidFill>
              </a:rPr>
              <a:t>PRE-REQUISITES</a:t>
            </a:r>
          </a:p>
          <a:p>
            <a:pPr>
              <a:buClrTx/>
            </a:pPr>
            <a:r>
              <a:rPr lang="en-GB" sz="2000" dirty="0">
                <a:solidFill>
                  <a:schemeClr val="bg1"/>
                </a:solidFill>
              </a:rPr>
              <a:t>deep knowledge in:</a:t>
            </a:r>
          </a:p>
          <a:p>
            <a:pPr>
              <a:buClrTx/>
              <a:buFont typeface="Wingdings" panose="05000000000000000000" pitchFamily="2" charset="2"/>
              <a:buChar char="§"/>
            </a:pPr>
            <a:r>
              <a:rPr lang="en-GB" sz="2000" dirty="0">
                <a:solidFill>
                  <a:schemeClr val="bg1"/>
                </a:solidFill>
              </a:rPr>
              <a:t>the </a:t>
            </a:r>
            <a:r>
              <a:rPr lang="en-GB" sz="2000" b="1" dirty="0">
                <a:solidFill>
                  <a:schemeClr val="bg1"/>
                </a:solidFill>
              </a:rPr>
              <a:t>legal assistance </a:t>
            </a:r>
            <a:r>
              <a:rPr lang="en-GB" sz="2000" dirty="0">
                <a:solidFill>
                  <a:schemeClr val="bg1"/>
                </a:solidFill>
              </a:rPr>
              <a:t>field </a:t>
            </a:r>
          </a:p>
          <a:p>
            <a:pPr>
              <a:buClrTx/>
              <a:buFont typeface="Wingdings" panose="05000000000000000000" pitchFamily="2" charset="2"/>
              <a:buChar char="§"/>
            </a:pPr>
            <a:r>
              <a:rPr lang="en-GB" sz="2000" dirty="0">
                <a:solidFill>
                  <a:schemeClr val="bg1"/>
                </a:solidFill>
              </a:rPr>
              <a:t>the literary field. </a:t>
            </a:r>
          </a:p>
          <a:p>
            <a:pPr>
              <a:buClrTx/>
              <a:buFont typeface="Wingdings" panose="05000000000000000000" pitchFamily="2" charset="2"/>
              <a:buChar char="§"/>
            </a:pPr>
            <a:r>
              <a:rPr lang="en-GB" sz="2000" dirty="0">
                <a:solidFill>
                  <a:schemeClr val="bg1"/>
                </a:solidFill>
              </a:rPr>
              <a:t>help remain in contact with several publishing houses </a:t>
            </a:r>
            <a:r>
              <a:rPr lang="en-GB" sz="2000" dirty="0">
                <a:solidFill>
                  <a:schemeClr val="bg1"/>
                </a:solidFill>
                <a:sym typeface="Wingdings" panose="05000000000000000000" pitchFamily="2" charset="2"/>
              </a:rPr>
              <a:t> </a:t>
            </a:r>
            <a:r>
              <a:rPr lang="en-GB" sz="2000" dirty="0">
                <a:solidFill>
                  <a:schemeClr val="bg1"/>
                </a:solidFill>
              </a:rPr>
              <a:t>to have an array of possible investors. </a:t>
            </a:r>
          </a:p>
          <a:p>
            <a:pPr>
              <a:buClrTx/>
              <a:buFont typeface="Wingdings" panose="05000000000000000000" pitchFamily="2" charset="2"/>
              <a:buChar char="§"/>
            </a:pPr>
            <a:endParaRPr lang="en-GB" sz="1800" dirty="0">
              <a:solidFill>
                <a:schemeClr val="bg1"/>
              </a:solidFill>
            </a:endParaRPr>
          </a:p>
          <a:p>
            <a:pPr marL="0" indent="0">
              <a:buClrTx/>
              <a:buNone/>
            </a:pPr>
            <a:r>
              <a:rPr lang="en-GB" sz="2000" b="1" dirty="0">
                <a:solidFill>
                  <a:schemeClr val="bg1"/>
                </a:solidFill>
              </a:rPr>
              <a:t>AVERAGE SALARY</a:t>
            </a:r>
          </a:p>
          <a:p>
            <a:pPr marL="0" indent="0">
              <a:buClrTx/>
              <a:buNone/>
            </a:pPr>
            <a:r>
              <a:rPr lang="en-GB" sz="2000" dirty="0">
                <a:solidFill>
                  <a:schemeClr val="bg1"/>
                </a:solidFill>
              </a:rPr>
              <a:t>15-20% of the total writer’s income (including taxes) and can be specialized in specific genres or not.</a:t>
            </a:r>
          </a:p>
          <a:p>
            <a:endParaRPr lang="it-IT" dirty="0"/>
          </a:p>
        </p:txBody>
      </p:sp>
      <p:pic>
        <p:nvPicPr>
          <p:cNvPr id="8" name="Immagine 7">
            <a:extLst>
              <a:ext uri="{FF2B5EF4-FFF2-40B4-BE49-F238E27FC236}">
                <a16:creationId xmlns:a16="http://schemas.microsoft.com/office/drawing/2014/main" id="{0280BD22-6195-4B4B-B289-8B76F649F3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69" y="4797425"/>
            <a:ext cx="2920986" cy="194793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68504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2">
            <a:extLst>
              <a:ext uri="{FF2B5EF4-FFF2-40B4-BE49-F238E27FC236}">
                <a16:creationId xmlns:a16="http://schemas.microsoft.com/office/drawing/2014/main" id="{3BA7E841-C2D7-4D4A-9882-FB85C68219AC}"/>
              </a:ext>
            </a:extLst>
          </p:cNvPr>
          <p:cNvSpPr>
            <a:spLocks noGrp="1"/>
          </p:cNvSpPr>
          <p:nvPr>
            <p:ph idx="1"/>
          </p:nvPr>
        </p:nvSpPr>
        <p:spPr>
          <a:xfrm>
            <a:off x="3881283" y="868740"/>
            <a:ext cx="7354746" cy="4982154"/>
          </a:xfrm>
          <a:solidFill>
            <a:srgbClr val="DAA624"/>
          </a:solidFill>
        </p:spPr>
        <p:txBody>
          <a:bodyPr>
            <a:normAutofit/>
          </a:bodyPr>
          <a:lstStyle/>
          <a:p>
            <a:pPr marL="0" indent="0">
              <a:buClrTx/>
              <a:buNone/>
            </a:pPr>
            <a:endParaRPr lang="en-GB" dirty="0">
              <a:solidFill>
                <a:schemeClr val="bg1"/>
              </a:solidFill>
            </a:endParaRPr>
          </a:p>
          <a:p>
            <a:pPr marL="0" indent="0">
              <a:buNone/>
            </a:pPr>
            <a:endParaRPr lang="en-GB" dirty="0"/>
          </a:p>
        </p:txBody>
      </p:sp>
      <p:sp>
        <p:nvSpPr>
          <p:cNvPr id="4" name="Rettangolo 3">
            <a:extLst>
              <a:ext uri="{FF2B5EF4-FFF2-40B4-BE49-F238E27FC236}">
                <a16:creationId xmlns:a16="http://schemas.microsoft.com/office/drawing/2014/main" id="{E04195C9-403B-4FB9-A919-34E47214B91A}"/>
              </a:ext>
            </a:extLst>
          </p:cNvPr>
          <p:cNvSpPr/>
          <p:nvPr/>
        </p:nvSpPr>
        <p:spPr>
          <a:xfrm>
            <a:off x="0" y="749138"/>
            <a:ext cx="3436374" cy="5327374"/>
          </a:xfrm>
          <a:prstGeom prst="rect">
            <a:avLst/>
          </a:prstGeom>
          <a:solidFill>
            <a:srgbClr val="DAA624"/>
          </a:solidFill>
          <a:ln>
            <a:solidFill>
              <a:srgbClr val="DAA624"/>
            </a:solid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4F16A20F-E583-4C94-BE36-694407239E84}"/>
              </a:ext>
            </a:extLst>
          </p:cNvPr>
          <p:cNvSpPr>
            <a:spLocks noGrp="1"/>
          </p:cNvSpPr>
          <p:nvPr>
            <p:ph type="title"/>
          </p:nvPr>
        </p:nvSpPr>
        <p:spPr/>
        <p:txBody>
          <a:bodyPr/>
          <a:lstStyle/>
          <a:p>
            <a:pPr algn="ctr"/>
            <a:r>
              <a:rPr lang="it-IT" b="1" dirty="0">
                <a:solidFill>
                  <a:schemeClr val="bg1"/>
                </a:solidFill>
              </a:rPr>
              <a:t>AGENTE LETTERARIO</a:t>
            </a:r>
          </a:p>
        </p:txBody>
      </p:sp>
      <p:sp>
        <p:nvSpPr>
          <p:cNvPr id="5" name="Rettangolo 4">
            <a:extLst>
              <a:ext uri="{FF2B5EF4-FFF2-40B4-BE49-F238E27FC236}">
                <a16:creationId xmlns:a16="http://schemas.microsoft.com/office/drawing/2014/main" id="{3DE7D68D-2DC5-4F85-B594-910DE87B9459}"/>
              </a:ext>
            </a:extLst>
          </p:cNvPr>
          <p:cNvSpPr/>
          <p:nvPr/>
        </p:nvSpPr>
        <p:spPr>
          <a:xfrm>
            <a:off x="11813458" y="750565"/>
            <a:ext cx="378542" cy="5327374"/>
          </a:xfrm>
          <a:prstGeom prst="rect">
            <a:avLst/>
          </a:prstGeom>
          <a:solidFill>
            <a:srgbClr val="DAA624">
              <a:alpha val="75000"/>
            </a:srgbClr>
          </a:solidFill>
          <a:ln>
            <a:solidFill>
              <a:srgbClr val="DAA6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CasellaDiTesto 5">
            <a:extLst>
              <a:ext uri="{FF2B5EF4-FFF2-40B4-BE49-F238E27FC236}">
                <a16:creationId xmlns:a16="http://schemas.microsoft.com/office/drawing/2014/main" id="{C44D2C63-715A-4BE2-9EE4-BB87415E8432}"/>
              </a:ext>
            </a:extLst>
          </p:cNvPr>
          <p:cNvSpPr txBox="1"/>
          <p:nvPr/>
        </p:nvSpPr>
        <p:spPr>
          <a:xfrm>
            <a:off x="3982771" y="883480"/>
            <a:ext cx="7182678" cy="5047536"/>
          </a:xfrm>
          <a:prstGeom prst="rect">
            <a:avLst/>
          </a:prstGeom>
          <a:noFill/>
        </p:spPr>
        <p:txBody>
          <a:bodyPr wrap="square" rtlCol="0">
            <a:spAutoFit/>
          </a:bodyPr>
          <a:lstStyle/>
          <a:p>
            <a:pPr marL="0" indent="0">
              <a:buNone/>
            </a:pPr>
            <a:r>
              <a:rPr lang="it-IT" sz="2200" b="1" dirty="0">
                <a:solidFill>
                  <a:schemeClr val="bg1"/>
                </a:solidFill>
              </a:rPr>
              <a:t>UN AGENTE LETTERARIO: UN INTERMEDIARIO</a:t>
            </a:r>
          </a:p>
          <a:p>
            <a:pPr>
              <a:buClrTx/>
              <a:buFont typeface="Wingdings" panose="05000000000000000000" pitchFamily="2" charset="2"/>
              <a:buChar char="§"/>
            </a:pPr>
            <a:r>
              <a:rPr lang="it-IT" sz="2000" dirty="0">
                <a:solidFill>
                  <a:schemeClr val="bg1"/>
                </a:solidFill>
              </a:rPr>
              <a:t>ricerca aziende disposte a pubblicare una determinata opera letteraria</a:t>
            </a:r>
          </a:p>
          <a:p>
            <a:pPr>
              <a:buClrTx/>
              <a:buFont typeface="Wingdings" panose="05000000000000000000" pitchFamily="2" charset="2"/>
              <a:buChar char="§"/>
            </a:pPr>
            <a:r>
              <a:rPr lang="it-IT" sz="2000" dirty="0">
                <a:solidFill>
                  <a:schemeClr val="bg1"/>
                </a:solidFill>
              </a:rPr>
              <a:t>assiste le aziende durante la vendita</a:t>
            </a:r>
          </a:p>
          <a:p>
            <a:pPr>
              <a:buClrTx/>
              <a:buFont typeface="Wingdings" panose="05000000000000000000" pitchFamily="2" charset="2"/>
              <a:buChar char="§"/>
            </a:pPr>
            <a:r>
              <a:rPr lang="it-IT" sz="2000" dirty="0">
                <a:solidFill>
                  <a:schemeClr val="bg1"/>
                </a:solidFill>
              </a:rPr>
              <a:t>Tratta negoziazioni con la casa editrice.</a:t>
            </a:r>
          </a:p>
          <a:p>
            <a:pPr>
              <a:buClrTx/>
              <a:buFont typeface="Wingdings" panose="05000000000000000000" pitchFamily="2" charset="2"/>
              <a:buChar char="§"/>
            </a:pPr>
            <a:endParaRPr lang="it-IT" sz="2000" dirty="0">
              <a:solidFill>
                <a:schemeClr val="bg1"/>
              </a:solidFill>
            </a:endParaRPr>
          </a:p>
          <a:p>
            <a:pPr marL="0" indent="0">
              <a:buNone/>
            </a:pPr>
            <a:r>
              <a:rPr lang="it-IT" sz="2000" dirty="0">
                <a:solidFill>
                  <a:schemeClr val="bg1"/>
                </a:solidFill>
              </a:rPr>
              <a:t>PREREQUISITI</a:t>
            </a:r>
          </a:p>
          <a:p>
            <a:pPr>
              <a:buClrTx/>
            </a:pPr>
            <a:r>
              <a:rPr lang="it-IT" sz="2000" dirty="0">
                <a:solidFill>
                  <a:schemeClr val="bg1"/>
                </a:solidFill>
              </a:rPr>
              <a:t>profonde conoscenze:</a:t>
            </a:r>
          </a:p>
          <a:p>
            <a:pPr>
              <a:buClrTx/>
              <a:buFont typeface="Wingdings" panose="05000000000000000000" pitchFamily="2" charset="2"/>
              <a:buChar char="§"/>
            </a:pPr>
            <a:r>
              <a:rPr lang="it-IT" sz="2000" dirty="0">
                <a:solidFill>
                  <a:schemeClr val="bg1"/>
                </a:solidFill>
              </a:rPr>
              <a:t>nel campo dell'assistenza legale</a:t>
            </a:r>
          </a:p>
          <a:p>
            <a:pPr>
              <a:buClrTx/>
              <a:buFont typeface="Wingdings" panose="05000000000000000000" pitchFamily="2" charset="2"/>
              <a:buChar char="§"/>
            </a:pPr>
            <a:r>
              <a:rPr lang="it-IT" sz="2000" dirty="0">
                <a:solidFill>
                  <a:schemeClr val="bg1"/>
                </a:solidFill>
              </a:rPr>
              <a:t>nel campo letterario.</a:t>
            </a:r>
          </a:p>
          <a:p>
            <a:pPr>
              <a:buClrTx/>
              <a:buFont typeface="Wingdings" panose="05000000000000000000" pitchFamily="2" charset="2"/>
              <a:buChar char="§"/>
            </a:pPr>
            <a:r>
              <a:rPr lang="it-IT" sz="2000" dirty="0">
                <a:solidFill>
                  <a:schemeClr val="bg1"/>
                </a:solidFill>
              </a:rPr>
              <a:t>nell’aiutare a rimanere in contatto con diverse case editrici </a:t>
            </a:r>
            <a:r>
              <a:rPr lang="it-IT" sz="2000" dirty="0">
                <a:solidFill>
                  <a:schemeClr val="bg1"/>
                </a:solidFill>
                <a:sym typeface="Wingdings" panose="05000000000000000000" pitchFamily="2" charset="2"/>
              </a:rPr>
              <a:t></a:t>
            </a:r>
            <a:r>
              <a:rPr lang="it-IT" sz="2000" dirty="0">
                <a:solidFill>
                  <a:schemeClr val="bg1"/>
                </a:solidFill>
              </a:rPr>
              <a:t> per avere una schiera di possibili investitori.</a:t>
            </a:r>
          </a:p>
          <a:p>
            <a:pPr>
              <a:buClrTx/>
              <a:buFont typeface="Wingdings" panose="05000000000000000000" pitchFamily="2" charset="2"/>
              <a:buChar char="§"/>
            </a:pPr>
            <a:endParaRPr lang="it-IT" sz="2000" dirty="0">
              <a:solidFill>
                <a:schemeClr val="bg1"/>
              </a:solidFill>
            </a:endParaRPr>
          </a:p>
          <a:p>
            <a:pPr marL="0" indent="0">
              <a:buNone/>
            </a:pPr>
            <a:r>
              <a:rPr lang="it-IT" sz="2000" b="1" dirty="0">
                <a:solidFill>
                  <a:schemeClr val="bg1"/>
                </a:solidFill>
              </a:rPr>
              <a:t>STIPENDIO MEDIO</a:t>
            </a:r>
          </a:p>
          <a:p>
            <a:pPr marL="0" indent="0">
              <a:buNone/>
            </a:pPr>
            <a:r>
              <a:rPr lang="it-IT" sz="2000" dirty="0">
                <a:solidFill>
                  <a:schemeClr val="bg1"/>
                </a:solidFill>
              </a:rPr>
              <a:t>15-20% del reddito totale dello scrittore (tasse incluse) e può essere specializzato in generi specifici o meno.</a:t>
            </a:r>
            <a:endParaRPr lang="en-GB" sz="2000" dirty="0">
              <a:solidFill>
                <a:schemeClr val="bg1"/>
              </a:solidFill>
            </a:endParaRPr>
          </a:p>
        </p:txBody>
      </p:sp>
      <p:pic>
        <p:nvPicPr>
          <p:cNvPr id="8" name="Immagine 7">
            <a:extLst>
              <a:ext uri="{FF2B5EF4-FFF2-40B4-BE49-F238E27FC236}">
                <a16:creationId xmlns:a16="http://schemas.microsoft.com/office/drawing/2014/main" id="{D8C4BB06-8BA8-4224-9DA9-4D5683BA37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69" y="4797425"/>
            <a:ext cx="2920986" cy="194793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34222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C0D696E1-D0B7-4D15-8D13-119C4D9A78FD}"/>
              </a:ext>
            </a:extLst>
          </p:cNvPr>
          <p:cNvSpPr/>
          <p:nvPr/>
        </p:nvSpPr>
        <p:spPr>
          <a:xfrm>
            <a:off x="0" y="749138"/>
            <a:ext cx="3436374" cy="5327374"/>
          </a:xfrm>
          <a:prstGeom prst="rect">
            <a:avLst/>
          </a:prstGeom>
          <a:solidFill>
            <a:srgbClr val="DAA624"/>
          </a:solidFill>
          <a:ln>
            <a:solidFill>
              <a:srgbClr val="DAA624"/>
            </a:solid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E3F37FB8-F252-45A0-A0E9-E7FE928D6CD0}"/>
              </a:ext>
            </a:extLst>
          </p:cNvPr>
          <p:cNvSpPr>
            <a:spLocks noGrp="1"/>
          </p:cNvSpPr>
          <p:nvPr>
            <p:ph type="title"/>
          </p:nvPr>
        </p:nvSpPr>
        <p:spPr/>
        <p:txBody>
          <a:bodyPr/>
          <a:lstStyle/>
          <a:p>
            <a:pPr algn="ctr"/>
            <a:r>
              <a:rPr lang="it-IT" b="1" dirty="0">
                <a:solidFill>
                  <a:schemeClr val="bg1"/>
                </a:solidFill>
              </a:rPr>
              <a:t>LITERARY SCOUT</a:t>
            </a:r>
          </a:p>
        </p:txBody>
      </p:sp>
      <p:sp>
        <p:nvSpPr>
          <p:cNvPr id="3" name="Segnaposto contenuto 2">
            <a:extLst>
              <a:ext uri="{FF2B5EF4-FFF2-40B4-BE49-F238E27FC236}">
                <a16:creationId xmlns:a16="http://schemas.microsoft.com/office/drawing/2014/main" id="{440F9109-D180-4C5E-8402-0CEDC9F84A9F}"/>
              </a:ext>
            </a:extLst>
          </p:cNvPr>
          <p:cNvSpPr>
            <a:spLocks noGrp="1"/>
          </p:cNvSpPr>
          <p:nvPr>
            <p:ph idx="1"/>
          </p:nvPr>
        </p:nvSpPr>
        <p:spPr>
          <a:xfrm>
            <a:off x="3900691" y="879009"/>
            <a:ext cx="7315200" cy="5120640"/>
          </a:xfrm>
          <a:solidFill>
            <a:srgbClr val="DAA624"/>
          </a:solidFill>
        </p:spPr>
        <p:txBody>
          <a:bodyPr/>
          <a:lstStyle/>
          <a:p>
            <a:pPr marL="0" indent="0">
              <a:buClrTx/>
              <a:buNone/>
            </a:pPr>
            <a:r>
              <a:rPr lang="en-GB" dirty="0">
                <a:solidFill>
                  <a:schemeClr val="bg1"/>
                </a:solidFill>
              </a:rPr>
              <a:t>Literary scouts are people working for </a:t>
            </a:r>
            <a:r>
              <a:rPr lang="en-GB" b="1" dirty="0">
                <a:solidFill>
                  <a:schemeClr val="bg1"/>
                </a:solidFill>
              </a:rPr>
              <a:t>scouting agencies</a:t>
            </a:r>
            <a:r>
              <a:rPr lang="en-GB" dirty="0">
                <a:solidFill>
                  <a:schemeClr val="bg1"/>
                </a:solidFill>
              </a:rPr>
              <a:t> but are also hired by productions company on the film side. Scouting agencies are often hired or affiliated to publishing houses, which are looking for </a:t>
            </a:r>
            <a:r>
              <a:rPr lang="en-GB" b="1" dirty="0">
                <a:solidFill>
                  <a:schemeClr val="bg1"/>
                </a:solidFill>
              </a:rPr>
              <a:t>new authors</a:t>
            </a:r>
            <a:r>
              <a:rPr lang="en-GB" dirty="0">
                <a:solidFill>
                  <a:schemeClr val="bg1"/>
                </a:solidFill>
              </a:rPr>
              <a:t>.</a:t>
            </a:r>
          </a:p>
          <a:p>
            <a:pPr marL="0" indent="0">
              <a:buClrTx/>
              <a:buNone/>
            </a:pPr>
            <a:r>
              <a:rPr lang="en-GB" dirty="0">
                <a:solidFill>
                  <a:schemeClr val="bg1"/>
                </a:solidFill>
              </a:rPr>
              <a:t>Their job is to pay attention to new emerging writers, but they keep an eye on everything happening on the “Book Market”. In this way they are a great source of income both for authors and agencies.</a:t>
            </a:r>
          </a:p>
          <a:p>
            <a:pPr marL="0" indent="0">
              <a:buClrTx/>
              <a:buNone/>
            </a:pPr>
            <a:r>
              <a:rPr lang="en-GB" dirty="0">
                <a:solidFill>
                  <a:schemeClr val="bg1"/>
                </a:solidFill>
              </a:rPr>
              <a:t>A literary scout must have a great knowledge of both </a:t>
            </a:r>
            <a:r>
              <a:rPr lang="en-GB" b="1" dirty="0">
                <a:solidFill>
                  <a:schemeClr val="bg1"/>
                </a:solidFill>
              </a:rPr>
              <a:t>economic sciences and literature</a:t>
            </a:r>
            <a:r>
              <a:rPr lang="en-GB" dirty="0">
                <a:solidFill>
                  <a:schemeClr val="bg1"/>
                </a:solidFill>
              </a:rPr>
              <a:t>: indeed, they must be aware of the quality of the literary work they are reading.</a:t>
            </a:r>
          </a:p>
          <a:p>
            <a:pPr marL="0" indent="0">
              <a:buClrTx/>
              <a:buNone/>
            </a:pPr>
            <a:r>
              <a:rPr lang="en-GB" dirty="0">
                <a:solidFill>
                  <a:schemeClr val="bg1"/>
                </a:solidFill>
              </a:rPr>
              <a:t>Even if being a literary agent you get to read a lot, the amount of work can become very stressful, as stated by several professional scouts.</a:t>
            </a:r>
          </a:p>
        </p:txBody>
      </p:sp>
      <p:sp>
        <p:nvSpPr>
          <p:cNvPr id="5" name="Rettangolo 4">
            <a:extLst>
              <a:ext uri="{FF2B5EF4-FFF2-40B4-BE49-F238E27FC236}">
                <a16:creationId xmlns:a16="http://schemas.microsoft.com/office/drawing/2014/main" id="{91AB83E6-35FC-4DC0-9CE8-4B59684A9357}"/>
              </a:ext>
            </a:extLst>
          </p:cNvPr>
          <p:cNvSpPr/>
          <p:nvPr/>
        </p:nvSpPr>
        <p:spPr>
          <a:xfrm>
            <a:off x="11813458" y="750565"/>
            <a:ext cx="378542" cy="5327374"/>
          </a:xfrm>
          <a:prstGeom prst="rect">
            <a:avLst/>
          </a:prstGeom>
          <a:solidFill>
            <a:srgbClr val="DAA624">
              <a:alpha val="75000"/>
            </a:srgbClr>
          </a:solidFill>
          <a:ln>
            <a:solidFill>
              <a:srgbClr val="DAA6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AutoShape 2">
            <a:extLst>
              <a:ext uri="{FF2B5EF4-FFF2-40B4-BE49-F238E27FC236}">
                <a16:creationId xmlns:a16="http://schemas.microsoft.com/office/drawing/2014/main" id="{A950AA53-4013-4F67-9E18-2E6F7C6E433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1064134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C0D696E1-D0B7-4D15-8D13-119C4D9A78FD}"/>
              </a:ext>
            </a:extLst>
          </p:cNvPr>
          <p:cNvSpPr/>
          <p:nvPr/>
        </p:nvSpPr>
        <p:spPr>
          <a:xfrm>
            <a:off x="0" y="749138"/>
            <a:ext cx="3436374" cy="5327374"/>
          </a:xfrm>
          <a:prstGeom prst="rect">
            <a:avLst/>
          </a:prstGeom>
          <a:solidFill>
            <a:srgbClr val="DAA624"/>
          </a:solidFill>
          <a:ln>
            <a:solidFill>
              <a:srgbClr val="DAA624"/>
            </a:solid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E3F37FB8-F252-45A0-A0E9-E7FE928D6CD0}"/>
              </a:ext>
            </a:extLst>
          </p:cNvPr>
          <p:cNvSpPr>
            <a:spLocks noGrp="1"/>
          </p:cNvSpPr>
          <p:nvPr>
            <p:ph type="title"/>
          </p:nvPr>
        </p:nvSpPr>
        <p:spPr/>
        <p:txBody>
          <a:bodyPr/>
          <a:lstStyle/>
          <a:p>
            <a:pPr algn="ctr"/>
            <a:r>
              <a:rPr lang="it-IT" b="1" dirty="0">
                <a:solidFill>
                  <a:schemeClr val="bg1"/>
                </a:solidFill>
              </a:rPr>
              <a:t>SCOUT LETTERARIO</a:t>
            </a:r>
          </a:p>
        </p:txBody>
      </p:sp>
      <p:sp>
        <p:nvSpPr>
          <p:cNvPr id="3" name="Segnaposto contenuto 2">
            <a:extLst>
              <a:ext uri="{FF2B5EF4-FFF2-40B4-BE49-F238E27FC236}">
                <a16:creationId xmlns:a16="http://schemas.microsoft.com/office/drawing/2014/main" id="{440F9109-D180-4C5E-8402-0CEDC9F84A9F}"/>
              </a:ext>
            </a:extLst>
          </p:cNvPr>
          <p:cNvSpPr>
            <a:spLocks noGrp="1"/>
          </p:cNvSpPr>
          <p:nvPr>
            <p:ph idx="1"/>
          </p:nvPr>
        </p:nvSpPr>
        <p:spPr>
          <a:xfrm>
            <a:off x="3900691" y="879009"/>
            <a:ext cx="7315200" cy="5120640"/>
          </a:xfrm>
          <a:solidFill>
            <a:srgbClr val="DAA624"/>
          </a:solidFill>
        </p:spPr>
        <p:txBody>
          <a:bodyPr/>
          <a:lstStyle/>
          <a:p>
            <a:pPr marL="0" indent="0">
              <a:buClrTx/>
              <a:buNone/>
            </a:pPr>
            <a:r>
              <a:rPr lang="it-IT" dirty="0">
                <a:solidFill>
                  <a:schemeClr val="bg1"/>
                </a:solidFill>
              </a:rPr>
              <a:t>Gli scout letterari sono persone che lavorano per </a:t>
            </a:r>
            <a:r>
              <a:rPr lang="it-IT" b="1" dirty="0">
                <a:solidFill>
                  <a:schemeClr val="bg1"/>
                </a:solidFill>
              </a:rPr>
              <a:t>agenzie di scouting</a:t>
            </a:r>
            <a:r>
              <a:rPr lang="it-IT" dirty="0">
                <a:solidFill>
                  <a:schemeClr val="bg1"/>
                </a:solidFill>
              </a:rPr>
              <a:t>,</a:t>
            </a:r>
            <a:r>
              <a:rPr lang="it-IT" b="1" dirty="0">
                <a:solidFill>
                  <a:schemeClr val="bg1"/>
                </a:solidFill>
              </a:rPr>
              <a:t> </a:t>
            </a:r>
            <a:r>
              <a:rPr lang="it-IT" dirty="0">
                <a:solidFill>
                  <a:schemeClr val="bg1"/>
                </a:solidFill>
              </a:rPr>
              <a:t>ma possono essere assunti anche da società di produzioni cinematografica. Le agenzie di scouting sono spesso assunte o affiliate a case editrici, che sono alla ricerca di </a:t>
            </a:r>
            <a:r>
              <a:rPr lang="it-IT" b="1" dirty="0">
                <a:solidFill>
                  <a:schemeClr val="bg1"/>
                </a:solidFill>
              </a:rPr>
              <a:t>nuovi autori</a:t>
            </a:r>
            <a:r>
              <a:rPr lang="it-IT" dirty="0">
                <a:solidFill>
                  <a:schemeClr val="bg1"/>
                </a:solidFill>
              </a:rPr>
              <a:t>.</a:t>
            </a:r>
          </a:p>
          <a:p>
            <a:pPr marL="0" indent="0">
              <a:buClrTx/>
              <a:buNone/>
            </a:pPr>
            <a:r>
              <a:rPr lang="it-IT" dirty="0">
                <a:solidFill>
                  <a:schemeClr val="bg1"/>
                </a:solidFill>
              </a:rPr>
              <a:t>Il loro lavoro è stare attenti ai nuovi scrittori emergenti, ma tengono d'occhio tutto ciò che accade nel "Mercato del Libro". In questo modo sono una grande fonte di guadagno sia per gli autori che per le agenzie.</a:t>
            </a:r>
          </a:p>
          <a:p>
            <a:pPr marL="0" indent="0">
              <a:buClrTx/>
              <a:buNone/>
            </a:pPr>
            <a:r>
              <a:rPr lang="it-IT" dirty="0">
                <a:solidFill>
                  <a:schemeClr val="bg1"/>
                </a:solidFill>
              </a:rPr>
              <a:t>Uno scout letterario deve avere una grande conoscenza sia delle </a:t>
            </a:r>
            <a:r>
              <a:rPr lang="it-IT" b="1" dirty="0">
                <a:solidFill>
                  <a:schemeClr val="bg1"/>
                </a:solidFill>
              </a:rPr>
              <a:t>scienze economiche che della letteratura</a:t>
            </a:r>
            <a:r>
              <a:rPr lang="it-IT" dirty="0">
                <a:solidFill>
                  <a:schemeClr val="bg1"/>
                </a:solidFill>
              </a:rPr>
              <a:t>: deve infatti essere consapevole della qualità dell'opera letteraria che sta leggendo.</a:t>
            </a:r>
          </a:p>
          <a:p>
            <a:pPr marL="0" indent="0">
              <a:buClrTx/>
              <a:buNone/>
            </a:pPr>
            <a:r>
              <a:rPr lang="it-IT" dirty="0">
                <a:solidFill>
                  <a:schemeClr val="bg1"/>
                </a:solidFill>
              </a:rPr>
              <a:t>Anche se essendo un agente letterario legge molto, la mole di lavoro può diventare molto stressante, come affermato da diversi scout professionisti.</a:t>
            </a:r>
            <a:endParaRPr lang="en-GB" dirty="0">
              <a:solidFill>
                <a:schemeClr val="bg1"/>
              </a:solidFill>
            </a:endParaRPr>
          </a:p>
        </p:txBody>
      </p:sp>
      <p:sp>
        <p:nvSpPr>
          <p:cNvPr id="5" name="Rettangolo 4">
            <a:extLst>
              <a:ext uri="{FF2B5EF4-FFF2-40B4-BE49-F238E27FC236}">
                <a16:creationId xmlns:a16="http://schemas.microsoft.com/office/drawing/2014/main" id="{91AB83E6-35FC-4DC0-9CE8-4B59684A9357}"/>
              </a:ext>
            </a:extLst>
          </p:cNvPr>
          <p:cNvSpPr/>
          <p:nvPr/>
        </p:nvSpPr>
        <p:spPr>
          <a:xfrm>
            <a:off x="11813458" y="750565"/>
            <a:ext cx="378542" cy="5327374"/>
          </a:xfrm>
          <a:prstGeom prst="rect">
            <a:avLst/>
          </a:prstGeom>
          <a:solidFill>
            <a:srgbClr val="DAA624">
              <a:alpha val="75000"/>
            </a:srgbClr>
          </a:solidFill>
          <a:ln>
            <a:solidFill>
              <a:srgbClr val="DAA6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AutoShape 2">
            <a:extLst>
              <a:ext uri="{FF2B5EF4-FFF2-40B4-BE49-F238E27FC236}">
                <a16:creationId xmlns:a16="http://schemas.microsoft.com/office/drawing/2014/main" id="{A950AA53-4013-4F67-9E18-2E6F7C6E433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2744067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2">
            <a:extLst>
              <a:ext uri="{FF2B5EF4-FFF2-40B4-BE49-F238E27FC236}">
                <a16:creationId xmlns:a16="http://schemas.microsoft.com/office/drawing/2014/main" id="{6D45EA0F-30D4-4DBE-917E-7F76CC09B78E}"/>
              </a:ext>
            </a:extLst>
          </p:cNvPr>
          <p:cNvSpPr>
            <a:spLocks noGrp="1"/>
          </p:cNvSpPr>
          <p:nvPr>
            <p:ph idx="1"/>
          </p:nvPr>
        </p:nvSpPr>
        <p:spPr>
          <a:xfrm>
            <a:off x="3881283" y="855488"/>
            <a:ext cx="7354746" cy="4982154"/>
          </a:xfrm>
          <a:solidFill>
            <a:srgbClr val="DAA624"/>
          </a:solidFill>
        </p:spPr>
        <p:txBody>
          <a:bodyPr>
            <a:normAutofit/>
          </a:bodyPr>
          <a:lstStyle/>
          <a:p>
            <a:pPr marL="0" indent="0">
              <a:buClrTx/>
              <a:buNone/>
            </a:pPr>
            <a:endParaRPr lang="en-GB" dirty="0">
              <a:solidFill>
                <a:schemeClr val="bg1"/>
              </a:solidFill>
            </a:endParaRPr>
          </a:p>
          <a:p>
            <a:pPr marL="0" indent="0">
              <a:buNone/>
            </a:pPr>
            <a:endParaRPr lang="en-GB" dirty="0"/>
          </a:p>
        </p:txBody>
      </p:sp>
      <p:sp>
        <p:nvSpPr>
          <p:cNvPr id="4" name="Rettangolo 3">
            <a:extLst>
              <a:ext uri="{FF2B5EF4-FFF2-40B4-BE49-F238E27FC236}">
                <a16:creationId xmlns:a16="http://schemas.microsoft.com/office/drawing/2014/main" id="{84D69485-6DF7-4794-AAA0-0166E8F1120C}"/>
              </a:ext>
            </a:extLst>
          </p:cNvPr>
          <p:cNvSpPr/>
          <p:nvPr/>
        </p:nvSpPr>
        <p:spPr>
          <a:xfrm>
            <a:off x="0" y="749138"/>
            <a:ext cx="3436374" cy="5327374"/>
          </a:xfrm>
          <a:prstGeom prst="rect">
            <a:avLst/>
          </a:prstGeom>
          <a:solidFill>
            <a:srgbClr val="DAA624"/>
          </a:solidFill>
          <a:ln>
            <a:solidFill>
              <a:srgbClr val="DAA624"/>
            </a:solid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F06E6C0D-C35C-43D4-8D4E-0F9B812BCAF7}"/>
              </a:ext>
            </a:extLst>
          </p:cNvPr>
          <p:cNvSpPr>
            <a:spLocks noGrp="1"/>
          </p:cNvSpPr>
          <p:nvPr>
            <p:ph type="title"/>
          </p:nvPr>
        </p:nvSpPr>
        <p:spPr/>
        <p:txBody>
          <a:bodyPr/>
          <a:lstStyle/>
          <a:p>
            <a:pPr algn="ctr"/>
            <a:r>
              <a:rPr lang="en-GB" b="1" dirty="0">
                <a:solidFill>
                  <a:schemeClr val="bg1"/>
                </a:solidFill>
              </a:rPr>
              <a:t>FRIULI DATA  </a:t>
            </a:r>
          </a:p>
        </p:txBody>
      </p:sp>
      <p:sp>
        <p:nvSpPr>
          <p:cNvPr id="5" name="Rettangolo 4">
            <a:extLst>
              <a:ext uri="{FF2B5EF4-FFF2-40B4-BE49-F238E27FC236}">
                <a16:creationId xmlns:a16="http://schemas.microsoft.com/office/drawing/2014/main" id="{C3AFE89C-8B0D-458B-B9AF-932A3A701B94}"/>
              </a:ext>
            </a:extLst>
          </p:cNvPr>
          <p:cNvSpPr/>
          <p:nvPr/>
        </p:nvSpPr>
        <p:spPr>
          <a:xfrm>
            <a:off x="11813458" y="750565"/>
            <a:ext cx="378542" cy="5327374"/>
          </a:xfrm>
          <a:prstGeom prst="rect">
            <a:avLst/>
          </a:prstGeom>
          <a:solidFill>
            <a:srgbClr val="DAA624">
              <a:alpha val="75000"/>
            </a:srgbClr>
          </a:solidFill>
          <a:ln>
            <a:solidFill>
              <a:srgbClr val="DAA6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CasellaDiTesto 5">
            <a:extLst>
              <a:ext uri="{FF2B5EF4-FFF2-40B4-BE49-F238E27FC236}">
                <a16:creationId xmlns:a16="http://schemas.microsoft.com/office/drawing/2014/main" id="{D376657F-7B0C-4B3F-BB11-FD16CB2B4D0E}"/>
              </a:ext>
            </a:extLst>
          </p:cNvPr>
          <p:cNvSpPr txBox="1"/>
          <p:nvPr/>
        </p:nvSpPr>
        <p:spPr>
          <a:xfrm>
            <a:off x="4200938" y="1166192"/>
            <a:ext cx="6294784" cy="3139321"/>
          </a:xfrm>
          <a:prstGeom prst="rect">
            <a:avLst/>
          </a:prstGeom>
          <a:noFill/>
        </p:spPr>
        <p:txBody>
          <a:bodyPr wrap="square" rtlCol="0">
            <a:spAutoFit/>
          </a:bodyPr>
          <a:lstStyle/>
          <a:p>
            <a:pPr marL="342900" indent="-342900">
              <a:lnSpc>
                <a:spcPct val="150000"/>
              </a:lnSpc>
              <a:buClrTx/>
              <a:buFont typeface="Wingdings" panose="05000000000000000000" pitchFamily="2" charset="2"/>
              <a:buChar char="§"/>
            </a:pPr>
            <a:r>
              <a:rPr lang="en-US" sz="2000" dirty="0">
                <a:solidFill>
                  <a:schemeClr val="bg1"/>
                </a:solidFill>
              </a:rPr>
              <a:t>In 2019 the Book Market increased 2.8%. (books sold)</a:t>
            </a:r>
          </a:p>
          <a:p>
            <a:pPr marL="342900" indent="-342900">
              <a:lnSpc>
                <a:spcPct val="150000"/>
              </a:lnSpc>
              <a:buClrTx/>
              <a:buFont typeface="Wingdings" panose="05000000000000000000" pitchFamily="2" charset="2"/>
              <a:buChar char="§"/>
            </a:pPr>
            <a:endParaRPr lang="en-US" sz="2000" dirty="0">
              <a:solidFill>
                <a:schemeClr val="bg1"/>
              </a:solidFill>
            </a:endParaRPr>
          </a:p>
          <a:p>
            <a:pPr marL="342900" indent="-342900">
              <a:buClrTx/>
              <a:buFont typeface="Wingdings" panose="05000000000000000000" pitchFamily="2" charset="2"/>
              <a:buChar char="§"/>
            </a:pPr>
            <a:r>
              <a:rPr lang="en-US" sz="2000" dirty="0">
                <a:solidFill>
                  <a:schemeClr val="bg1"/>
                </a:solidFill>
              </a:rPr>
              <a:t>The publishing sector is increasingly oriented towards </a:t>
            </a:r>
            <a:r>
              <a:rPr lang="en-US" sz="2000" b="1" dirty="0">
                <a:solidFill>
                  <a:schemeClr val="bg1"/>
                </a:solidFill>
              </a:rPr>
              <a:t>foreign production</a:t>
            </a:r>
            <a:r>
              <a:rPr lang="en-US" sz="2000" dirty="0">
                <a:solidFill>
                  <a:schemeClr val="bg1"/>
                </a:solidFill>
              </a:rPr>
              <a:t>.</a:t>
            </a:r>
          </a:p>
          <a:p>
            <a:pPr marL="342900" indent="-342900">
              <a:buClrTx/>
              <a:buFont typeface="Wingdings" panose="05000000000000000000" pitchFamily="2" charset="2"/>
              <a:buChar char="§"/>
            </a:pPr>
            <a:endParaRPr lang="en-US" sz="2000" dirty="0">
              <a:solidFill>
                <a:schemeClr val="bg1"/>
              </a:solidFill>
            </a:endParaRPr>
          </a:p>
          <a:p>
            <a:pPr marL="342900" indent="-342900">
              <a:buClrTx/>
              <a:buFont typeface="Wingdings" panose="05000000000000000000" pitchFamily="2" charset="2"/>
              <a:buChar char="§"/>
            </a:pPr>
            <a:r>
              <a:rPr lang="en-US" sz="2000" dirty="0">
                <a:solidFill>
                  <a:schemeClr val="bg1"/>
                </a:solidFill>
              </a:rPr>
              <a:t>Publishing is progressively recovering from the crisis that began in 2010-2011, with an increase in active publishing houses. </a:t>
            </a:r>
          </a:p>
          <a:p>
            <a:endParaRPr lang="it-IT" dirty="0"/>
          </a:p>
        </p:txBody>
      </p:sp>
      <p:pic>
        <p:nvPicPr>
          <p:cNvPr id="8" name="Immagine 7">
            <a:extLst>
              <a:ext uri="{FF2B5EF4-FFF2-40B4-BE49-F238E27FC236}">
                <a16:creationId xmlns:a16="http://schemas.microsoft.com/office/drawing/2014/main" id="{E2979A63-5B3C-498C-98D9-CE9FE85DF7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870" y="4399720"/>
            <a:ext cx="4757984" cy="233900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39073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2">
            <a:extLst>
              <a:ext uri="{FF2B5EF4-FFF2-40B4-BE49-F238E27FC236}">
                <a16:creationId xmlns:a16="http://schemas.microsoft.com/office/drawing/2014/main" id="{6D45EA0F-30D4-4DBE-917E-7F76CC09B78E}"/>
              </a:ext>
            </a:extLst>
          </p:cNvPr>
          <p:cNvSpPr>
            <a:spLocks noGrp="1"/>
          </p:cNvSpPr>
          <p:nvPr>
            <p:ph idx="1"/>
          </p:nvPr>
        </p:nvSpPr>
        <p:spPr>
          <a:xfrm>
            <a:off x="3881283" y="855488"/>
            <a:ext cx="7354746" cy="4982154"/>
          </a:xfrm>
          <a:solidFill>
            <a:srgbClr val="DAA624"/>
          </a:solidFill>
        </p:spPr>
        <p:txBody>
          <a:bodyPr>
            <a:normAutofit/>
          </a:bodyPr>
          <a:lstStyle/>
          <a:p>
            <a:pPr marL="0" indent="0">
              <a:buClrTx/>
              <a:buNone/>
            </a:pPr>
            <a:endParaRPr lang="en-GB" dirty="0">
              <a:solidFill>
                <a:schemeClr val="bg1"/>
              </a:solidFill>
            </a:endParaRPr>
          </a:p>
          <a:p>
            <a:pPr marL="0" indent="0">
              <a:buNone/>
            </a:pPr>
            <a:endParaRPr lang="en-GB" dirty="0"/>
          </a:p>
        </p:txBody>
      </p:sp>
      <p:sp>
        <p:nvSpPr>
          <p:cNvPr id="4" name="Rettangolo 3">
            <a:extLst>
              <a:ext uri="{FF2B5EF4-FFF2-40B4-BE49-F238E27FC236}">
                <a16:creationId xmlns:a16="http://schemas.microsoft.com/office/drawing/2014/main" id="{84D69485-6DF7-4794-AAA0-0166E8F1120C}"/>
              </a:ext>
            </a:extLst>
          </p:cNvPr>
          <p:cNvSpPr/>
          <p:nvPr/>
        </p:nvSpPr>
        <p:spPr>
          <a:xfrm>
            <a:off x="0" y="749138"/>
            <a:ext cx="3436374" cy="5327374"/>
          </a:xfrm>
          <a:prstGeom prst="rect">
            <a:avLst/>
          </a:prstGeom>
          <a:solidFill>
            <a:srgbClr val="DAA624"/>
          </a:solidFill>
          <a:ln>
            <a:solidFill>
              <a:srgbClr val="DAA624"/>
            </a:solid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F06E6C0D-C35C-43D4-8D4E-0F9B812BCAF7}"/>
              </a:ext>
            </a:extLst>
          </p:cNvPr>
          <p:cNvSpPr>
            <a:spLocks noGrp="1"/>
          </p:cNvSpPr>
          <p:nvPr>
            <p:ph type="title"/>
          </p:nvPr>
        </p:nvSpPr>
        <p:spPr/>
        <p:txBody>
          <a:bodyPr/>
          <a:lstStyle/>
          <a:p>
            <a:pPr algn="ctr"/>
            <a:r>
              <a:rPr lang="en-GB" b="1" dirty="0">
                <a:solidFill>
                  <a:schemeClr val="bg1"/>
                </a:solidFill>
              </a:rPr>
              <a:t>DATI DEL FRIULI</a:t>
            </a:r>
          </a:p>
        </p:txBody>
      </p:sp>
      <p:sp>
        <p:nvSpPr>
          <p:cNvPr id="5" name="Rettangolo 4">
            <a:extLst>
              <a:ext uri="{FF2B5EF4-FFF2-40B4-BE49-F238E27FC236}">
                <a16:creationId xmlns:a16="http://schemas.microsoft.com/office/drawing/2014/main" id="{C3AFE89C-8B0D-458B-B9AF-932A3A701B94}"/>
              </a:ext>
            </a:extLst>
          </p:cNvPr>
          <p:cNvSpPr/>
          <p:nvPr/>
        </p:nvSpPr>
        <p:spPr>
          <a:xfrm>
            <a:off x="11813458" y="750565"/>
            <a:ext cx="378542" cy="5327374"/>
          </a:xfrm>
          <a:prstGeom prst="rect">
            <a:avLst/>
          </a:prstGeom>
          <a:solidFill>
            <a:srgbClr val="DAA624">
              <a:alpha val="75000"/>
            </a:srgbClr>
          </a:solidFill>
          <a:ln>
            <a:solidFill>
              <a:srgbClr val="DAA6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CasellaDiTesto 5">
            <a:extLst>
              <a:ext uri="{FF2B5EF4-FFF2-40B4-BE49-F238E27FC236}">
                <a16:creationId xmlns:a16="http://schemas.microsoft.com/office/drawing/2014/main" id="{D376657F-7B0C-4B3F-BB11-FD16CB2B4D0E}"/>
              </a:ext>
            </a:extLst>
          </p:cNvPr>
          <p:cNvSpPr txBox="1"/>
          <p:nvPr/>
        </p:nvSpPr>
        <p:spPr>
          <a:xfrm>
            <a:off x="4200938" y="1166192"/>
            <a:ext cx="6294784" cy="2862322"/>
          </a:xfrm>
          <a:prstGeom prst="rect">
            <a:avLst/>
          </a:prstGeom>
          <a:noFill/>
        </p:spPr>
        <p:txBody>
          <a:bodyPr wrap="square" rtlCol="0">
            <a:spAutoFit/>
          </a:bodyPr>
          <a:lstStyle/>
          <a:p>
            <a:pPr marL="342900" indent="-342900">
              <a:buFont typeface="Wingdings" panose="05000000000000000000" pitchFamily="2" charset="2"/>
              <a:buChar char="§"/>
            </a:pPr>
            <a:r>
              <a:rPr lang="it-IT" sz="2000" dirty="0">
                <a:solidFill>
                  <a:schemeClr val="bg1"/>
                </a:solidFill>
              </a:rPr>
              <a:t>Nel 2019 il mercato del libro è cresciuto del 2,8%. (libri venduti)</a:t>
            </a:r>
          </a:p>
          <a:p>
            <a:pPr marL="342900" indent="-342900">
              <a:buFont typeface="Wingdings" panose="05000000000000000000" pitchFamily="2" charset="2"/>
              <a:buChar char="§"/>
            </a:pPr>
            <a:endParaRPr lang="it-IT" sz="2000" dirty="0">
              <a:solidFill>
                <a:schemeClr val="bg1"/>
              </a:solidFill>
            </a:endParaRPr>
          </a:p>
          <a:p>
            <a:pPr marL="342900" indent="-342900">
              <a:buFont typeface="Wingdings" panose="05000000000000000000" pitchFamily="2" charset="2"/>
              <a:buChar char="§"/>
            </a:pPr>
            <a:r>
              <a:rPr lang="it-IT" sz="2000" dirty="0">
                <a:solidFill>
                  <a:schemeClr val="bg1"/>
                </a:solidFill>
              </a:rPr>
              <a:t>Il settore editoriale è sempre più orientato alla produzione estera.</a:t>
            </a:r>
          </a:p>
          <a:p>
            <a:pPr marL="342900" indent="-342900">
              <a:buFont typeface="Wingdings" panose="05000000000000000000" pitchFamily="2" charset="2"/>
              <a:buChar char="§"/>
            </a:pPr>
            <a:endParaRPr lang="it-IT" sz="2000" dirty="0">
              <a:solidFill>
                <a:schemeClr val="bg1"/>
              </a:solidFill>
            </a:endParaRPr>
          </a:p>
          <a:p>
            <a:pPr marL="342900" indent="-342900">
              <a:buFont typeface="Wingdings" panose="05000000000000000000" pitchFamily="2" charset="2"/>
              <a:buChar char="§"/>
            </a:pPr>
            <a:r>
              <a:rPr lang="it-IT" sz="2000" dirty="0">
                <a:solidFill>
                  <a:schemeClr val="bg1"/>
                </a:solidFill>
              </a:rPr>
              <a:t>L'editoria si sta progressivamente riprendendo dalla crisi iniziata nel 2010-2011, con un aumento delle case editrici attive.</a:t>
            </a:r>
          </a:p>
        </p:txBody>
      </p:sp>
      <p:pic>
        <p:nvPicPr>
          <p:cNvPr id="9" name="Immagine 8">
            <a:extLst>
              <a:ext uri="{FF2B5EF4-FFF2-40B4-BE49-F238E27FC236}">
                <a16:creationId xmlns:a16="http://schemas.microsoft.com/office/drawing/2014/main" id="{D9DD0B4F-80BC-4A8F-88B8-7183022559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870" y="4399720"/>
            <a:ext cx="4757984" cy="233900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34696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contenuto 2">
            <a:extLst>
              <a:ext uri="{FF2B5EF4-FFF2-40B4-BE49-F238E27FC236}">
                <a16:creationId xmlns:a16="http://schemas.microsoft.com/office/drawing/2014/main" id="{3A1A9D6E-A422-439E-9BF8-2FEDBF649AB9}"/>
              </a:ext>
            </a:extLst>
          </p:cNvPr>
          <p:cNvSpPr>
            <a:spLocks noGrp="1"/>
          </p:cNvSpPr>
          <p:nvPr>
            <p:ph idx="1"/>
          </p:nvPr>
        </p:nvSpPr>
        <p:spPr>
          <a:xfrm>
            <a:off x="3894535" y="736220"/>
            <a:ext cx="7354746" cy="4982154"/>
          </a:xfrm>
          <a:solidFill>
            <a:srgbClr val="DAA624"/>
          </a:solidFill>
        </p:spPr>
        <p:txBody>
          <a:bodyPr>
            <a:normAutofit/>
          </a:bodyPr>
          <a:lstStyle/>
          <a:p>
            <a:pPr marL="0" indent="0">
              <a:buClrTx/>
              <a:buNone/>
            </a:pPr>
            <a:endParaRPr lang="en-GB" dirty="0">
              <a:solidFill>
                <a:schemeClr val="bg1"/>
              </a:solidFill>
            </a:endParaRPr>
          </a:p>
          <a:p>
            <a:pPr marL="0" indent="0">
              <a:buNone/>
            </a:pPr>
            <a:endParaRPr lang="en-GB" dirty="0"/>
          </a:p>
        </p:txBody>
      </p:sp>
      <p:sp>
        <p:nvSpPr>
          <p:cNvPr id="4" name="Rettangolo 3">
            <a:extLst>
              <a:ext uri="{FF2B5EF4-FFF2-40B4-BE49-F238E27FC236}">
                <a16:creationId xmlns:a16="http://schemas.microsoft.com/office/drawing/2014/main" id="{84D69485-6DF7-4794-AAA0-0166E8F1120C}"/>
              </a:ext>
            </a:extLst>
          </p:cNvPr>
          <p:cNvSpPr/>
          <p:nvPr/>
        </p:nvSpPr>
        <p:spPr>
          <a:xfrm>
            <a:off x="0" y="749138"/>
            <a:ext cx="3436374" cy="5327374"/>
          </a:xfrm>
          <a:prstGeom prst="rect">
            <a:avLst/>
          </a:prstGeom>
          <a:solidFill>
            <a:srgbClr val="DAA624"/>
          </a:solidFill>
          <a:ln>
            <a:solidFill>
              <a:srgbClr val="DAA624"/>
            </a:solid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F06E6C0D-C35C-43D4-8D4E-0F9B812BCAF7}"/>
              </a:ext>
            </a:extLst>
          </p:cNvPr>
          <p:cNvSpPr>
            <a:spLocks noGrp="1"/>
          </p:cNvSpPr>
          <p:nvPr>
            <p:ph type="title"/>
          </p:nvPr>
        </p:nvSpPr>
        <p:spPr/>
        <p:txBody>
          <a:bodyPr/>
          <a:lstStyle/>
          <a:p>
            <a:pPr algn="ctr"/>
            <a:r>
              <a:rPr lang="en-GB" b="1" dirty="0">
                <a:solidFill>
                  <a:schemeClr val="bg1"/>
                </a:solidFill>
              </a:rPr>
              <a:t>FRIULI DATA  </a:t>
            </a:r>
          </a:p>
        </p:txBody>
      </p:sp>
      <p:sp>
        <p:nvSpPr>
          <p:cNvPr id="5" name="Rettangolo 4">
            <a:extLst>
              <a:ext uri="{FF2B5EF4-FFF2-40B4-BE49-F238E27FC236}">
                <a16:creationId xmlns:a16="http://schemas.microsoft.com/office/drawing/2014/main" id="{C3AFE89C-8B0D-458B-B9AF-932A3A701B94}"/>
              </a:ext>
            </a:extLst>
          </p:cNvPr>
          <p:cNvSpPr/>
          <p:nvPr/>
        </p:nvSpPr>
        <p:spPr>
          <a:xfrm>
            <a:off x="11813458" y="750565"/>
            <a:ext cx="378542" cy="5327374"/>
          </a:xfrm>
          <a:prstGeom prst="rect">
            <a:avLst/>
          </a:prstGeom>
          <a:solidFill>
            <a:srgbClr val="DAA624">
              <a:alpha val="75000"/>
            </a:srgbClr>
          </a:solidFill>
          <a:ln>
            <a:solidFill>
              <a:srgbClr val="DAA6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CasellaDiTesto 5">
            <a:extLst>
              <a:ext uri="{FF2B5EF4-FFF2-40B4-BE49-F238E27FC236}">
                <a16:creationId xmlns:a16="http://schemas.microsoft.com/office/drawing/2014/main" id="{197FC747-86B5-4748-A0D7-1F76D01F9108}"/>
              </a:ext>
            </a:extLst>
          </p:cNvPr>
          <p:cNvSpPr txBox="1"/>
          <p:nvPr/>
        </p:nvSpPr>
        <p:spPr>
          <a:xfrm>
            <a:off x="4224338" y="738671"/>
            <a:ext cx="6814671" cy="3600986"/>
          </a:xfrm>
          <a:prstGeom prst="rect">
            <a:avLst/>
          </a:prstGeom>
          <a:noFill/>
        </p:spPr>
        <p:txBody>
          <a:bodyPr wrap="square" rtlCol="0">
            <a:spAutoFit/>
          </a:bodyPr>
          <a:lstStyle/>
          <a:p>
            <a:r>
              <a:rPr lang="it-IT" sz="2400" b="1" dirty="0">
                <a:solidFill>
                  <a:schemeClr val="bg1"/>
                </a:solidFill>
              </a:rPr>
              <a:t>PUBLISHING</a:t>
            </a:r>
          </a:p>
          <a:p>
            <a:endParaRPr lang="it-IT" sz="2000" b="1" dirty="0">
              <a:solidFill>
                <a:schemeClr val="bg1"/>
              </a:solidFill>
            </a:endParaRPr>
          </a:p>
          <a:p>
            <a:pPr marL="342900" indent="-342900">
              <a:buClrTx/>
              <a:buFont typeface="Wingdings" panose="05000000000000000000" pitchFamily="2" charset="2"/>
              <a:buChar char="§"/>
            </a:pPr>
            <a:r>
              <a:rPr lang="en-US" sz="2000" dirty="0">
                <a:solidFill>
                  <a:schemeClr val="bg1"/>
                </a:solidFill>
              </a:rPr>
              <a:t>The number of titles published remains stable and production in all macro-genres is growing. </a:t>
            </a:r>
          </a:p>
          <a:p>
            <a:pPr marL="342900" indent="-342900">
              <a:buClrTx/>
              <a:buFont typeface="Wingdings" panose="05000000000000000000" pitchFamily="2" charset="2"/>
              <a:buChar char="§"/>
            </a:pPr>
            <a:r>
              <a:rPr lang="en-US" sz="2000" dirty="0">
                <a:solidFill>
                  <a:schemeClr val="bg1"/>
                </a:solidFill>
              </a:rPr>
              <a:t>The decline in the production of titles and </a:t>
            </a:r>
            <a:r>
              <a:rPr lang="en-US" sz="2000" b="1" dirty="0">
                <a:solidFill>
                  <a:schemeClr val="bg1"/>
                </a:solidFill>
              </a:rPr>
              <a:t>e-books</a:t>
            </a:r>
            <a:r>
              <a:rPr lang="en-US" sz="2000" dirty="0">
                <a:solidFill>
                  <a:schemeClr val="bg1"/>
                </a:solidFill>
              </a:rPr>
              <a:t> is confirmed.</a:t>
            </a:r>
          </a:p>
          <a:p>
            <a:pPr marL="342900" indent="-342900">
              <a:buClrTx/>
              <a:buFont typeface="Wingdings" panose="05000000000000000000" pitchFamily="2" charset="2"/>
              <a:buChar char="§"/>
            </a:pPr>
            <a:r>
              <a:rPr lang="en-US" sz="2000" dirty="0">
                <a:solidFill>
                  <a:schemeClr val="bg1"/>
                </a:solidFill>
              </a:rPr>
              <a:t>The sale of rights is growing but the prices of books are still lower than the 2010 values. </a:t>
            </a:r>
          </a:p>
          <a:p>
            <a:pPr marL="342900" indent="-342900">
              <a:buClrTx/>
              <a:buFont typeface="Wingdings" panose="05000000000000000000" pitchFamily="2" charset="2"/>
              <a:buChar char="§"/>
            </a:pPr>
            <a:r>
              <a:rPr lang="en-US" sz="2000" dirty="0">
                <a:solidFill>
                  <a:schemeClr val="bg1"/>
                </a:solidFill>
              </a:rPr>
              <a:t>The bookshop is confirmed as the main channel through which Italians buy books to read.</a:t>
            </a:r>
          </a:p>
          <a:p>
            <a:endParaRPr lang="it-IT" sz="2400" b="1" dirty="0">
              <a:solidFill>
                <a:schemeClr val="bg1"/>
              </a:solidFill>
            </a:endParaRPr>
          </a:p>
        </p:txBody>
      </p:sp>
      <p:graphicFrame>
        <p:nvGraphicFramePr>
          <p:cNvPr id="10" name="Grafico 9">
            <a:extLst>
              <a:ext uri="{FF2B5EF4-FFF2-40B4-BE49-F238E27FC236}">
                <a16:creationId xmlns:a16="http://schemas.microsoft.com/office/drawing/2014/main" id="{B4AF05EB-66A6-411F-8B9B-6B682E4D22A2}"/>
              </a:ext>
            </a:extLst>
          </p:cNvPr>
          <p:cNvGraphicFramePr/>
          <p:nvPr>
            <p:extLst>
              <p:ext uri="{D42A27DB-BD31-4B8C-83A1-F6EECF244321}">
                <p14:modId xmlns:p14="http://schemas.microsoft.com/office/powerpoint/2010/main" val="1841099130"/>
              </p:ext>
            </p:extLst>
          </p:nvPr>
        </p:nvGraphicFramePr>
        <p:xfrm>
          <a:off x="1550504" y="3926693"/>
          <a:ext cx="6320219" cy="29313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14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contenuto 2">
            <a:extLst>
              <a:ext uri="{FF2B5EF4-FFF2-40B4-BE49-F238E27FC236}">
                <a16:creationId xmlns:a16="http://schemas.microsoft.com/office/drawing/2014/main" id="{3A1A9D6E-A422-439E-9BF8-2FEDBF649AB9}"/>
              </a:ext>
            </a:extLst>
          </p:cNvPr>
          <p:cNvSpPr>
            <a:spLocks noGrp="1"/>
          </p:cNvSpPr>
          <p:nvPr>
            <p:ph idx="1"/>
          </p:nvPr>
        </p:nvSpPr>
        <p:spPr>
          <a:xfrm>
            <a:off x="3907787" y="743488"/>
            <a:ext cx="7354746" cy="4982154"/>
          </a:xfrm>
          <a:solidFill>
            <a:srgbClr val="DAA624"/>
          </a:solidFill>
        </p:spPr>
        <p:txBody>
          <a:bodyPr>
            <a:normAutofit/>
          </a:bodyPr>
          <a:lstStyle/>
          <a:p>
            <a:pPr marL="0" indent="0">
              <a:buClrTx/>
              <a:buNone/>
            </a:pPr>
            <a:endParaRPr lang="en-GB" dirty="0">
              <a:solidFill>
                <a:schemeClr val="bg1"/>
              </a:solidFill>
            </a:endParaRPr>
          </a:p>
          <a:p>
            <a:pPr marL="0" indent="0">
              <a:buNone/>
            </a:pPr>
            <a:endParaRPr lang="en-GB" dirty="0"/>
          </a:p>
        </p:txBody>
      </p:sp>
      <p:sp>
        <p:nvSpPr>
          <p:cNvPr id="4" name="Rettangolo 3">
            <a:extLst>
              <a:ext uri="{FF2B5EF4-FFF2-40B4-BE49-F238E27FC236}">
                <a16:creationId xmlns:a16="http://schemas.microsoft.com/office/drawing/2014/main" id="{84D69485-6DF7-4794-AAA0-0166E8F1120C}"/>
              </a:ext>
            </a:extLst>
          </p:cNvPr>
          <p:cNvSpPr/>
          <p:nvPr/>
        </p:nvSpPr>
        <p:spPr>
          <a:xfrm>
            <a:off x="0" y="749138"/>
            <a:ext cx="3436374" cy="5327374"/>
          </a:xfrm>
          <a:prstGeom prst="rect">
            <a:avLst/>
          </a:prstGeom>
          <a:solidFill>
            <a:srgbClr val="DAA624"/>
          </a:solidFill>
          <a:ln>
            <a:solidFill>
              <a:srgbClr val="DAA624"/>
            </a:solid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F06E6C0D-C35C-43D4-8D4E-0F9B812BCAF7}"/>
              </a:ext>
            </a:extLst>
          </p:cNvPr>
          <p:cNvSpPr>
            <a:spLocks noGrp="1"/>
          </p:cNvSpPr>
          <p:nvPr>
            <p:ph type="title"/>
          </p:nvPr>
        </p:nvSpPr>
        <p:spPr/>
        <p:txBody>
          <a:bodyPr/>
          <a:lstStyle/>
          <a:p>
            <a:pPr algn="ctr"/>
            <a:r>
              <a:rPr lang="en-GB" b="1" dirty="0">
                <a:solidFill>
                  <a:schemeClr val="bg1"/>
                </a:solidFill>
              </a:rPr>
              <a:t>DATI DEL FRIULI</a:t>
            </a:r>
          </a:p>
        </p:txBody>
      </p:sp>
      <p:sp>
        <p:nvSpPr>
          <p:cNvPr id="5" name="Rettangolo 4">
            <a:extLst>
              <a:ext uri="{FF2B5EF4-FFF2-40B4-BE49-F238E27FC236}">
                <a16:creationId xmlns:a16="http://schemas.microsoft.com/office/drawing/2014/main" id="{C3AFE89C-8B0D-458B-B9AF-932A3A701B94}"/>
              </a:ext>
            </a:extLst>
          </p:cNvPr>
          <p:cNvSpPr/>
          <p:nvPr/>
        </p:nvSpPr>
        <p:spPr>
          <a:xfrm>
            <a:off x="11813458" y="750565"/>
            <a:ext cx="378542" cy="5327374"/>
          </a:xfrm>
          <a:prstGeom prst="rect">
            <a:avLst/>
          </a:prstGeom>
          <a:solidFill>
            <a:srgbClr val="DAA624">
              <a:alpha val="75000"/>
            </a:srgbClr>
          </a:solidFill>
          <a:ln>
            <a:solidFill>
              <a:srgbClr val="DAA6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CasellaDiTesto 5">
            <a:extLst>
              <a:ext uri="{FF2B5EF4-FFF2-40B4-BE49-F238E27FC236}">
                <a16:creationId xmlns:a16="http://schemas.microsoft.com/office/drawing/2014/main" id="{197FC747-86B5-4748-A0D7-1F76D01F9108}"/>
              </a:ext>
            </a:extLst>
          </p:cNvPr>
          <p:cNvSpPr txBox="1"/>
          <p:nvPr/>
        </p:nvSpPr>
        <p:spPr>
          <a:xfrm>
            <a:off x="4224338" y="741915"/>
            <a:ext cx="6814671" cy="3046988"/>
          </a:xfrm>
          <a:prstGeom prst="rect">
            <a:avLst/>
          </a:prstGeom>
          <a:noFill/>
        </p:spPr>
        <p:txBody>
          <a:bodyPr wrap="square" rtlCol="0">
            <a:spAutoFit/>
          </a:bodyPr>
          <a:lstStyle/>
          <a:p>
            <a:r>
              <a:rPr lang="it-IT" sz="2400" b="1" dirty="0">
                <a:solidFill>
                  <a:schemeClr val="bg1"/>
                </a:solidFill>
              </a:rPr>
              <a:t>EDITORIA</a:t>
            </a:r>
          </a:p>
          <a:p>
            <a:endParaRPr lang="it-IT" sz="2400" b="1" dirty="0">
              <a:solidFill>
                <a:schemeClr val="bg1"/>
              </a:solidFill>
            </a:endParaRPr>
          </a:p>
          <a:p>
            <a:pPr marL="342900" indent="-342900">
              <a:buFont typeface="Wingdings" panose="05000000000000000000" pitchFamily="2" charset="2"/>
              <a:buChar char="§"/>
            </a:pPr>
            <a:r>
              <a:rPr lang="it-IT" sz="2000" dirty="0">
                <a:solidFill>
                  <a:schemeClr val="bg1"/>
                </a:solidFill>
              </a:rPr>
              <a:t>Il numero di titoli pubblicati resta stabile e cresce la produzione in tutti i macro generi.</a:t>
            </a:r>
          </a:p>
          <a:p>
            <a:pPr marL="342900" indent="-342900">
              <a:buFont typeface="Wingdings" panose="05000000000000000000" pitchFamily="2" charset="2"/>
              <a:buChar char="§"/>
            </a:pPr>
            <a:r>
              <a:rPr lang="it-IT" sz="2000" dirty="0">
                <a:solidFill>
                  <a:schemeClr val="bg1"/>
                </a:solidFill>
              </a:rPr>
              <a:t>Si conferma il calo della produzione di titoli ed e-book.</a:t>
            </a:r>
          </a:p>
          <a:p>
            <a:pPr marL="342900" indent="-342900">
              <a:buFont typeface="Wingdings" panose="05000000000000000000" pitchFamily="2" charset="2"/>
              <a:buChar char="§"/>
            </a:pPr>
            <a:r>
              <a:rPr lang="it-IT" sz="2000" dirty="0">
                <a:solidFill>
                  <a:schemeClr val="bg1"/>
                </a:solidFill>
              </a:rPr>
              <a:t>Cresce la vendita dei diritti ma i prezzi dei libri sono ancora inferiori ai valori del 2010.</a:t>
            </a:r>
          </a:p>
          <a:p>
            <a:pPr marL="342900" indent="-342900">
              <a:buFont typeface="Wingdings" panose="05000000000000000000" pitchFamily="2" charset="2"/>
              <a:buChar char="§"/>
            </a:pPr>
            <a:r>
              <a:rPr lang="it-IT" sz="2000" dirty="0">
                <a:solidFill>
                  <a:schemeClr val="bg1"/>
                </a:solidFill>
              </a:rPr>
              <a:t>La libreria si conferma il principale canale attraverso il quale gli italiani acquistano libri da leggere.</a:t>
            </a:r>
          </a:p>
        </p:txBody>
      </p:sp>
      <p:graphicFrame>
        <p:nvGraphicFramePr>
          <p:cNvPr id="10" name="Grafico 9">
            <a:extLst>
              <a:ext uri="{FF2B5EF4-FFF2-40B4-BE49-F238E27FC236}">
                <a16:creationId xmlns:a16="http://schemas.microsoft.com/office/drawing/2014/main" id="{7D1A60C9-FC6C-43A6-BD3C-DAD545A14BAF}"/>
              </a:ext>
            </a:extLst>
          </p:cNvPr>
          <p:cNvGraphicFramePr/>
          <p:nvPr>
            <p:extLst>
              <p:ext uri="{D42A27DB-BD31-4B8C-83A1-F6EECF244321}">
                <p14:modId xmlns:p14="http://schemas.microsoft.com/office/powerpoint/2010/main" val="4202053217"/>
              </p:ext>
            </p:extLst>
          </p:nvPr>
        </p:nvGraphicFramePr>
        <p:xfrm>
          <a:off x="1524000" y="3926693"/>
          <a:ext cx="6320219" cy="29313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48850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2">
            <a:extLst>
              <a:ext uri="{FF2B5EF4-FFF2-40B4-BE49-F238E27FC236}">
                <a16:creationId xmlns:a16="http://schemas.microsoft.com/office/drawing/2014/main" id="{6D45EA0F-30D4-4DBE-917E-7F76CC09B78E}"/>
              </a:ext>
            </a:extLst>
          </p:cNvPr>
          <p:cNvSpPr>
            <a:spLocks noGrp="1"/>
          </p:cNvSpPr>
          <p:nvPr>
            <p:ph idx="1"/>
          </p:nvPr>
        </p:nvSpPr>
        <p:spPr>
          <a:xfrm>
            <a:off x="3900488" y="728663"/>
            <a:ext cx="7354746" cy="4982154"/>
          </a:xfrm>
          <a:solidFill>
            <a:srgbClr val="DAA624"/>
          </a:solidFill>
        </p:spPr>
        <p:txBody>
          <a:bodyPr>
            <a:normAutofit/>
          </a:bodyPr>
          <a:lstStyle/>
          <a:p>
            <a:pPr marL="0" indent="0">
              <a:buClrTx/>
              <a:buNone/>
            </a:pPr>
            <a:endParaRPr lang="en-GB" dirty="0">
              <a:solidFill>
                <a:schemeClr val="bg1"/>
              </a:solidFill>
            </a:endParaRPr>
          </a:p>
          <a:p>
            <a:pPr marL="0" indent="0">
              <a:buNone/>
            </a:pPr>
            <a:endParaRPr lang="en-GB" dirty="0"/>
          </a:p>
        </p:txBody>
      </p:sp>
      <p:sp>
        <p:nvSpPr>
          <p:cNvPr id="4" name="Rettangolo 3">
            <a:extLst>
              <a:ext uri="{FF2B5EF4-FFF2-40B4-BE49-F238E27FC236}">
                <a16:creationId xmlns:a16="http://schemas.microsoft.com/office/drawing/2014/main" id="{84D69485-6DF7-4794-AAA0-0166E8F1120C}"/>
              </a:ext>
            </a:extLst>
          </p:cNvPr>
          <p:cNvSpPr/>
          <p:nvPr/>
        </p:nvSpPr>
        <p:spPr>
          <a:xfrm>
            <a:off x="0" y="749138"/>
            <a:ext cx="3436374" cy="5327374"/>
          </a:xfrm>
          <a:prstGeom prst="rect">
            <a:avLst/>
          </a:prstGeom>
          <a:solidFill>
            <a:srgbClr val="DAA624"/>
          </a:solidFill>
          <a:ln>
            <a:solidFill>
              <a:srgbClr val="DAA624"/>
            </a:solid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F06E6C0D-C35C-43D4-8D4E-0F9B812BCAF7}"/>
              </a:ext>
            </a:extLst>
          </p:cNvPr>
          <p:cNvSpPr>
            <a:spLocks noGrp="1"/>
          </p:cNvSpPr>
          <p:nvPr>
            <p:ph type="title"/>
          </p:nvPr>
        </p:nvSpPr>
        <p:spPr>
          <a:xfrm>
            <a:off x="1" y="1135625"/>
            <a:ext cx="3405808" cy="2775343"/>
          </a:xfrm>
        </p:spPr>
        <p:txBody>
          <a:bodyPr/>
          <a:lstStyle/>
          <a:p>
            <a:pPr algn="ctr"/>
            <a:r>
              <a:rPr lang="en-GB" b="1" dirty="0">
                <a:solidFill>
                  <a:schemeClr val="bg1"/>
                </a:solidFill>
              </a:rPr>
              <a:t>READERS IN FRIULI VENEZIA GIULIA</a:t>
            </a:r>
          </a:p>
        </p:txBody>
      </p:sp>
      <p:sp>
        <p:nvSpPr>
          <p:cNvPr id="5" name="Rettangolo 4">
            <a:extLst>
              <a:ext uri="{FF2B5EF4-FFF2-40B4-BE49-F238E27FC236}">
                <a16:creationId xmlns:a16="http://schemas.microsoft.com/office/drawing/2014/main" id="{C3AFE89C-8B0D-458B-B9AF-932A3A701B94}"/>
              </a:ext>
            </a:extLst>
          </p:cNvPr>
          <p:cNvSpPr/>
          <p:nvPr/>
        </p:nvSpPr>
        <p:spPr>
          <a:xfrm>
            <a:off x="11813458" y="750565"/>
            <a:ext cx="378542" cy="5327374"/>
          </a:xfrm>
          <a:prstGeom prst="rect">
            <a:avLst/>
          </a:prstGeom>
          <a:solidFill>
            <a:srgbClr val="DAA624">
              <a:alpha val="75000"/>
            </a:srgbClr>
          </a:solidFill>
          <a:ln>
            <a:solidFill>
              <a:srgbClr val="DAA6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CasellaDiTesto 5">
            <a:extLst>
              <a:ext uri="{FF2B5EF4-FFF2-40B4-BE49-F238E27FC236}">
                <a16:creationId xmlns:a16="http://schemas.microsoft.com/office/drawing/2014/main" id="{D376657F-7B0C-4B3F-BB11-FD16CB2B4D0E}"/>
              </a:ext>
            </a:extLst>
          </p:cNvPr>
          <p:cNvSpPr txBox="1"/>
          <p:nvPr/>
        </p:nvSpPr>
        <p:spPr>
          <a:xfrm>
            <a:off x="4237590" y="781672"/>
            <a:ext cx="6294784" cy="2862322"/>
          </a:xfrm>
          <a:prstGeom prst="rect">
            <a:avLst/>
          </a:prstGeom>
          <a:noFill/>
        </p:spPr>
        <p:txBody>
          <a:bodyPr wrap="square" rtlCol="0">
            <a:spAutoFit/>
          </a:bodyPr>
          <a:lstStyle/>
          <a:p>
            <a:r>
              <a:rPr lang="en-US" sz="2000" dirty="0">
                <a:solidFill>
                  <a:schemeClr val="bg1"/>
                </a:solidFill>
              </a:rPr>
              <a:t>The inhabitants of Friuli Venezia Giulia are the most assiduous in the country for reading books. </a:t>
            </a:r>
          </a:p>
          <a:p>
            <a:pPr marL="285750" indent="-285750">
              <a:buFont typeface="Wingdings" panose="05000000000000000000" pitchFamily="2" charset="2"/>
              <a:buChar char="§"/>
            </a:pPr>
            <a:r>
              <a:rPr lang="en-US" sz="2000" dirty="0">
                <a:solidFill>
                  <a:schemeClr val="bg1"/>
                </a:solidFill>
              </a:rPr>
              <a:t>51.7% of citizens over the age of six read at least one book in 2018, eleven points higher than the national average, (that is 40.6%)</a:t>
            </a:r>
          </a:p>
          <a:p>
            <a:pPr marL="285750" indent="-285750">
              <a:buFont typeface="Wingdings" panose="05000000000000000000" pitchFamily="2" charset="2"/>
              <a:buChar char="§"/>
            </a:pPr>
            <a:r>
              <a:rPr lang="en-US" sz="2000" dirty="0">
                <a:solidFill>
                  <a:schemeClr val="bg1"/>
                </a:solidFill>
              </a:rPr>
              <a:t>19% of readers in the region reads at least one book a month (Italy:14.3) </a:t>
            </a:r>
          </a:p>
          <a:p>
            <a:pPr marL="285750" indent="-285750">
              <a:buFont typeface="Wingdings" panose="05000000000000000000" pitchFamily="2" charset="2"/>
              <a:buChar char="§"/>
            </a:pPr>
            <a:r>
              <a:rPr lang="en-US" sz="2000" dirty="0">
                <a:solidFill>
                  <a:schemeClr val="bg1"/>
                </a:solidFill>
              </a:rPr>
              <a:t>52.1% of citizens usually read newspapers (against 38% of the country</a:t>
            </a:r>
            <a:r>
              <a:rPr lang="it-IT" sz="2000" dirty="0">
                <a:solidFill>
                  <a:schemeClr val="bg1"/>
                </a:solidFill>
              </a:rPr>
              <a:t>)</a:t>
            </a:r>
          </a:p>
        </p:txBody>
      </p:sp>
      <p:graphicFrame>
        <p:nvGraphicFramePr>
          <p:cNvPr id="8" name="Grafico 7">
            <a:extLst>
              <a:ext uri="{FF2B5EF4-FFF2-40B4-BE49-F238E27FC236}">
                <a16:creationId xmlns:a16="http://schemas.microsoft.com/office/drawing/2014/main" id="{FE5A1B5C-477F-487F-AC77-9059C80A3F5E}"/>
              </a:ext>
            </a:extLst>
          </p:cNvPr>
          <p:cNvGraphicFramePr/>
          <p:nvPr>
            <p:extLst>
              <p:ext uri="{D42A27DB-BD31-4B8C-83A1-F6EECF244321}">
                <p14:modId xmlns:p14="http://schemas.microsoft.com/office/powerpoint/2010/main" val="499881781"/>
              </p:ext>
            </p:extLst>
          </p:nvPr>
        </p:nvGraphicFramePr>
        <p:xfrm>
          <a:off x="1524000" y="3606088"/>
          <a:ext cx="6504038" cy="32519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05348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2F61D4C-80E2-498C-B13C-1E4D617C2307}"/>
              </a:ext>
            </a:extLst>
          </p:cNvPr>
          <p:cNvSpPr/>
          <p:nvPr/>
        </p:nvSpPr>
        <p:spPr>
          <a:xfrm>
            <a:off x="0" y="760939"/>
            <a:ext cx="9144000" cy="5327374"/>
          </a:xfrm>
          <a:prstGeom prst="rect">
            <a:avLst/>
          </a:prstGeom>
          <a:solidFill>
            <a:srgbClr val="DAA624"/>
          </a:solidFill>
          <a:ln>
            <a:solidFill>
              <a:srgbClr val="DAA624"/>
            </a:solid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1362316E-E7BF-4468-86E6-606A2E95B7F4}"/>
              </a:ext>
            </a:extLst>
          </p:cNvPr>
          <p:cNvSpPr txBox="1"/>
          <p:nvPr/>
        </p:nvSpPr>
        <p:spPr>
          <a:xfrm>
            <a:off x="266699" y="1346404"/>
            <a:ext cx="9017390" cy="830997"/>
          </a:xfrm>
          <a:prstGeom prst="rect">
            <a:avLst/>
          </a:prstGeom>
          <a:noFill/>
        </p:spPr>
        <p:txBody>
          <a:bodyPr wrap="square" rtlCol="0">
            <a:spAutoFit/>
          </a:bodyPr>
          <a:lstStyle/>
          <a:p>
            <a:r>
              <a:rPr lang="it-IT" sz="4800" b="1" dirty="0">
                <a:solidFill>
                  <a:schemeClr val="bg1"/>
                </a:solidFill>
                <a:latin typeface="Calibri Light" panose="020F0302020204030204" pitchFamily="34" charset="0"/>
                <a:cs typeface="Calibri Light" panose="020F0302020204030204" pitchFamily="34" charset="0"/>
              </a:rPr>
              <a:t>LAVORARE IN UNA CASA EDITRICE</a:t>
            </a:r>
            <a:endParaRPr lang="en-GB" sz="4800" b="1" dirty="0">
              <a:solidFill>
                <a:schemeClr val="bg1"/>
              </a:solidFill>
              <a:latin typeface="Calibri Light" panose="020F0302020204030204" pitchFamily="34" charset="0"/>
              <a:cs typeface="Calibri Light" panose="020F0302020204030204" pitchFamily="34" charset="0"/>
            </a:endParaRPr>
          </a:p>
        </p:txBody>
      </p:sp>
      <p:sp>
        <p:nvSpPr>
          <p:cNvPr id="6" name="CasellaDiTesto 5">
            <a:extLst>
              <a:ext uri="{FF2B5EF4-FFF2-40B4-BE49-F238E27FC236}">
                <a16:creationId xmlns:a16="http://schemas.microsoft.com/office/drawing/2014/main" id="{9CBB1D59-B266-4AEC-BCA4-77B8E075FC23}"/>
              </a:ext>
            </a:extLst>
          </p:cNvPr>
          <p:cNvSpPr txBox="1"/>
          <p:nvPr/>
        </p:nvSpPr>
        <p:spPr>
          <a:xfrm>
            <a:off x="266699" y="3187563"/>
            <a:ext cx="7920697" cy="954107"/>
          </a:xfrm>
          <a:prstGeom prst="rect">
            <a:avLst/>
          </a:prstGeom>
          <a:noFill/>
        </p:spPr>
        <p:txBody>
          <a:bodyPr wrap="square" rtlCol="0">
            <a:spAutoFit/>
          </a:bodyPr>
          <a:lstStyle/>
          <a:p>
            <a:r>
              <a:rPr lang="en-GB" sz="2800" dirty="0">
                <a:solidFill>
                  <a:schemeClr val="bg1"/>
                </a:solidFill>
              </a:rPr>
              <a:t>COME FUNZIONA?</a:t>
            </a:r>
          </a:p>
          <a:p>
            <a:r>
              <a:rPr lang="en-GB" sz="2800" dirty="0">
                <a:solidFill>
                  <a:schemeClr val="bg1"/>
                </a:solidFill>
              </a:rPr>
              <a:t>A COSA SERVE?</a:t>
            </a:r>
          </a:p>
        </p:txBody>
      </p:sp>
      <p:cxnSp>
        <p:nvCxnSpPr>
          <p:cNvPr id="14" name="Connettore diritto 13">
            <a:extLst>
              <a:ext uri="{FF2B5EF4-FFF2-40B4-BE49-F238E27FC236}">
                <a16:creationId xmlns:a16="http://schemas.microsoft.com/office/drawing/2014/main" id="{469721BA-4755-4E0F-8645-8D0552CDACCB}"/>
              </a:ext>
            </a:extLst>
          </p:cNvPr>
          <p:cNvCxnSpPr>
            <a:cxnSpLocks/>
          </p:cNvCxnSpPr>
          <p:nvPr/>
        </p:nvCxnSpPr>
        <p:spPr>
          <a:xfrm>
            <a:off x="1237953" y="2645487"/>
            <a:ext cx="6288261"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ttangolo 2">
            <a:extLst>
              <a:ext uri="{FF2B5EF4-FFF2-40B4-BE49-F238E27FC236}">
                <a16:creationId xmlns:a16="http://schemas.microsoft.com/office/drawing/2014/main" id="{B3F67F51-38E8-4650-924E-E08E8002FD6A}"/>
              </a:ext>
            </a:extLst>
          </p:cNvPr>
          <p:cNvSpPr/>
          <p:nvPr/>
        </p:nvSpPr>
        <p:spPr>
          <a:xfrm>
            <a:off x="9284089" y="765313"/>
            <a:ext cx="2930013" cy="5327374"/>
          </a:xfrm>
          <a:prstGeom prst="rect">
            <a:avLst/>
          </a:prstGeom>
          <a:solidFill>
            <a:srgbClr val="DAA624">
              <a:alpha val="75000"/>
            </a:srgbClr>
          </a:solidFill>
          <a:ln>
            <a:solidFill>
              <a:srgbClr val="DAA6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90125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2">
            <a:extLst>
              <a:ext uri="{FF2B5EF4-FFF2-40B4-BE49-F238E27FC236}">
                <a16:creationId xmlns:a16="http://schemas.microsoft.com/office/drawing/2014/main" id="{6D45EA0F-30D4-4DBE-917E-7F76CC09B78E}"/>
              </a:ext>
            </a:extLst>
          </p:cNvPr>
          <p:cNvSpPr>
            <a:spLocks noGrp="1"/>
          </p:cNvSpPr>
          <p:nvPr>
            <p:ph idx="1"/>
          </p:nvPr>
        </p:nvSpPr>
        <p:spPr>
          <a:xfrm>
            <a:off x="3900488" y="728663"/>
            <a:ext cx="7354746" cy="4982154"/>
          </a:xfrm>
          <a:solidFill>
            <a:srgbClr val="DAA624"/>
          </a:solidFill>
        </p:spPr>
        <p:txBody>
          <a:bodyPr>
            <a:normAutofit/>
          </a:bodyPr>
          <a:lstStyle/>
          <a:p>
            <a:pPr marL="0" indent="0">
              <a:buClrTx/>
              <a:buNone/>
            </a:pPr>
            <a:endParaRPr lang="en-GB" dirty="0">
              <a:solidFill>
                <a:schemeClr val="bg1"/>
              </a:solidFill>
            </a:endParaRPr>
          </a:p>
          <a:p>
            <a:pPr marL="0" indent="0">
              <a:buNone/>
            </a:pPr>
            <a:endParaRPr lang="en-GB" dirty="0"/>
          </a:p>
        </p:txBody>
      </p:sp>
      <p:sp>
        <p:nvSpPr>
          <p:cNvPr id="4" name="Rettangolo 3">
            <a:extLst>
              <a:ext uri="{FF2B5EF4-FFF2-40B4-BE49-F238E27FC236}">
                <a16:creationId xmlns:a16="http://schemas.microsoft.com/office/drawing/2014/main" id="{84D69485-6DF7-4794-AAA0-0166E8F1120C}"/>
              </a:ext>
            </a:extLst>
          </p:cNvPr>
          <p:cNvSpPr/>
          <p:nvPr/>
        </p:nvSpPr>
        <p:spPr>
          <a:xfrm>
            <a:off x="0" y="749138"/>
            <a:ext cx="3436374" cy="5327374"/>
          </a:xfrm>
          <a:prstGeom prst="rect">
            <a:avLst/>
          </a:prstGeom>
          <a:solidFill>
            <a:srgbClr val="DAA624"/>
          </a:solidFill>
          <a:ln>
            <a:solidFill>
              <a:srgbClr val="DAA624"/>
            </a:solid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F06E6C0D-C35C-43D4-8D4E-0F9B812BCAF7}"/>
              </a:ext>
            </a:extLst>
          </p:cNvPr>
          <p:cNvSpPr>
            <a:spLocks noGrp="1"/>
          </p:cNvSpPr>
          <p:nvPr>
            <p:ph type="title"/>
          </p:nvPr>
        </p:nvSpPr>
        <p:spPr>
          <a:xfrm>
            <a:off x="1" y="1135625"/>
            <a:ext cx="3405808" cy="2775343"/>
          </a:xfrm>
        </p:spPr>
        <p:txBody>
          <a:bodyPr/>
          <a:lstStyle/>
          <a:p>
            <a:pPr algn="ctr"/>
            <a:r>
              <a:rPr lang="en-GB" b="1" dirty="0">
                <a:solidFill>
                  <a:schemeClr val="bg1"/>
                </a:solidFill>
              </a:rPr>
              <a:t>LETTORI IN FRIULI VENEZIA GIULIA</a:t>
            </a:r>
          </a:p>
        </p:txBody>
      </p:sp>
      <p:sp>
        <p:nvSpPr>
          <p:cNvPr id="5" name="Rettangolo 4">
            <a:extLst>
              <a:ext uri="{FF2B5EF4-FFF2-40B4-BE49-F238E27FC236}">
                <a16:creationId xmlns:a16="http://schemas.microsoft.com/office/drawing/2014/main" id="{C3AFE89C-8B0D-458B-B9AF-932A3A701B94}"/>
              </a:ext>
            </a:extLst>
          </p:cNvPr>
          <p:cNvSpPr/>
          <p:nvPr/>
        </p:nvSpPr>
        <p:spPr>
          <a:xfrm>
            <a:off x="11813458" y="750565"/>
            <a:ext cx="378542" cy="5327374"/>
          </a:xfrm>
          <a:prstGeom prst="rect">
            <a:avLst/>
          </a:prstGeom>
          <a:solidFill>
            <a:srgbClr val="DAA624">
              <a:alpha val="75000"/>
            </a:srgbClr>
          </a:solidFill>
          <a:ln>
            <a:solidFill>
              <a:srgbClr val="DAA6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CasellaDiTesto 5">
            <a:extLst>
              <a:ext uri="{FF2B5EF4-FFF2-40B4-BE49-F238E27FC236}">
                <a16:creationId xmlns:a16="http://schemas.microsoft.com/office/drawing/2014/main" id="{D376657F-7B0C-4B3F-BB11-FD16CB2B4D0E}"/>
              </a:ext>
            </a:extLst>
          </p:cNvPr>
          <p:cNvSpPr txBox="1"/>
          <p:nvPr/>
        </p:nvSpPr>
        <p:spPr>
          <a:xfrm>
            <a:off x="4237590" y="768420"/>
            <a:ext cx="6294784" cy="2862322"/>
          </a:xfrm>
          <a:prstGeom prst="rect">
            <a:avLst/>
          </a:prstGeom>
          <a:noFill/>
        </p:spPr>
        <p:txBody>
          <a:bodyPr wrap="square" rtlCol="0">
            <a:spAutoFit/>
          </a:bodyPr>
          <a:lstStyle/>
          <a:p>
            <a:r>
              <a:rPr lang="it-IT" sz="2000" dirty="0">
                <a:solidFill>
                  <a:schemeClr val="bg1"/>
                </a:solidFill>
              </a:rPr>
              <a:t>Gli abitanti del Friuli Venezia Giulia sono i più assidui del paese per la lettura di libri.</a:t>
            </a:r>
          </a:p>
          <a:p>
            <a:pPr marL="342900" indent="-342900">
              <a:buFont typeface="Wingdings" panose="05000000000000000000" pitchFamily="2" charset="2"/>
              <a:buChar char="§"/>
            </a:pPr>
            <a:r>
              <a:rPr lang="it-IT" sz="2000" dirty="0">
                <a:solidFill>
                  <a:schemeClr val="bg1"/>
                </a:solidFill>
              </a:rPr>
              <a:t>Il 51,7% dei cittadini di età superiore ai sei anni ha letto almeno un libro nel 2018, undici punti in più rispetto alla media nazionale (ovvero il 40,6%)</a:t>
            </a:r>
          </a:p>
          <a:p>
            <a:pPr marL="342900" indent="-342900">
              <a:buFont typeface="Arial" panose="020B0604020202020204" pitchFamily="34" charset="0"/>
              <a:buChar char="•"/>
            </a:pPr>
            <a:r>
              <a:rPr lang="it-IT" sz="2000" dirty="0">
                <a:solidFill>
                  <a:schemeClr val="bg1"/>
                </a:solidFill>
              </a:rPr>
              <a:t>Il 19% dei lettori della regione legge almeno un libro al mese (Italia: 14,3)</a:t>
            </a:r>
          </a:p>
          <a:p>
            <a:pPr marL="342900" indent="-342900">
              <a:buFont typeface="Arial" panose="020B0604020202020204" pitchFamily="34" charset="0"/>
              <a:buChar char="•"/>
            </a:pPr>
            <a:r>
              <a:rPr lang="it-IT" sz="2000" dirty="0">
                <a:solidFill>
                  <a:schemeClr val="bg1"/>
                </a:solidFill>
              </a:rPr>
              <a:t>Il 52,1% dei cittadini legge abitualmente i giornali (contro il 38% del Paese)</a:t>
            </a:r>
          </a:p>
        </p:txBody>
      </p:sp>
      <p:graphicFrame>
        <p:nvGraphicFramePr>
          <p:cNvPr id="8" name="Grafico 7">
            <a:extLst>
              <a:ext uri="{FF2B5EF4-FFF2-40B4-BE49-F238E27FC236}">
                <a16:creationId xmlns:a16="http://schemas.microsoft.com/office/drawing/2014/main" id="{FE5A1B5C-477F-487F-AC77-9059C80A3F5E}"/>
              </a:ext>
            </a:extLst>
          </p:cNvPr>
          <p:cNvGraphicFramePr/>
          <p:nvPr>
            <p:extLst>
              <p:ext uri="{D42A27DB-BD31-4B8C-83A1-F6EECF244321}">
                <p14:modId xmlns:p14="http://schemas.microsoft.com/office/powerpoint/2010/main" val="2321569660"/>
              </p:ext>
            </p:extLst>
          </p:nvPr>
        </p:nvGraphicFramePr>
        <p:xfrm>
          <a:off x="1524000" y="3606088"/>
          <a:ext cx="6504038" cy="32519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94431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4">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descr="Immagine che contiene erba, cielo, esterni, edificio&#10;&#10;Descrizione generata automaticamente">
            <a:extLst>
              <a:ext uri="{FF2B5EF4-FFF2-40B4-BE49-F238E27FC236}">
                <a16:creationId xmlns:a16="http://schemas.microsoft.com/office/drawing/2014/main" id="{B3A82870-A982-428E-8EB5-479FC2DF9538}"/>
              </a:ext>
            </a:extLst>
          </p:cNvPr>
          <p:cNvPicPr>
            <a:picLocks noChangeAspect="1"/>
          </p:cNvPicPr>
          <p:nvPr/>
        </p:nvPicPr>
        <p:blipFill rotWithShape="1">
          <a:blip r:embed="rId2">
            <a:alphaModFix amt="4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889" r="-1" b="-1"/>
          <a:stretch/>
        </p:blipFill>
        <p:spPr>
          <a:xfrm>
            <a:off x="20" y="10"/>
            <a:ext cx="12191980" cy="6857990"/>
          </a:xfrm>
          <a:prstGeom prst="rect">
            <a:avLst/>
          </a:prstGeom>
        </p:spPr>
      </p:pic>
      <p:sp>
        <p:nvSpPr>
          <p:cNvPr id="22" name="Rectangle 16">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olo 1">
            <a:extLst>
              <a:ext uri="{FF2B5EF4-FFF2-40B4-BE49-F238E27FC236}">
                <a16:creationId xmlns:a16="http://schemas.microsoft.com/office/drawing/2014/main" id="{0341A2FF-3355-4A26-8A5C-F0AB6B656801}"/>
              </a:ext>
            </a:extLst>
          </p:cNvPr>
          <p:cNvSpPr>
            <a:spLocks noGrp="1"/>
          </p:cNvSpPr>
          <p:nvPr>
            <p:ph type="ctrTitle"/>
          </p:nvPr>
        </p:nvSpPr>
        <p:spPr>
          <a:xfrm>
            <a:off x="1769531" y="2000404"/>
            <a:ext cx="8652938" cy="2857191"/>
          </a:xfrm>
        </p:spPr>
        <p:txBody>
          <a:bodyPr anchor="ctr">
            <a:normAutofit fontScale="90000"/>
          </a:bodyPr>
          <a:lstStyle/>
          <a:p>
            <a:r>
              <a:rPr lang="it-IT" b="1" dirty="0">
                <a:latin typeface="+mn-lt"/>
              </a:rPr>
              <a:t>CULTURAL OFFERS </a:t>
            </a:r>
            <a:br>
              <a:rPr lang="it-IT" b="1" dirty="0">
                <a:latin typeface="+mn-lt"/>
              </a:rPr>
            </a:br>
            <a:r>
              <a:rPr lang="it-IT" b="1" dirty="0">
                <a:latin typeface="+mn-lt"/>
              </a:rPr>
              <a:t>FRIULI-VENEZIA-GIULIA</a:t>
            </a:r>
            <a:br>
              <a:rPr lang="it-IT" sz="3200" b="1" dirty="0"/>
            </a:br>
            <a:br>
              <a:rPr lang="it-IT" sz="3200" b="1" dirty="0"/>
            </a:br>
            <a:br>
              <a:rPr lang="it-IT" sz="3200" b="1" dirty="0"/>
            </a:br>
            <a:r>
              <a:rPr lang="it-IT" sz="3200" b="1" dirty="0">
                <a:latin typeface="+mn-lt"/>
              </a:rPr>
              <a:t>4</a:t>
            </a:r>
            <a:r>
              <a:rPr lang="en-GB" sz="3200" b="1" baseline="30000" dirty="0">
                <a:latin typeface="+mn-lt"/>
              </a:rPr>
              <a:t>TH</a:t>
            </a:r>
            <a:r>
              <a:rPr lang="en-GB" sz="3200" b="1" dirty="0">
                <a:latin typeface="+mn-lt"/>
              </a:rPr>
              <a:t> GROUP:</a:t>
            </a:r>
            <a:br>
              <a:rPr lang="en-GB" sz="3200" b="1" dirty="0">
                <a:latin typeface="+mn-lt"/>
              </a:rPr>
            </a:br>
            <a:r>
              <a:rPr lang="en-GB" sz="3100" b="1" dirty="0">
                <a:latin typeface="+mn-lt"/>
              </a:rPr>
              <a:t>KOCI ERMA, MOSETTI GINEVRA, </a:t>
            </a:r>
            <a:br>
              <a:rPr lang="en-GB" sz="3100" b="1" dirty="0">
                <a:latin typeface="+mn-lt"/>
              </a:rPr>
            </a:br>
            <a:r>
              <a:rPr lang="en-GB" sz="3100" b="1" dirty="0">
                <a:latin typeface="+mn-lt"/>
              </a:rPr>
              <a:t>SCHIFF JOELE, TONELLI ADELE</a:t>
            </a:r>
            <a:endParaRPr lang="it-IT" sz="3200" b="1" dirty="0">
              <a:latin typeface="+mn-lt"/>
            </a:endParaRPr>
          </a:p>
        </p:txBody>
      </p:sp>
      <p:sp>
        <p:nvSpPr>
          <p:cNvPr id="23" name="Rectangle 18">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2516724795"/>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4">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descr="Immagine che contiene erba, cielo, esterni, edificio&#10;&#10;Descrizione generata automaticamente">
            <a:extLst>
              <a:ext uri="{FF2B5EF4-FFF2-40B4-BE49-F238E27FC236}">
                <a16:creationId xmlns:a16="http://schemas.microsoft.com/office/drawing/2014/main" id="{B3A82870-A982-428E-8EB5-479FC2DF9538}"/>
              </a:ext>
            </a:extLst>
          </p:cNvPr>
          <p:cNvPicPr>
            <a:picLocks noChangeAspect="1"/>
          </p:cNvPicPr>
          <p:nvPr/>
        </p:nvPicPr>
        <p:blipFill rotWithShape="1">
          <a:blip r:embed="rId2">
            <a:alphaModFix amt="4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889" r="-1" b="-1"/>
          <a:stretch/>
        </p:blipFill>
        <p:spPr>
          <a:xfrm>
            <a:off x="20" y="10"/>
            <a:ext cx="12191980" cy="6857990"/>
          </a:xfrm>
          <a:prstGeom prst="rect">
            <a:avLst/>
          </a:prstGeom>
        </p:spPr>
      </p:pic>
      <p:sp>
        <p:nvSpPr>
          <p:cNvPr id="22" name="Rectangle 16">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olo 1">
            <a:extLst>
              <a:ext uri="{FF2B5EF4-FFF2-40B4-BE49-F238E27FC236}">
                <a16:creationId xmlns:a16="http://schemas.microsoft.com/office/drawing/2014/main" id="{0341A2FF-3355-4A26-8A5C-F0AB6B656801}"/>
              </a:ext>
            </a:extLst>
          </p:cNvPr>
          <p:cNvSpPr>
            <a:spLocks noGrp="1"/>
          </p:cNvSpPr>
          <p:nvPr>
            <p:ph type="ctrTitle"/>
          </p:nvPr>
        </p:nvSpPr>
        <p:spPr>
          <a:xfrm>
            <a:off x="1769531" y="2000404"/>
            <a:ext cx="8652938" cy="2857191"/>
          </a:xfrm>
        </p:spPr>
        <p:txBody>
          <a:bodyPr anchor="ctr">
            <a:normAutofit fontScale="90000"/>
          </a:bodyPr>
          <a:lstStyle/>
          <a:p>
            <a:r>
              <a:rPr lang="it-IT" b="1" dirty="0">
                <a:latin typeface="+mn-lt"/>
              </a:rPr>
              <a:t>OFFERTE CULTURALI </a:t>
            </a:r>
            <a:br>
              <a:rPr lang="it-IT" b="1" dirty="0">
                <a:latin typeface="+mn-lt"/>
              </a:rPr>
            </a:br>
            <a:r>
              <a:rPr lang="it-IT" b="1" dirty="0">
                <a:latin typeface="+mn-lt"/>
              </a:rPr>
              <a:t>FRIULI-VENEZIA-GIULIA</a:t>
            </a:r>
            <a:br>
              <a:rPr lang="it-IT" sz="3200" b="1" dirty="0"/>
            </a:br>
            <a:br>
              <a:rPr lang="it-IT" sz="3200" b="1" dirty="0"/>
            </a:br>
            <a:br>
              <a:rPr lang="it-IT" sz="3200" b="1" dirty="0"/>
            </a:br>
            <a:r>
              <a:rPr lang="it-IT" sz="3200" b="1" dirty="0">
                <a:latin typeface="+mn-lt"/>
              </a:rPr>
              <a:t>4</a:t>
            </a:r>
            <a:r>
              <a:rPr lang="en-GB" sz="3200" b="1" baseline="30000" dirty="0">
                <a:latin typeface="+mn-lt"/>
              </a:rPr>
              <a:t>°</a:t>
            </a:r>
            <a:r>
              <a:rPr lang="en-GB" sz="3200" b="1" dirty="0">
                <a:latin typeface="+mn-lt"/>
              </a:rPr>
              <a:t> GRUPPO:</a:t>
            </a:r>
            <a:br>
              <a:rPr lang="en-GB" sz="3200" b="1" dirty="0">
                <a:latin typeface="+mn-lt"/>
              </a:rPr>
            </a:br>
            <a:r>
              <a:rPr lang="en-GB" sz="3100" b="1" dirty="0">
                <a:latin typeface="+mn-lt"/>
              </a:rPr>
              <a:t>KOCI ERMA, MOSETTI GINEVRA, </a:t>
            </a:r>
            <a:br>
              <a:rPr lang="en-GB" sz="3100" b="1" dirty="0">
                <a:latin typeface="+mn-lt"/>
              </a:rPr>
            </a:br>
            <a:r>
              <a:rPr lang="en-GB" sz="3100" b="1" dirty="0">
                <a:latin typeface="+mn-lt"/>
              </a:rPr>
              <a:t>SCHIFF JOELE, TONELLI ADELE</a:t>
            </a:r>
            <a:endParaRPr lang="it-IT" sz="3200" b="1" dirty="0">
              <a:latin typeface="+mn-lt"/>
            </a:endParaRPr>
          </a:p>
        </p:txBody>
      </p:sp>
      <p:sp>
        <p:nvSpPr>
          <p:cNvPr id="23" name="Rectangle 18">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525803782"/>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A922A4-0916-4F60-927F-6FEF3F49880A}"/>
              </a:ext>
            </a:extLst>
          </p:cNvPr>
          <p:cNvSpPr>
            <a:spLocks noGrp="1"/>
          </p:cNvSpPr>
          <p:nvPr>
            <p:ph type="title"/>
          </p:nvPr>
        </p:nvSpPr>
        <p:spPr>
          <a:xfrm>
            <a:off x="4965430" y="629268"/>
            <a:ext cx="6586491" cy="1286160"/>
          </a:xfrm>
        </p:spPr>
        <p:txBody>
          <a:bodyPr anchor="b">
            <a:normAutofit/>
          </a:bodyPr>
          <a:lstStyle/>
          <a:p>
            <a:pPr algn="ctr"/>
            <a:r>
              <a:rPr lang="it-IT" b="1" dirty="0">
                <a:latin typeface="+mn-lt"/>
              </a:rPr>
              <a:t>CULTURAL HERITAGE</a:t>
            </a:r>
          </a:p>
        </p:txBody>
      </p:sp>
      <p:sp>
        <p:nvSpPr>
          <p:cNvPr id="9" name="Content Placeholder 8">
            <a:extLst>
              <a:ext uri="{FF2B5EF4-FFF2-40B4-BE49-F238E27FC236}">
                <a16:creationId xmlns:a16="http://schemas.microsoft.com/office/drawing/2014/main" id="{E731F141-0E2C-44EE-9F8B-717A61780601}"/>
              </a:ext>
            </a:extLst>
          </p:cNvPr>
          <p:cNvSpPr>
            <a:spLocks noGrp="1"/>
          </p:cNvSpPr>
          <p:nvPr>
            <p:ph idx="1"/>
          </p:nvPr>
        </p:nvSpPr>
        <p:spPr>
          <a:xfrm>
            <a:off x="4942369" y="3127514"/>
            <a:ext cx="6586489" cy="2304482"/>
          </a:xfrm>
        </p:spPr>
        <p:txBody>
          <a:bodyPr>
            <a:noAutofit/>
          </a:bodyPr>
          <a:lstStyle/>
          <a:p>
            <a:pPr marL="0" indent="0" algn="ctr">
              <a:buNone/>
            </a:pPr>
            <a:r>
              <a:rPr lang="en-US" sz="2100" dirty="0"/>
              <a:t>“The goods that asset the cultural heritage of the region</a:t>
            </a:r>
          </a:p>
          <a:p>
            <a:pPr marL="0" indent="0" algn="ctr">
              <a:buNone/>
            </a:pPr>
            <a:r>
              <a:rPr lang="en-US" sz="2100" dirty="0"/>
              <a:t>in its various aspects:</a:t>
            </a:r>
          </a:p>
          <a:p>
            <a:pPr marL="0" indent="0" algn="ctr">
              <a:buNone/>
            </a:pPr>
            <a:r>
              <a:rPr lang="en-US" sz="2100" dirty="0"/>
              <a:t>historical, artistic, archeological, architectural, environmental,</a:t>
            </a:r>
          </a:p>
          <a:p>
            <a:pPr marL="0" indent="0" algn="ctr">
              <a:buNone/>
            </a:pPr>
            <a:r>
              <a:rPr lang="en-US" sz="2100" dirty="0"/>
              <a:t>archival, book and other goods that set up the historical and cultural patrimony.”</a:t>
            </a:r>
          </a:p>
          <a:p>
            <a:pPr marL="0" indent="0" algn="r">
              <a:buNone/>
            </a:pPr>
            <a:r>
              <a:rPr lang="en-GB" sz="2100" dirty="0"/>
              <a:t>Treccani Encyclopaedia</a:t>
            </a:r>
          </a:p>
        </p:txBody>
      </p:sp>
      <p:pic>
        <p:nvPicPr>
          <p:cNvPr id="5" name="Segnaposto contenuto 4" descr="Immagine che contiene esterni, cielo, edificio, albero&#10;&#10;Descrizione generata automaticamente">
            <a:extLst>
              <a:ext uri="{FF2B5EF4-FFF2-40B4-BE49-F238E27FC236}">
                <a16:creationId xmlns:a16="http://schemas.microsoft.com/office/drawing/2014/main" id="{ECE62DB5-32E3-4D58-ACB8-7C45A692BB3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4167"/>
          <a:stretch/>
        </p:blipFill>
        <p:spPr>
          <a:xfrm>
            <a:off x="0" y="10"/>
            <a:ext cx="4635571" cy="6857990"/>
          </a:xfrm>
          <a:prstGeom prst="rect">
            <a:avLst/>
          </a:prstGeom>
          <a:effectLst/>
        </p:spPr>
      </p:pic>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7AAAD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77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A922A4-0916-4F60-927F-6FEF3F49880A}"/>
              </a:ext>
            </a:extLst>
          </p:cNvPr>
          <p:cNvSpPr>
            <a:spLocks noGrp="1"/>
          </p:cNvSpPr>
          <p:nvPr>
            <p:ph type="title"/>
          </p:nvPr>
        </p:nvSpPr>
        <p:spPr>
          <a:xfrm>
            <a:off x="4965430" y="629268"/>
            <a:ext cx="6586491" cy="1286160"/>
          </a:xfrm>
        </p:spPr>
        <p:txBody>
          <a:bodyPr anchor="b">
            <a:normAutofit/>
          </a:bodyPr>
          <a:lstStyle/>
          <a:p>
            <a:pPr algn="ctr"/>
            <a:r>
              <a:rPr lang="it-IT" b="1" dirty="0">
                <a:latin typeface="+mn-lt"/>
              </a:rPr>
              <a:t>PATRIMONIO CULTURALE </a:t>
            </a:r>
          </a:p>
        </p:txBody>
      </p:sp>
      <p:sp>
        <p:nvSpPr>
          <p:cNvPr id="9" name="Content Placeholder 8">
            <a:extLst>
              <a:ext uri="{FF2B5EF4-FFF2-40B4-BE49-F238E27FC236}">
                <a16:creationId xmlns:a16="http://schemas.microsoft.com/office/drawing/2014/main" id="{E731F141-0E2C-44EE-9F8B-717A61780601}"/>
              </a:ext>
            </a:extLst>
          </p:cNvPr>
          <p:cNvSpPr>
            <a:spLocks noGrp="1"/>
          </p:cNvSpPr>
          <p:nvPr>
            <p:ph idx="1"/>
          </p:nvPr>
        </p:nvSpPr>
        <p:spPr>
          <a:xfrm>
            <a:off x="4942369" y="3127514"/>
            <a:ext cx="6586489" cy="2304482"/>
          </a:xfrm>
        </p:spPr>
        <p:txBody>
          <a:bodyPr>
            <a:normAutofit/>
          </a:bodyPr>
          <a:lstStyle/>
          <a:p>
            <a:pPr marL="0" indent="0" algn="ctr">
              <a:buNone/>
            </a:pPr>
            <a:r>
              <a:rPr lang="en-US" sz="2100" dirty="0"/>
              <a:t>“ </a:t>
            </a:r>
            <a:r>
              <a:rPr lang="it-IT" sz="2100" dirty="0"/>
              <a:t>I beni che costituiscono il patrimonio della regione nei suoi vari aspetti: </a:t>
            </a:r>
          </a:p>
          <a:p>
            <a:pPr marL="0" indent="0" algn="ctr">
              <a:buNone/>
            </a:pPr>
            <a:r>
              <a:rPr lang="it-IT" sz="2100" dirty="0"/>
              <a:t>storico, artistico, archeologico, architettonico, ambientale,</a:t>
            </a:r>
          </a:p>
          <a:p>
            <a:pPr marL="0" indent="0" algn="ctr">
              <a:buNone/>
            </a:pPr>
            <a:r>
              <a:rPr lang="it-IT" sz="2100" dirty="0"/>
              <a:t>archivistico, librario e altri beni che costituiscono il patrimonio storico e culturale.</a:t>
            </a:r>
            <a:r>
              <a:rPr lang="en-US" sz="2100" dirty="0"/>
              <a:t> ”</a:t>
            </a:r>
            <a:endParaRPr lang="it-IT" sz="2100" dirty="0"/>
          </a:p>
          <a:p>
            <a:pPr marL="0" indent="0" algn="r">
              <a:buNone/>
            </a:pPr>
            <a:r>
              <a:rPr lang="it-IT" sz="2100" dirty="0"/>
              <a:t>Enciclopedia Treccani</a:t>
            </a:r>
          </a:p>
        </p:txBody>
      </p:sp>
      <p:pic>
        <p:nvPicPr>
          <p:cNvPr id="5" name="Segnaposto contenuto 4" descr="Immagine che contiene esterni, cielo, edificio, albero&#10;&#10;Descrizione generata automaticamente">
            <a:extLst>
              <a:ext uri="{FF2B5EF4-FFF2-40B4-BE49-F238E27FC236}">
                <a16:creationId xmlns:a16="http://schemas.microsoft.com/office/drawing/2014/main" id="{ECE62DB5-32E3-4D58-ACB8-7C45A692BB3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4167"/>
          <a:stretch/>
        </p:blipFill>
        <p:spPr>
          <a:xfrm>
            <a:off x="0" y="10"/>
            <a:ext cx="4635571" cy="6857990"/>
          </a:xfrm>
          <a:prstGeom prst="rect">
            <a:avLst/>
          </a:prstGeom>
          <a:effectLst/>
        </p:spPr>
      </p:pic>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7AAAD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4595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A922A4-0916-4F60-927F-6FEF3F49880A}"/>
              </a:ext>
            </a:extLst>
          </p:cNvPr>
          <p:cNvSpPr>
            <a:spLocks noGrp="1"/>
          </p:cNvSpPr>
          <p:nvPr>
            <p:ph type="title"/>
          </p:nvPr>
        </p:nvSpPr>
        <p:spPr>
          <a:xfrm>
            <a:off x="4965430" y="629268"/>
            <a:ext cx="6586491" cy="1286160"/>
          </a:xfrm>
        </p:spPr>
        <p:txBody>
          <a:bodyPr anchor="b">
            <a:normAutofit/>
          </a:bodyPr>
          <a:lstStyle/>
          <a:p>
            <a:r>
              <a:rPr lang="it-IT" b="1" dirty="0">
                <a:latin typeface="+mn-lt"/>
              </a:rPr>
              <a:t>CULTURAL OFFER</a:t>
            </a:r>
          </a:p>
        </p:txBody>
      </p:sp>
      <p:sp>
        <p:nvSpPr>
          <p:cNvPr id="9" name="Content Placeholder 8">
            <a:extLst>
              <a:ext uri="{FF2B5EF4-FFF2-40B4-BE49-F238E27FC236}">
                <a16:creationId xmlns:a16="http://schemas.microsoft.com/office/drawing/2014/main" id="{E731F141-0E2C-44EE-9F8B-717A61780601}"/>
              </a:ext>
            </a:extLst>
          </p:cNvPr>
          <p:cNvSpPr>
            <a:spLocks noGrp="1"/>
          </p:cNvSpPr>
          <p:nvPr>
            <p:ph idx="1"/>
          </p:nvPr>
        </p:nvSpPr>
        <p:spPr>
          <a:xfrm>
            <a:off x="4965431" y="2438401"/>
            <a:ext cx="6586489" cy="1404730"/>
          </a:xfrm>
        </p:spPr>
        <p:txBody>
          <a:bodyPr>
            <a:normAutofit/>
          </a:bodyPr>
          <a:lstStyle/>
          <a:p>
            <a:pPr>
              <a:buFont typeface="Wingdings" panose="05000000000000000000" pitchFamily="2" charset="2"/>
              <a:buChar char="§"/>
            </a:pPr>
            <a:r>
              <a:rPr lang="en-US" sz="2000" dirty="0"/>
              <a:t>Over 100 museums</a:t>
            </a:r>
          </a:p>
          <a:p>
            <a:pPr>
              <a:buFont typeface="Wingdings" panose="05000000000000000000" pitchFamily="2" charset="2"/>
              <a:buChar char="§"/>
            </a:pPr>
            <a:r>
              <a:rPr lang="en-US" sz="2000" u="sng" dirty="0"/>
              <a:t>5 eco-museums</a:t>
            </a:r>
          </a:p>
          <a:p>
            <a:pPr>
              <a:buFont typeface="Wingdings" panose="05000000000000000000" pitchFamily="2" charset="2"/>
              <a:buChar char="§"/>
            </a:pPr>
            <a:r>
              <a:rPr lang="en-US" sz="2000" dirty="0"/>
              <a:t>22 theatres </a:t>
            </a:r>
          </a:p>
        </p:txBody>
      </p:sp>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7AAAD1"/>
            </a:solidFill>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3E993BC1-392E-497B-B728-C1C9FA5885A0}"/>
              </a:ext>
            </a:extLst>
          </p:cNvPr>
          <p:cNvCxnSpPr>
            <a:cxnSpLocks/>
            <a:endCxn id="13" idx="1"/>
          </p:cNvCxnSpPr>
          <p:nvPr/>
        </p:nvCxnSpPr>
        <p:spPr>
          <a:xfrm>
            <a:off x="6968971" y="3030885"/>
            <a:ext cx="2197455" cy="0"/>
          </a:xfrm>
          <a:prstGeom prst="line">
            <a:avLst/>
          </a:prstGeom>
        </p:spPr>
        <p:style>
          <a:lnRef idx="1">
            <a:schemeClr val="dk1"/>
          </a:lnRef>
          <a:fillRef idx="0">
            <a:schemeClr val="dk1"/>
          </a:fillRef>
          <a:effectRef idx="0">
            <a:schemeClr val="dk1"/>
          </a:effectRef>
          <a:fontRef idx="minor">
            <a:schemeClr val="tx1"/>
          </a:fontRef>
        </p:style>
      </p:cxnSp>
      <p:sp>
        <p:nvSpPr>
          <p:cNvPr id="13" name="CasellaDiTesto 12">
            <a:extLst>
              <a:ext uri="{FF2B5EF4-FFF2-40B4-BE49-F238E27FC236}">
                <a16:creationId xmlns:a16="http://schemas.microsoft.com/office/drawing/2014/main" id="{B95116BA-C8B6-4F24-AD2E-90C11212853E}"/>
              </a:ext>
            </a:extLst>
          </p:cNvPr>
          <p:cNvSpPr txBox="1"/>
          <p:nvPr/>
        </p:nvSpPr>
        <p:spPr>
          <a:xfrm>
            <a:off x="9166426" y="2676942"/>
            <a:ext cx="2438400" cy="707886"/>
          </a:xfrm>
          <a:prstGeom prst="rect">
            <a:avLst/>
          </a:prstGeom>
          <a:noFill/>
          <a:ln>
            <a:solidFill>
              <a:schemeClr val="tx1"/>
            </a:solidFill>
          </a:ln>
        </p:spPr>
        <p:txBody>
          <a:bodyPr wrap="square" rtlCol="0">
            <a:spAutoFit/>
          </a:bodyPr>
          <a:lstStyle/>
          <a:p>
            <a:pPr algn="ctr"/>
            <a:r>
              <a:rPr lang="en-GB" sz="2000" dirty="0"/>
              <a:t>Environmental goods worth of protection</a:t>
            </a:r>
          </a:p>
        </p:txBody>
      </p:sp>
      <p:pic>
        <p:nvPicPr>
          <p:cNvPr id="1026" name="Picture 2" descr="Aquileia: cosa vedere nella città patrimonio dell'UNESCO">
            <a:extLst>
              <a:ext uri="{FF2B5EF4-FFF2-40B4-BE49-F238E27FC236}">
                <a16:creationId xmlns:a16="http://schemas.microsoft.com/office/drawing/2014/main" id="{33724F69-82D7-493B-8C6F-E7DA0C3928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6205" y="3843131"/>
            <a:ext cx="4156857" cy="2481706"/>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075812E9-6E00-4B7B-B3CB-1B7117713D0D}"/>
              </a:ext>
            </a:extLst>
          </p:cNvPr>
          <p:cNvSpPr txBox="1"/>
          <p:nvPr/>
        </p:nvSpPr>
        <p:spPr>
          <a:xfrm>
            <a:off x="7500732" y="6404106"/>
            <a:ext cx="3029396" cy="369332"/>
          </a:xfrm>
          <a:prstGeom prst="rect">
            <a:avLst/>
          </a:prstGeom>
          <a:noFill/>
        </p:spPr>
        <p:txBody>
          <a:bodyPr wrap="square" rtlCol="0">
            <a:spAutoFit/>
          </a:bodyPr>
          <a:lstStyle/>
          <a:p>
            <a:r>
              <a:rPr lang="en-GB" dirty="0"/>
              <a:t>Archaeological</a:t>
            </a:r>
            <a:r>
              <a:rPr lang="it-IT" dirty="0"/>
              <a:t> site of Aquileia</a:t>
            </a:r>
          </a:p>
        </p:txBody>
      </p:sp>
      <p:pic>
        <p:nvPicPr>
          <p:cNvPr id="3074" name="Picture 2" descr="immagine">
            <a:extLst>
              <a:ext uri="{FF2B5EF4-FFF2-40B4-BE49-F238E27FC236}">
                <a16:creationId xmlns:a16="http://schemas.microsoft.com/office/drawing/2014/main" id="{72D06E34-FDEA-4CEA-94D0-5E7BB807E8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890" t="-54" r="7159" b="54"/>
          <a:stretch/>
        </p:blipFill>
        <p:spPr bwMode="auto">
          <a:xfrm>
            <a:off x="0" y="0"/>
            <a:ext cx="469127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104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A922A4-0916-4F60-927F-6FEF3F49880A}"/>
              </a:ext>
            </a:extLst>
          </p:cNvPr>
          <p:cNvSpPr>
            <a:spLocks noGrp="1"/>
          </p:cNvSpPr>
          <p:nvPr>
            <p:ph type="title"/>
          </p:nvPr>
        </p:nvSpPr>
        <p:spPr>
          <a:xfrm>
            <a:off x="4965430" y="629268"/>
            <a:ext cx="6586491" cy="1286160"/>
          </a:xfrm>
        </p:spPr>
        <p:txBody>
          <a:bodyPr anchor="b">
            <a:normAutofit/>
          </a:bodyPr>
          <a:lstStyle/>
          <a:p>
            <a:r>
              <a:rPr lang="it-IT" b="1" dirty="0">
                <a:latin typeface="+mn-lt"/>
              </a:rPr>
              <a:t>OFFERTA CULTURALE</a:t>
            </a:r>
          </a:p>
        </p:txBody>
      </p:sp>
      <p:sp>
        <p:nvSpPr>
          <p:cNvPr id="9" name="Content Placeholder 8">
            <a:extLst>
              <a:ext uri="{FF2B5EF4-FFF2-40B4-BE49-F238E27FC236}">
                <a16:creationId xmlns:a16="http://schemas.microsoft.com/office/drawing/2014/main" id="{E731F141-0E2C-44EE-9F8B-717A61780601}"/>
              </a:ext>
            </a:extLst>
          </p:cNvPr>
          <p:cNvSpPr>
            <a:spLocks noGrp="1"/>
          </p:cNvSpPr>
          <p:nvPr>
            <p:ph idx="1"/>
          </p:nvPr>
        </p:nvSpPr>
        <p:spPr>
          <a:xfrm>
            <a:off x="4965431" y="2438401"/>
            <a:ext cx="6586489" cy="1404730"/>
          </a:xfrm>
        </p:spPr>
        <p:txBody>
          <a:bodyPr>
            <a:normAutofit/>
          </a:bodyPr>
          <a:lstStyle/>
          <a:p>
            <a:pPr>
              <a:buFont typeface="Wingdings" panose="05000000000000000000" pitchFamily="2" charset="2"/>
              <a:buChar char="§"/>
            </a:pPr>
            <a:r>
              <a:rPr lang="it-IT" sz="2000" dirty="0"/>
              <a:t>Oltre 100 musei</a:t>
            </a:r>
          </a:p>
          <a:p>
            <a:pPr>
              <a:buFont typeface="Wingdings" panose="05000000000000000000" pitchFamily="2" charset="2"/>
              <a:buChar char="§"/>
            </a:pPr>
            <a:r>
              <a:rPr lang="it-IT" sz="2000" u="sng" dirty="0"/>
              <a:t>5 eco-musei</a:t>
            </a:r>
          </a:p>
          <a:p>
            <a:pPr>
              <a:buFont typeface="Wingdings" panose="05000000000000000000" pitchFamily="2" charset="2"/>
              <a:buChar char="§"/>
            </a:pPr>
            <a:r>
              <a:rPr lang="it-IT" sz="2000" dirty="0"/>
              <a:t>22 teatri </a:t>
            </a:r>
          </a:p>
        </p:txBody>
      </p:sp>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7AAAD1"/>
            </a:solidFill>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3E993BC1-392E-497B-B728-C1C9FA5885A0}"/>
              </a:ext>
            </a:extLst>
          </p:cNvPr>
          <p:cNvCxnSpPr>
            <a:cxnSpLocks/>
          </p:cNvCxnSpPr>
          <p:nvPr/>
        </p:nvCxnSpPr>
        <p:spPr>
          <a:xfrm>
            <a:off x="6541477" y="3021496"/>
            <a:ext cx="2615775" cy="0"/>
          </a:xfrm>
          <a:prstGeom prst="line">
            <a:avLst/>
          </a:prstGeom>
        </p:spPr>
        <p:style>
          <a:lnRef idx="1">
            <a:schemeClr val="dk1"/>
          </a:lnRef>
          <a:fillRef idx="0">
            <a:schemeClr val="dk1"/>
          </a:fillRef>
          <a:effectRef idx="0">
            <a:schemeClr val="dk1"/>
          </a:effectRef>
          <a:fontRef idx="minor">
            <a:schemeClr val="tx1"/>
          </a:fontRef>
        </p:style>
      </p:cxnSp>
      <p:sp>
        <p:nvSpPr>
          <p:cNvPr id="13" name="CasellaDiTesto 12">
            <a:extLst>
              <a:ext uri="{FF2B5EF4-FFF2-40B4-BE49-F238E27FC236}">
                <a16:creationId xmlns:a16="http://schemas.microsoft.com/office/drawing/2014/main" id="{B95116BA-C8B6-4F24-AD2E-90C11212853E}"/>
              </a:ext>
            </a:extLst>
          </p:cNvPr>
          <p:cNvSpPr txBox="1"/>
          <p:nvPr/>
        </p:nvSpPr>
        <p:spPr>
          <a:xfrm>
            <a:off x="9157252" y="2513664"/>
            <a:ext cx="2438400" cy="1015663"/>
          </a:xfrm>
          <a:prstGeom prst="rect">
            <a:avLst/>
          </a:prstGeom>
          <a:noFill/>
          <a:ln>
            <a:solidFill>
              <a:schemeClr val="tx1"/>
            </a:solidFill>
          </a:ln>
        </p:spPr>
        <p:txBody>
          <a:bodyPr wrap="square" rtlCol="0">
            <a:spAutoFit/>
          </a:bodyPr>
          <a:lstStyle/>
          <a:p>
            <a:pPr algn="ctr"/>
            <a:r>
              <a:rPr lang="it-IT" sz="2000" dirty="0"/>
              <a:t>Beni ambientali meritevoli di protezione</a:t>
            </a:r>
          </a:p>
        </p:txBody>
      </p:sp>
      <p:pic>
        <p:nvPicPr>
          <p:cNvPr id="1026" name="Picture 2" descr="Aquileia: cosa vedere nella città patrimonio dell'UNESCO">
            <a:extLst>
              <a:ext uri="{FF2B5EF4-FFF2-40B4-BE49-F238E27FC236}">
                <a16:creationId xmlns:a16="http://schemas.microsoft.com/office/drawing/2014/main" id="{33724F69-82D7-493B-8C6F-E7DA0C3928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8729" y="3981702"/>
            <a:ext cx="4156857" cy="2481706"/>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075812E9-6E00-4B7B-B3CB-1B7117713D0D}"/>
              </a:ext>
            </a:extLst>
          </p:cNvPr>
          <p:cNvSpPr txBox="1"/>
          <p:nvPr/>
        </p:nvSpPr>
        <p:spPr>
          <a:xfrm>
            <a:off x="7928876" y="6457069"/>
            <a:ext cx="2891523" cy="369332"/>
          </a:xfrm>
          <a:prstGeom prst="rect">
            <a:avLst/>
          </a:prstGeom>
          <a:noFill/>
        </p:spPr>
        <p:txBody>
          <a:bodyPr wrap="square" rtlCol="0">
            <a:spAutoFit/>
          </a:bodyPr>
          <a:lstStyle/>
          <a:p>
            <a:r>
              <a:rPr lang="it-IT" dirty="0"/>
              <a:t>Sito archeologico di Aquileia</a:t>
            </a:r>
          </a:p>
        </p:txBody>
      </p:sp>
      <p:pic>
        <p:nvPicPr>
          <p:cNvPr id="10" name="Picture 2" descr="immagine">
            <a:extLst>
              <a:ext uri="{FF2B5EF4-FFF2-40B4-BE49-F238E27FC236}">
                <a16:creationId xmlns:a16="http://schemas.microsoft.com/office/drawing/2014/main" id="{68070A01-9FF6-4F65-BB21-01C13B9042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890" t="-54" r="7159" b="54"/>
          <a:stretch/>
        </p:blipFill>
        <p:spPr bwMode="auto">
          <a:xfrm>
            <a:off x="0" y="0"/>
            <a:ext cx="469127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473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A922A4-0916-4F60-927F-6FEF3F49880A}"/>
              </a:ext>
            </a:extLst>
          </p:cNvPr>
          <p:cNvSpPr>
            <a:spLocks noGrp="1"/>
          </p:cNvSpPr>
          <p:nvPr>
            <p:ph type="title"/>
          </p:nvPr>
        </p:nvSpPr>
        <p:spPr>
          <a:xfrm>
            <a:off x="4965430" y="629268"/>
            <a:ext cx="6586491" cy="1286160"/>
          </a:xfrm>
        </p:spPr>
        <p:txBody>
          <a:bodyPr anchor="b">
            <a:normAutofit/>
          </a:bodyPr>
          <a:lstStyle/>
          <a:p>
            <a:r>
              <a:rPr lang="it-IT" b="1" dirty="0">
                <a:latin typeface="+mn-lt"/>
              </a:rPr>
              <a:t>MUSEUMS</a:t>
            </a:r>
          </a:p>
        </p:txBody>
      </p:sp>
      <p:sp>
        <p:nvSpPr>
          <p:cNvPr id="9" name="Content Placeholder 8">
            <a:extLst>
              <a:ext uri="{FF2B5EF4-FFF2-40B4-BE49-F238E27FC236}">
                <a16:creationId xmlns:a16="http://schemas.microsoft.com/office/drawing/2014/main" id="{E731F141-0E2C-44EE-9F8B-717A61780601}"/>
              </a:ext>
            </a:extLst>
          </p:cNvPr>
          <p:cNvSpPr>
            <a:spLocks noGrp="1"/>
          </p:cNvSpPr>
          <p:nvPr>
            <p:ph idx="1"/>
          </p:nvPr>
        </p:nvSpPr>
        <p:spPr>
          <a:xfrm>
            <a:off x="4965431" y="2438401"/>
            <a:ext cx="6586489" cy="1404730"/>
          </a:xfrm>
        </p:spPr>
        <p:txBody>
          <a:bodyPr>
            <a:normAutofit fontScale="92500" lnSpcReduction="20000"/>
          </a:bodyPr>
          <a:lstStyle/>
          <a:p>
            <a:pPr>
              <a:buFont typeface="Wingdings" panose="05000000000000000000" pitchFamily="2" charset="2"/>
              <a:buChar char="§"/>
            </a:pPr>
            <a:r>
              <a:rPr lang="en-GB" sz="2000" dirty="0"/>
              <a:t>88,6% museums and galleries </a:t>
            </a:r>
          </a:p>
          <a:p>
            <a:pPr>
              <a:buFont typeface="Wingdings" panose="05000000000000000000" pitchFamily="2" charset="2"/>
              <a:buChar char="§"/>
            </a:pPr>
            <a:r>
              <a:rPr lang="en-GB" sz="2000" dirty="0"/>
              <a:t>5,1% archaeological parks</a:t>
            </a:r>
          </a:p>
          <a:p>
            <a:pPr>
              <a:buFont typeface="Wingdings" panose="05000000000000000000" pitchFamily="2" charset="2"/>
              <a:buChar char="§"/>
            </a:pPr>
            <a:r>
              <a:rPr lang="en-GB" sz="2000" dirty="0"/>
              <a:t>5,7% monuments</a:t>
            </a:r>
          </a:p>
          <a:p>
            <a:pPr>
              <a:buFont typeface="Wingdings" panose="05000000000000000000" pitchFamily="2" charset="2"/>
              <a:buChar char="§"/>
            </a:pPr>
            <a:r>
              <a:rPr lang="en-GB" sz="2000" dirty="0"/>
              <a:t>0,6% eco-museums</a:t>
            </a:r>
          </a:p>
        </p:txBody>
      </p:sp>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7AAAD1"/>
            </a:solidFill>
          </a:ln>
        </p:spPr>
        <p:style>
          <a:lnRef idx="1">
            <a:schemeClr val="accent1"/>
          </a:lnRef>
          <a:fillRef idx="0">
            <a:schemeClr val="accent1"/>
          </a:fillRef>
          <a:effectRef idx="0">
            <a:schemeClr val="accent1"/>
          </a:effectRef>
          <a:fontRef idx="minor">
            <a:schemeClr val="tx1"/>
          </a:fontRef>
        </p:style>
      </p:cxnSp>
      <p:graphicFrame>
        <p:nvGraphicFramePr>
          <p:cNvPr id="7" name="Grafico 6">
            <a:extLst>
              <a:ext uri="{FF2B5EF4-FFF2-40B4-BE49-F238E27FC236}">
                <a16:creationId xmlns:a16="http://schemas.microsoft.com/office/drawing/2014/main" id="{1FB1B5AC-A117-4032-8582-CE436C6391C2}"/>
              </a:ext>
            </a:extLst>
          </p:cNvPr>
          <p:cNvGraphicFramePr/>
          <p:nvPr/>
        </p:nvGraphicFramePr>
        <p:xfrm>
          <a:off x="7279859" y="2270727"/>
          <a:ext cx="5548244" cy="4543193"/>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a:extLst>
              <a:ext uri="{FF2B5EF4-FFF2-40B4-BE49-F238E27FC236}">
                <a16:creationId xmlns:a16="http://schemas.microsoft.com/office/drawing/2014/main" id="{4AC1A059-FEF4-4BC4-8C94-E95EE22AC6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222" r="28338"/>
          <a:stretch/>
        </p:blipFill>
        <p:spPr bwMode="auto">
          <a:xfrm>
            <a:off x="0" y="0"/>
            <a:ext cx="468609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2B72CD86-76F6-4509-967B-47ADE1451B04}"/>
              </a:ext>
            </a:extLst>
          </p:cNvPr>
          <p:cNvSpPr txBox="1"/>
          <p:nvPr/>
        </p:nvSpPr>
        <p:spPr>
          <a:xfrm>
            <a:off x="4636976" y="6560377"/>
            <a:ext cx="2636021" cy="369332"/>
          </a:xfrm>
          <a:prstGeom prst="rect">
            <a:avLst/>
          </a:prstGeom>
          <a:noFill/>
        </p:spPr>
        <p:txBody>
          <a:bodyPr wrap="square" rtlCol="0">
            <a:spAutoFit/>
          </a:bodyPr>
          <a:lstStyle/>
          <a:p>
            <a:r>
              <a:rPr lang="it-IT" dirty="0"/>
              <a:t>Museum Renato Raffaelli</a:t>
            </a:r>
          </a:p>
        </p:txBody>
      </p:sp>
    </p:spTree>
    <p:extLst>
      <p:ext uri="{BB962C8B-B14F-4D97-AF65-F5344CB8AC3E}">
        <p14:creationId xmlns:p14="http://schemas.microsoft.com/office/powerpoint/2010/main" val="4182782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A922A4-0916-4F60-927F-6FEF3F49880A}"/>
              </a:ext>
            </a:extLst>
          </p:cNvPr>
          <p:cNvSpPr>
            <a:spLocks noGrp="1"/>
          </p:cNvSpPr>
          <p:nvPr>
            <p:ph type="title"/>
          </p:nvPr>
        </p:nvSpPr>
        <p:spPr>
          <a:xfrm>
            <a:off x="4965430" y="629268"/>
            <a:ext cx="6586491" cy="1286160"/>
          </a:xfrm>
        </p:spPr>
        <p:txBody>
          <a:bodyPr anchor="b">
            <a:normAutofit/>
          </a:bodyPr>
          <a:lstStyle/>
          <a:p>
            <a:r>
              <a:rPr lang="it-IT" b="1" dirty="0">
                <a:latin typeface="+mn-lt"/>
              </a:rPr>
              <a:t>MUSEI</a:t>
            </a:r>
          </a:p>
        </p:txBody>
      </p:sp>
      <p:sp>
        <p:nvSpPr>
          <p:cNvPr id="9" name="Content Placeholder 8">
            <a:extLst>
              <a:ext uri="{FF2B5EF4-FFF2-40B4-BE49-F238E27FC236}">
                <a16:creationId xmlns:a16="http://schemas.microsoft.com/office/drawing/2014/main" id="{E731F141-0E2C-44EE-9F8B-717A61780601}"/>
              </a:ext>
            </a:extLst>
          </p:cNvPr>
          <p:cNvSpPr>
            <a:spLocks noGrp="1"/>
          </p:cNvSpPr>
          <p:nvPr>
            <p:ph idx="1"/>
          </p:nvPr>
        </p:nvSpPr>
        <p:spPr>
          <a:xfrm>
            <a:off x="4965431" y="2438401"/>
            <a:ext cx="6586489" cy="1404730"/>
          </a:xfrm>
        </p:spPr>
        <p:txBody>
          <a:bodyPr>
            <a:normAutofit fontScale="92500" lnSpcReduction="20000"/>
          </a:bodyPr>
          <a:lstStyle/>
          <a:p>
            <a:pPr>
              <a:buFont typeface="Wingdings" panose="05000000000000000000" pitchFamily="2" charset="2"/>
              <a:buChar char="§"/>
            </a:pPr>
            <a:r>
              <a:rPr lang="it-IT" sz="2000" dirty="0"/>
              <a:t>88,6% musei e gallerie </a:t>
            </a:r>
          </a:p>
          <a:p>
            <a:pPr>
              <a:buFont typeface="Wingdings" panose="05000000000000000000" pitchFamily="2" charset="2"/>
              <a:buChar char="§"/>
            </a:pPr>
            <a:r>
              <a:rPr lang="it-IT" sz="2000" dirty="0"/>
              <a:t>5,1% parchi archeologici</a:t>
            </a:r>
          </a:p>
          <a:p>
            <a:pPr>
              <a:buFont typeface="Wingdings" panose="05000000000000000000" pitchFamily="2" charset="2"/>
              <a:buChar char="§"/>
            </a:pPr>
            <a:r>
              <a:rPr lang="it-IT" sz="2000" dirty="0"/>
              <a:t>5,7% monumenti</a:t>
            </a:r>
          </a:p>
          <a:p>
            <a:pPr>
              <a:buFont typeface="Wingdings" panose="05000000000000000000" pitchFamily="2" charset="2"/>
              <a:buChar char="§"/>
            </a:pPr>
            <a:r>
              <a:rPr lang="it-IT" sz="2000" dirty="0"/>
              <a:t>0,6% eco-musei</a:t>
            </a:r>
          </a:p>
        </p:txBody>
      </p:sp>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7AAAD1"/>
            </a:solidFill>
          </a:ln>
        </p:spPr>
        <p:style>
          <a:lnRef idx="1">
            <a:schemeClr val="accent1"/>
          </a:lnRef>
          <a:fillRef idx="0">
            <a:schemeClr val="accent1"/>
          </a:fillRef>
          <a:effectRef idx="0">
            <a:schemeClr val="accent1"/>
          </a:effectRef>
          <a:fontRef idx="minor">
            <a:schemeClr val="tx1"/>
          </a:fontRef>
        </p:style>
      </p:cxnSp>
      <p:graphicFrame>
        <p:nvGraphicFramePr>
          <p:cNvPr id="7" name="Grafico 6">
            <a:extLst>
              <a:ext uri="{FF2B5EF4-FFF2-40B4-BE49-F238E27FC236}">
                <a16:creationId xmlns:a16="http://schemas.microsoft.com/office/drawing/2014/main" id="{1FB1B5AC-A117-4032-8582-CE436C6391C2}"/>
              </a:ext>
            </a:extLst>
          </p:cNvPr>
          <p:cNvGraphicFramePr/>
          <p:nvPr/>
        </p:nvGraphicFramePr>
        <p:xfrm>
          <a:off x="7187096" y="2270727"/>
          <a:ext cx="5548244" cy="4543193"/>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2">
            <a:extLst>
              <a:ext uri="{FF2B5EF4-FFF2-40B4-BE49-F238E27FC236}">
                <a16:creationId xmlns:a16="http://schemas.microsoft.com/office/drawing/2014/main" id="{9BB62774-A5E7-4203-9C3D-C13D33BDFD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222" r="28338"/>
          <a:stretch/>
        </p:blipFill>
        <p:spPr bwMode="auto">
          <a:xfrm>
            <a:off x="0" y="0"/>
            <a:ext cx="468609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CasellaDiTesto 9">
            <a:extLst>
              <a:ext uri="{FF2B5EF4-FFF2-40B4-BE49-F238E27FC236}">
                <a16:creationId xmlns:a16="http://schemas.microsoft.com/office/drawing/2014/main" id="{E3A3B602-69CA-4FA1-9E6A-F7E4708B6957}"/>
              </a:ext>
            </a:extLst>
          </p:cNvPr>
          <p:cNvSpPr txBox="1"/>
          <p:nvPr/>
        </p:nvSpPr>
        <p:spPr>
          <a:xfrm>
            <a:off x="4636976" y="6560377"/>
            <a:ext cx="2636021" cy="369332"/>
          </a:xfrm>
          <a:prstGeom prst="rect">
            <a:avLst/>
          </a:prstGeom>
          <a:noFill/>
        </p:spPr>
        <p:txBody>
          <a:bodyPr wrap="square" rtlCol="0">
            <a:spAutoFit/>
          </a:bodyPr>
          <a:lstStyle/>
          <a:p>
            <a:r>
              <a:rPr lang="it-IT" dirty="0"/>
              <a:t>Museum Renato Raffaelli</a:t>
            </a:r>
          </a:p>
        </p:txBody>
      </p:sp>
    </p:spTree>
    <p:extLst>
      <p:ext uri="{BB962C8B-B14F-4D97-AF65-F5344CB8AC3E}">
        <p14:creationId xmlns:p14="http://schemas.microsoft.com/office/powerpoint/2010/main" val="6063333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A922A4-0916-4F60-927F-6FEF3F49880A}"/>
              </a:ext>
            </a:extLst>
          </p:cNvPr>
          <p:cNvSpPr>
            <a:spLocks noGrp="1"/>
          </p:cNvSpPr>
          <p:nvPr>
            <p:ph type="title"/>
          </p:nvPr>
        </p:nvSpPr>
        <p:spPr>
          <a:xfrm>
            <a:off x="4965430" y="629268"/>
            <a:ext cx="6586491" cy="1286160"/>
          </a:xfrm>
        </p:spPr>
        <p:txBody>
          <a:bodyPr anchor="b">
            <a:normAutofit/>
          </a:bodyPr>
          <a:lstStyle/>
          <a:p>
            <a:r>
              <a:rPr lang="it-IT" b="1" dirty="0">
                <a:latin typeface="+mn-lt"/>
              </a:rPr>
              <a:t>ECONOMICAL VALUE</a:t>
            </a:r>
          </a:p>
        </p:txBody>
      </p:sp>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7AAAD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7835709F-26B0-4B89-90A4-9AA0C7A844B4}"/>
              </a:ext>
            </a:extLst>
          </p:cNvPr>
          <p:cNvSpPr txBox="1"/>
          <p:nvPr/>
        </p:nvSpPr>
        <p:spPr>
          <a:xfrm>
            <a:off x="4965430" y="2474943"/>
            <a:ext cx="6829005" cy="1429622"/>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GB" sz="2000" dirty="0"/>
              <a:t>Ranked 9</a:t>
            </a:r>
            <a:r>
              <a:rPr lang="en-GB" sz="2000" baseline="30000" dirty="0"/>
              <a:t>th</a:t>
            </a:r>
            <a:r>
              <a:rPr lang="en-GB" sz="2000" dirty="0"/>
              <a:t> by cultural profit (1.7 billion euros per year)</a:t>
            </a:r>
          </a:p>
          <a:p>
            <a:pPr marL="285750" indent="-285750">
              <a:lnSpc>
                <a:spcPct val="150000"/>
              </a:lnSpc>
              <a:buFont typeface="Wingdings" panose="05000000000000000000" pitchFamily="2" charset="2"/>
              <a:buChar char="§"/>
            </a:pPr>
            <a:r>
              <a:rPr lang="en-GB" sz="2000" dirty="0"/>
              <a:t>33.000 people employed in cultural activities</a:t>
            </a:r>
          </a:p>
          <a:p>
            <a:pPr>
              <a:lnSpc>
                <a:spcPct val="150000"/>
              </a:lnSpc>
            </a:pPr>
            <a:endParaRPr lang="en-GB" sz="2000" dirty="0"/>
          </a:p>
        </p:txBody>
      </p:sp>
      <p:sp>
        <p:nvSpPr>
          <p:cNvPr id="8" name="CasellaDiTesto 7">
            <a:extLst>
              <a:ext uri="{FF2B5EF4-FFF2-40B4-BE49-F238E27FC236}">
                <a16:creationId xmlns:a16="http://schemas.microsoft.com/office/drawing/2014/main" id="{0E0F3DB6-3B30-48E5-8657-138DCF49F5CB}"/>
              </a:ext>
            </a:extLst>
          </p:cNvPr>
          <p:cNvSpPr txBox="1"/>
          <p:nvPr/>
        </p:nvSpPr>
        <p:spPr>
          <a:xfrm>
            <a:off x="4635571" y="6466097"/>
            <a:ext cx="1630017" cy="369332"/>
          </a:xfrm>
          <a:prstGeom prst="rect">
            <a:avLst/>
          </a:prstGeom>
          <a:noFill/>
        </p:spPr>
        <p:txBody>
          <a:bodyPr wrap="square" rtlCol="0">
            <a:spAutoFit/>
          </a:bodyPr>
          <a:lstStyle/>
          <a:p>
            <a:r>
              <a:rPr lang="it-IT" dirty="0">
                <a:hlinkClick r:id="rId2"/>
              </a:rPr>
              <a:t>SOURCE</a:t>
            </a:r>
            <a:endParaRPr lang="it-IT" dirty="0"/>
          </a:p>
        </p:txBody>
      </p:sp>
      <p:graphicFrame>
        <p:nvGraphicFramePr>
          <p:cNvPr id="10" name="Tabella 10">
            <a:extLst>
              <a:ext uri="{FF2B5EF4-FFF2-40B4-BE49-F238E27FC236}">
                <a16:creationId xmlns:a16="http://schemas.microsoft.com/office/drawing/2014/main" id="{FBB53AE8-CC2D-4C2D-B53B-A365CC482581}"/>
              </a:ext>
            </a:extLst>
          </p:cNvPr>
          <p:cNvGraphicFramePr>
            <a:graphicFrameLocks noGrp="1"/>
          </p:cNvGraphicFramePr>
          <p:nvPr>
            <p:extLst>
              <p:ext uri="{D42A27DB-BD31-4B8C-83A1-F6EECF244321}">
                <p14:modId xmlns:p14="http://schemas.microsoft.com/office/powerpoint/2010/main" val="1050440817"/>
              </p:ext>
            </p:extLst>
          </p:nvPr>
        </p:nvGraphicFramePr>
        <p:xfrm>
          <a:off x="5080934" y="4383057"/>
          <a:ext cx="6829005" cy="1112520"/>
        </p:xfrm>
        <a:graphic>
          <a:graphicData uri="http://schemas.openxmlformats.org/drawingml/2006/table">
            <a:tbl>
              <a:tblPr firstRow="1" bandRow="1">
                <a:tableStyleId>{FABFCF23-3B69-468F-B69F-88F6DE6A72F2}</a:tableStyleId>
              </a:tblPr>
              <a:tblGrid>
                <a:gridCol w="2276335">
                  <a:extLst>
                    <a:ext uri="{9D8B030D-6E8A-4147-A177-3AD203B41FA5}">
                      <a16:colId xmlns:a16="http://schemas.microsoft.com/office/drawing/2014/main" val="1157820267"/>
                    </a:ext>
                  </a:extLst>
                </a:gridCol>
                <a:gridCol w="2276335">
                  <a:extLst>
                    <a:ext uri="{9D8B030D-6E8A-4147-A177-3AD203B41FA5}">
                      <a16:colId xmlns:a16="http://schemas.microsoft.com/office/drawing/2014/main" val="1557496143"/>
                    </a:ext>
                  </a:extLst>
                </a:gridCol>
                <a:gridCol w="2276335">
                  <a:extLst>
                    <a:ext uri="{9D8B030D-6E8A-4147-A177-3AD203B41FA5}">
                      <a16:colId xmlns:a16="http://schemas.microsoft.com/office/drawing/2014/main" val="592580749"/>
                    </a:ext>
                  </a:extLst>
                </a:gridCol>
              </a:tblGrid>
              <a:tr h="370840">
                <a:tc>
                  <a:txBody>
                    <a:bodyPr/>
                    <a:lstStyle/>
                    <a:p>
                      <a:pPr algn="ct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a:t>FVG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a:t>ITALY (AVERAGE)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36150"/>
                  </a:ext>
                </a:extLst>
              </a:tr>
              <a:tr h="370840">
                <a:tc>
                  <a:txBody>
                    <a:bodyPr/>
                    <a:lstStyle/>
                    <a:p>
                      <a:pPr algn="ctr"/>
                      <a:r>
                        <a:rPr lang="it-IT" dirty="0"/>
                        <a:t>EMPLOYEES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a:t>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8295205"/>
                  </a:ext>
                </a:extLst>
              </a:tr>
              <a:tr h="370840">
                <a:tc>
                  <a:txBody>
                    <a:bodyPr/>
                    <a:lstStyle/>
                    <a:p>
                      <a:pPr algn="ctr"/>
                      <a:r>
                        <a:rPr lang="it-IT" dirty="0"/>
                        <a:t>GDP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a:t>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a:t>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7898836"/>
                  </a:ext>
                </a:extLst>
              </a:tr>
            </a:tbl>
          </a:graphicData>
        </a:graphic>
      </p:graphicFrame>
      <p:pic>
        <p:nvPicPr>
          <p:cNvPr id="4098" name="Picture 2" descr="immagine">
            <a:extLst>
              <a:ext uri="{FF2B5EF4-FFF2-40B4-BE49-F238E27FC236}">
                <a16:creationId xmlns:a16="http://schemas.microsoft.com/office/drawing/2014/main" id="{B70B1383-541D-4489-AFA9-8835C8502C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915" r="7932"/>
          <a:stretch/>
        </p:blipFill>
        <p:spPr bwMode="auto">
          <a:xfrm>
            <a:off x="0" y="5268"/>
            <a:ext cx="4465982" cy="6875263"/>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A414B9CE-37F2-447E-BE2E-B62AE9764542}"/>
              </a:ext>
            </a:extLst>
          </p:cNvPr>
          <p:cNvSpPr txBox="1"/>
          <p:nvPr/>
        </p:nvSpPr>
        <p:spPr>
          <a:xfrm>
            <a:off x="9774409" y="5495577"/>
            <a:ext cx="2641557" cy="338554"/>
          </a:xfrm>
          <a:prstGeom prst="rect">
            <a:avLst/>
          </a:prstGeom>
          <a:noFill/>
        </p:spPr>
        <p:txBody>
          <a:bodyPr wrap="square" rtlCol="0">
            <a:spAutoFit/>
          </a:bodyPr>
          <a:lstStyle/>
          <a:p>
            <a:r>
              <a:rPr lang="en-GB" sz="1600" dirty="0"/>
              <a:t>Data referring to 2018 </a:t>
            </a:r>
          </a:p>
        </p:txBody>
      </p:sp>
    </p:spTree>
    <p:extLst>
      <p:ext uri="{BB962C8B-B14F-4D97-AF65-F5344CB8AC3E}">
        <p14:creationId xmlns:p14="http://schemas.microsoft.com/office/powerpoint/2010/main" val="1496269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E175206B-7B15-4D8D-8E4D-40A473C1E52A}"/>
              </a:ext>
            </a:extLst>
          </p:cNvPr>
          <p:cNvSpPr/>
          <p:nvPr/>
        </p:nvSpPr>
        <p:spPr>
          <a:xfrm>
            <a:off x="0" y="749138"/>
            <a:ext cx="3436374" cy="5327374"/>
          </a:xfrm>
          <a:prstGeom prst="rect">
            <a:avLst/>
          </a:prstGeom>
          <a:solidFill>
            <a:srgbClr val="DAA624"/>
          </a:solidFill>
          <a:ln>
            <a:solidFill>
              <a:srgbClr val="DAA624"/>
            </a:solid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1813CB64-2E02-45D1-BCAF-CBC6D4602E90}"/>
              </a:ext>
            </a:extLst>
          </p:cNvPr>
          <p:cNvSpPr>
            <a:spLocks noGrp="1"/>
          </p:cNvSpPr>
          <p:nvPr>
            <p:ph type="title"/>
          </p:nvPr>
        </p:nvSpPr>
        <p:spPr/>
        <p:txBody>
          <a:bodyPr>
            <a:normAutofit/>
          </a:bodyPr>
          <a:lstStyle/>
          <a:p>
            <a:r>
              <a:rPr lang="en-GB" sz="2400" b="1" dirty="0">
                <a:solidFill>
                  <a:schemeClr val="bg1"/>
                </a:solidFill>
              </a:rPr>
              <a:t>PRE – REQUISITES</a:t>
            </a:r>
            <a:br>
              <a:rPr lang="en-GB" sz="2800" b="1" dirty="0">
                <a:solidFill>
                  <a:schemeClr val="bg1"/>
                </a:solidFill>
              </a:rPr>
            </a:br>
            <a:br>
              <a:rPr lang="en-GB" sz="2800" b="1" dirty="0">
                <a:solidFill>
                  <a:schemeClr val="bg1"/>
                </a:solidFill>
              </a:rPr>
            </a:br>
            <a:r>
              <a:rPr lang="en-GB" sz="2400" b="1" dirty="0">
                <a:solidFill>
                  <a:schemeClr val="bg1"/>
                </a:solidFill>
              </a:rPr>
              <a:t>PRIOR KNOWLEDGE</a:t>
            </a:r>
          </a:p>
        </p:txBody>
      </p:sp>
      <p:sp>
        <p:nvSpPr>
          <p:cNvPr id="3" name="Segnaposto contenuto 2">
            <a:extLst>
              <a:ext uri="{FF2B5EF4-FFF2-40B4-BE49-F238E27FC236}">
                <a16:creationId xmlns:a16="http://schemas.microsoft.com/office/drawing/2014/main" id="{56673EFF-7877-4332-886E-5AD194CCB8F0}"/>
              </a:ext>
            </a:extLst>
          </p:cNvPr>
          <p:cNvSpPr>
            <a:spLocks noGrp="1"/>
          </p:cNvSpPr>
          <p:nvPr>
            <p:ph idx="1"/>
          </p:nvPr>
        </p:nvSpPr>
        <p:spPr>
          <a:solidFill>
            <a:srgbClr val="DAA624"/>
          </a:solidFill>
        </p:spPr>
        <p:txBody>
          <a:bodyPr>
            <a:normAutofit fontScale="92500" lnSpcReduction="10000"/>
          </a:bodyPr>
          <a:lstStyle/>
          <a:p>
            <a:pPr marL="0" indent="0">
              <a:buNone/>
            </a:pPr>
            <a:endParaRPr lang="en-GB" dirty="0">
              <a:solidFill>
                <a:schemeClr val="bg1"/>
              </a:solidFill>
            </a:endParaRPr>
          </a:p>
          <a:p>
            <a:pPr marL="0" indent="0">
              <a:buNone/>
            </a:pPr>
            <a:r>
              <a:rPr lang="en-GB" sz="2800" b="1" dirty="0">
                <a:solidFill>
                  <a:schemeClr val="bg1"/>
                </a:solidFill>
              </a:rPr>
              <a:t>COMPETENCES TO WORK IN PUBLISHING </a:t>
            </a:r>
          </a:p>
          <a:p>
            <a:pPr>
              <a:buClrTx/>
              <a:buFont typeface="Wingdings" panose="05000000000000000000" pitchFamily="2" charset="2"/>
              <a:buChar char="§"/>
            </a:pPr>
            <a:r>
              <a:rPr lang="en-GB" sz="2200" dirty="0">
                <a:solidFill>
                  <a:schemeClr val="bg1"/>
                </a:solidFill>
              </a:rPr>
              <a:t>A high school degree</a:t>
            </a:r>
          </a:p>
          <a:p>
            <a:pPr>
              <a:buClrTx/>
              <a:buFont typeface="Wingdings" panose="05000000000000000000" pitchFamily="2" charset="2"/>
              <a:buChar char="§"/>
            </a:pPr>
            <a:r>
              <a:rPr lang="en-GB" sz="2200" dirty="0">
                <a:solidFill>
                  <a:schemeClr val="bg1"/>
                </a:solidFill>
              </a:rPr>
              <a:t>Two years’ experience in </a:t>
            </a:r>
            <a:r>
              <a:rPr lang="en-GB" sz="2200" b="1" dirty="0">
                <a:solidFill>
                  <a:schemeClr val="bg1"/>
                </a:solidFill>
              </a:rPr>
              <a:t>communication </a:t>
            </a:r>
            <a:r>
              <a:rPr lang="en-GB" sz="2200" dirty="0">
                <a:solidFill>
                  <a:schemeClr val="bg1"/>
                </a:solidFill>
              </a:rPr>
              <a:t>minimum</a:t>
            </a:r>
            <a:r>
              <a:rPr lang="en-GB" sz="2200" b="1" dirty="0">
                <a:solidFill>
                  <a:schemeClr val="bg1"/>
                </a:solidFill>
              </a:rPr>
              <a:t> </a:t>
            </a:r>
            <a:r>
              <a:rPr lang="en-GB" sz="2200" dirty="0">
                <a:solidFill>
                  <a:schemeClr val="bg1"/>
                </a:solidFill>
              </a:rPr>
              <a:t>(media, audio-vision) or in publishing houses</a:t>
            </a:r>
          </a:p>
          <a:p>
            <a:pPr>
              <a:buClrTx/>
              <a:buFont typeface="Wingdings" panose="05000000000000000000" pitchFamily="2" charset="2"/>
              <a:buChar char="§"/>
            </a:pPr>
            <a:r>
              <a:rPr lang="en-GB" sz="2200" dirty="0">
                <a:solidFill>
                  <a:schemeClr val="bg1"/>
                </a:solidFill>
              </a:rPr>
              <a:t>Familiarity with basic digital programs ( Office, Excel, …)</a:t>
            </a:r>
          </a:p>
          <a:p>
            <a:pPr>
              <a:buClrTx/>
              <a:buFont typeface="Wingdings" panose="05000000000000000000" pitchFamily="2" charset="2"/>
              <a:buChar char="§"/>
            </a:pPr>
            <a:r>
              <a:rPr lang="en-GB" sz="2200" dirty="0">
                <a:solidFill>
                  <a:schemeClr val="bg1"/>
                </a:solidFill>
              </a:rPr>
              <a:t>Foreign language/s knowledge(English, French, German, Spanish, Chinese, Russian …)</a:t>
            </a:r>
          </a:p>
          <a:p>
            <a:pPr marL="0" indent="0">
              <a:buClrTx/>
              <a:buNone/>
            </a:pPr>
            <a:endParaRPr lang="en-GB" sz="2400" dirty="0">
              <a:solidFill>
                <a:schemeClr val="bg1"/>
              </a:solidFill>
            </a:endParaRPr>
          </a:p>
          <a:p>
            <a:pPr marL="0" indent="0">
              <a:buNone/>
            </a:pPr>
            <a:r>
              <a:rPr lang="en-GB" sz="2600" b="1" dirty="0">
                <a:solidFill>
                  <a:schemeClr val="bg1"/>
                </a:solidFill>
              </a:rPr>
              <a:t>Soft skills</a:t>
            </a:r>
            <a:endParaRPr lang="en-GB" sz="2600" dirty="0">
              <a:solidFill>
                <a:schemeClr val="bg1"/>
              </a:solidFill>
            </a:endParaRPr>
          </a:p>
          <a:p>
            <a:pPr>
              <a:buClrTx/>
              <a:buFont typeface="Wingdings" panose="05000000000000000000" pitchFamily="2" charset="2"/>
              <a:buChar char="§"/>
            </a:pPr>
            <a:r>
              <a:rPr lang="en-GB" sz="2200" dirty="0">
                <a:solidFill>
                  <a:schemeClr val="bg1"/>
                </a:solidFill>
              </a:rPr>
              <a:t>Communication skills</a:t>
            </a:r>
          </a:p>
          <a:p>
            <a:pPr>
              <a:buClrTx/>
              <a:buFont typeface="Wingdings" panose="05000000000000000000" pitchFamily="2" charset="2"/>
              <a:buChar char="§"/>
            </a:pPr>
            <a:r>
              <a:rPr lang="en-GB" sz="2200" dirty="0">
                <a:solidFill>
                  <a:schemeClr val="bg1"/>
                </a:solidFill>
              </a:rPr>
              <a:t>High motivation</a:t>
            </a:r>
          </a:p>
          <a:p>
            <a:pPr>
              <a:buClrTx/>
              <a:buFont typeface="Wingdings" panose="05000000000000000000" pitchFamily="2" charset="2"/>
              <a:buChar char="§"/>
            </a:pPr>
            <a:r>
              <a:rPr lang="en-GB" sz="2200" dirty="0">
                <a:solidFill>
                  <a:schemeClr val="bg1"/>
                </a:solidFill>
              </a:rPr>
              <a:t>Reliability and availability</a:t>
            </a:r>
          </a:p>
        </p:txBody>
      </p:sp>
      <p:sp>
        <p:nvSpPr>
          <p:cNvPr id="6" name="Rettangolo 5">
            <a:extLst>
              <a:ext uri="{FF2B5EF4-FFF2-40B4-BE49-F238E27FC236}">
                <a16:creationId xmlns:a16="http://schemas.microsoft.com/office/drawing/2014/main" id="{380FABE0-0B84-47D0-9415-9C4AA3A62E60}"/>
              </a:ext>
            </a:extLst>
          </p:cNvPr>
          <p:cNvSpPr/>
          <p:nvPr/>
        </p:nvSpPr>
        <p:spPr>
          <a:xfrm>
            <a:off x="11813458" y="750565"/>
            <a:ext cx="378542" cy="5327374"/>
          </a:xfrm>
          <a:prstGeom prst="rect">
            <a:avLst/>
          </a:prstGeom>
          <a:solidFill>
            <a:srgbClr val="DAA624">
              <a:alpha val="75000"/>
            </a:srgbClr>
          </a:solidFill>
          <a:ln>
            <a:solidFill>
              <a:srgbClr val="DAA6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685765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A922A4-0916-4F60-927F-6FEF3F49880A}"/>
              </a:ext>
            </a:extLst>
          </p:cNvPr>
          <p:cNvSpPr>
            <a:spLocks noGrp="1"/>
          </p:cNvSpPr>
          <p:nvPr>
            <p:ph type="title"/>
          </p:nvPr>
        </p:nvSpPr>
        <p:spPr>
          <a:xfrm>
            <a:off x="4965430" y="629268"/>
            <a:ext cx="6586491" cy="1286160"/>
          </a:xfrm>
        </p:spPr>
        <p:txBody>
          <a:bodyPr anchor="b">
            <a:normAutofit/>
          </a:bodyPr>
          <a:lstStyle/>
          <a:p>
            <a:r>
              <a:rPr lang="it-IT" b="1" dirty="0">
                <a:latin typeface="+mn-lt"/>
              </a:rPr>
              <a:t>VALORE ECONOMICO</a:t>
            </a:r>
          </a:p>
        </p:txBody>
      </p:sp>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7AAAD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7835709F-26B0-4B89-90A4-9AA0C7A844B4}"/>
              </a:ext>
            </a:extLst>
          </p:cNvPr>
          <p:cNvSpPr txBox="1"/>
          <p:nvPr/>
        </p:nvSpPr>
        <p:spPr>
          <a:xfrm>
            <a:off x="4965430" y="2474943"/>
            <a:ext cx="6829005" cy="967957"/>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it-IT" sz="2000" dirty="0"/>
              <a:t>Classificata 9° per profitto culturale (1,7 miliardi di euro)</a:t>
            </a:r>
          </a:p>
          <a:p>
            <a:pPr marL="285750" indent="-285750">
              <a:lnSpc>
                <a:spcPct val="150000"/>
              </a:lnSpc>
              <a:buFont typeface="Wingdings" panose="05000000000000000000" pitchFamily="2" charset="2"/>
              <a:buChar char="§"/>
            </a:pPr>
            <a:r>
              <a:rPr lang="it-IT" sz="2000" dirty="0"/>
              <a:t>33.000 persone impiegate in ambiti culturali</a:t>
            </a:r>
          </a:p>
        </p:txBody>
      </p:sp>
      <p:sp>
        <p:nvSpPr>
          <p:cNvPr id="8" name="CasellaDiTesto 7">
            <a:extLst>
              <a:ext uri="{FF2B5EF4-FFF2-40B4-BE49-F238E27FC236}">
                <a16:creationId xmlns:a16="http://schemas.microsoft.com/office/drawing/2014/main" id="{0E0F3DB6-3B30-48E5-8657-138DCF49F5CB}"/>
              </a:ext>
            </a:extLst>
          </p:cNvPr>
          <p:cNvSpPr txBox="1"/>
          <p:nvPr/>
        </p:nvSpPr>
        <p:spPr>
          <a:xfrm>
            <a:off x="4635571" y="6466097"/>
            <a:ext cx="1630017" cy="369332"/>
          </a:xfrm>
          <a:prstGeom prst="rect">
            <a:avLst/>
          </a:prstGeom>
          <a:noFill/>
        </p:spPr>
        <p:txBody>
          <a:bodyPr wrap="square" rtlCol="0">
            <a:spAutoFit/>
          </a:bodyPr>
          <a:lstStyle/>
          <a:p>
            <a:r>
              <a:rPr lang="it-IT" dirty="0">
                <a:hlinkClick r:id="rId2"/>
              </a:rPr>
              <a:t>FONTE</a:t>
            </a:r>
            <a:endParaRPr lang="it-IT" dirty="0"/>
          </a:p>
        </p:txBody>
      </p:sp>
      <p:graphicFrame>
        <p:nvGraphicFramePr>
          <p:cNvPr id="10" name="Tabella 10">
            <a:extLst>
              <a:ext uri="{FF2B5EF4-FFF2-40B4-BE49-F238E27FC236}">
                <a16:creationId xmlns:a16="http://schemas.microsoft.com/office/drawing/2014/main" id="{FBB53AE8-CC2D-4C2D-B53B-A365CC482581}"/>
              </a:ext>
            </a:extLst>
          </p:cNvPr>
          <p:cNvGraphicFramePr>
            <a:graphicFrameLocks noGrp="1"/>
          </p:cNvGraphicFramePr>
          <p:nvPr/>
        </p:nvGraphicFramePr>
        <p:xfrm>
          <a:off x="5080934" y="4383057"/>
          <a:ext cx="6829005" cy="1112520"/>
        </p:xfrm>
        <a:graphic>
          <a:graphicData uri="http://schemas.openxmlformats.org/drawingml/2006/table">
            <a:tbl>
              <a:tblPr firstRow="1" bandRow="1">
                <a:tableStyleId>{FABFCF23-3B69-468F-B69F-88F6DE6A72F2}</a:tableStyleId>
              </a:tblPr>
              <a:tblGrid>
                <a:gridCol w="2276335">
                  <a:extLst>
                    <a:ext uri="{9D8B030D-6E8A-4147-A177-3AD203B41FA5}">
                      <a16:colId xmlns:a16="http://schemas.microsoft.com/office/drawing/2014/main" val="1157820267"/>
                    </a:ext>
                  </a:extLst>
                </a:gridCol>
                <a:gridCol w="2276335">
                  <a:extLst>
                    <a:ext uri="{9D8B030D-6E8A-4147-A177-3AD203B41FA5}">
                      <a16:colId xmlns:a16="http://schemas.microsoft.com/office/drawing/2014/main" val="1557496143"/>
                    </a:ext>
                  </a:extLst>
                </a:gridCol>
                <a:gridCol w="2276335">
                  <a:extLst>
                    <a:ext uri="{9D8B030D-6E8A-4147-A177-3AD203B41FA5}">
                      <a16:colId xmlns:a16="http://schemas.microsoft.com/office/drawing/2014/main" val="592580749"/>
                    </a:ext>
                  </a:extLst>
                </a:gridCol>
              </a:tblGrid>
              <a:tr h="370840">
                <a:tc>
                  <a:txBody>
                    <a:bodyPr/>
                    <a:lstStyle/>
                    <a:p>
                      <a:pPr algn="ct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a:t>FVG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a:t>ITALIA (MEDIA)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36150"/>
                  </a:ext>
                </a:extLst>
              </a:tr>
              <a:tr h="370840">
                <a:tc>
                  <a:txBody>
                    <a:bodyPr/>
                    <a:lstStyle/>
                    <a:p>
                      <a:pPr algn="ctr"/>
                      <a:r>
                        <a:rPr lang="it-IT" dirty="0"/>
                        <a:t>IMPIEGATI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a:t>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8295205"/>
                  </a:ext>
                </a:extLst>
              </a:tr>
              <a:tr h="370840">
                <a:tc>
                  <a:txBody>
                    <a:bodyPr/>
                    <a:lstStyle/>
                    <a:p>
                      <a:pPr algn="ctr"/>
                      <a:r>
                        <a:rPr lang="it-IT" dirty="0"/>
                        <a:t>PIL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a:t>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a:t>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2339667"/>
                  </a:ext>
                </a:extLst>
              </a:tr>
            </a:tbl>
          </a:graphicData>
        </a:graphic>
      </p:graphicFrame>
      <p:pic>
        <p:nvPicPr>
          <p:cNvPr id="11" name="Picture 2" descr="immagine">
            <a:extLst>
              <a:ext uri="{FF2B5EF4-FFF2-40B4-BE49-F238E27FC236}">
                <a16:creationId xmlns:a16="http://schemas.microsoft.com/office/drawing/2014/main" id="{43D63FCB-7066-4FA0-88A3-6F4347AB51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915" r="7932"/>
          <a:stretch/>
        </p:blipFill>
        <p:spPr bwMode="auto">
          <a:xfrm>
            <a:off x="0" y="5268"/>
            <a:ext cx="4465982" cy="6875263"/>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2128418B-9237-4746-A363-6C061D209276}"/>
              </a:ext>
            </a:extLst>
          </p:cNvPr>
          <p:cNvSpPr txBox="1"/>
          <p:nvPr/>
        </p:nvSpPr>
        <p:spPr>
          <a:xfrm>
            <a:off x="9552372" y="5495577"/>
            <a:ext cx="2748184" cy="369332"/>
          </a:xfrm>
          <a:prstGeom prst="rect">
            <a:avLst/>
          </a:prstGeom>
          <a:noFill/>
        </p:spPr>
        <p:txBody>
          <a:bodyPr wrap="square" rtlCol="0">
            <a:spAutoFit/>
          </a:bodyPr>
          <a:lstStyle/>
          <a:p>
            <a:r>
              <a:rPr lang="it-IT" dirty="0"/>
              <a:t>Dati in riferimento al 2018</a:t>
            </a:r>
          </a:p>
        </p:txBody>
      </p:sp>
    </p:spTree>
    <p:extLst>
      <p:ext uri="{BB962C8B-B14F-4D97-AF65-F5344CB8AC3E}">
        <p14:creationId xmlns:p14="http://schemas.microsoft.com/office/powerpoint/2010/main" val="3248320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A922A4-0916-4F60-927F-6FEF3F49880A}"/>
              </a:ext>
            </a:extLst>
          </p:cNvPr>
          <p:cNvSpPr>
            <a:spLocks noGrp="1"/>
          </p:cNvSpPr>
          <p:nvPr>
            <p:ph type="title"/>
          </p:nvPr>
        </p:nvSpPr>
        <p:spPr>
          <a:xfrm>
            <a:off x="5243725" y="629268"/>
            <a:ext cx="6586491" cy="1286160"/>
          </a:xfrm>
        </p:spPr>
        <p:txBody>
          <a:bodyPr anchor="b">
            <a:normAutofit/>
          </a:bodyPr>
          <a:lstStyle/>
          <a:p>
            <a:r>
              <a:rPr lang="it-IT" b="1" dirty="0">
                <a:latin typeface="+mn-lt"/>
              </a:rPr>
              <a:t>SUPPORT PLAN</a:t>
            </a:r>
          </a:p>
        </p:txBody>
      </p:sp>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7AAAD1"/>
            </a:solidFill>
          </a:ln>
        </p:spPr>
        <p:style>
          <a:lnRef idx="1">
            <a:schemeClr val="accent1"/>
          </a:lnRef>
          <a:fillRef idx="0">
            <a:schemeClr val="accent1"/>
          </a:fillRef>
          <a:effectRef idx="0">
            <a:schemeClr val="accent1"/>
          </a:effectRef>
          <a:fontRef idx="minor">
            <a:schemeClr val="tx1"/>
          </a:fontRef>
        </p:style>
      </p:cxnSp>
      <p:sp>
        <p:nvSpPr>
          <p:cNvPr id="3" name="CasellaDiTesto 2">
            <a:extLst>
              <a:ext uri="{FF2B5EF4-FFF2-40B4-BE49-F238E27FC236}">
                <a16:creationId xmlns:a16="http://schemas.microsoft.com/office/drawing/2014/main" id="{ED121CB2-2C06-4AD5-812A-D01540DAC01A}"/>
              </a:ext>
            </a:extLst>
          </p:cNvPr>
          <p:cNvSpPr txBox="1"/>
          <p:nvPr/>
        </p:nvSpPr>
        <p:spPr>
          <a:xfrm>
            <a:off x="5283480" y="2478157"/>
            <a:ext cx="6337229" cy="2862322"/>
          </a:xfrm>
          <a:prstGeom prst="rect">
            <a:avLst/>
          </a:prstGeom>
          <a:noFill/>
        </p:spPr>
        <p:txBody>
          <a:bodyPr wrap="square" rtlCol="0">
            <a:spAutoFit/>
          </a:bodyPr>
          <a:lstStyle/>
          <a:p>
            <a:r>
              <a:rPr lang="it-IT" sz="2000" dirty="0"/>
              <a:t>Support cultural activities to </a:t>
            </a:r>
            <a:r>
              <a:rPr lang="en-GB" sz="2000" dirty="0"/>
              <a:t>recover from the pandemic’s effects</a:t>
            </a:r>
          </a:p>
          <a:p>
            <a:endParaRPr lang="en-GB" sz="2000" dirty="0"/>
          </a:p>
          <a:p>
            <a:r>
              <a:rPr lang="en-GB" sz="2000" dirty="0"/>
              <a:t>Goals:</a:t>
            </a:r>
          </a:p>
          <a:p>
            <a:pPr marL="285750" indent="-285750">
              <a:buFont typeface="Wingdings" panose="05000000000000000000" pitchFamily="2" charset="2"/>
              <a:buChar char="§"/>
            </a:pPr>
            <a:r>
              <a:rPr lang="en-GB" sz="2000" dirty="0"/>
              <a:t>Conservation and restoration of cultural heritage</a:t>
            </a:r>
          </a:p>
          <a:p>
            <a:pPr marL="285750" indent="-285750">
              <a:buFont typeface="Wingdings" panose="05000000000000000000" pitchFamily="2" charset="2"/>
              <a:buChar char="§"/>
            </a:pPr>
            <a:r>
              <a:rPr lang="en-GB" sz="2000" dirty="0"/>
              <a:t>Promote new cultural activities</a:t>
            </a:r>
          </a:p>
          <a:p>
            <a:pPr marL="285750" indent="-285750">
              <a:buFont typeface="Wingdings" panose="05000000000000000000" pitchFamily="2" charset="2"/>
              <a:buChar char="§"/>
            </a:pPr>
            <a:r>
              <a:rPr lang="en-GB" sz="2000" dirty="0"/>
              <a:t>Support economical expenses (electricity, hydric plants etc.)</a:t>
            </a:r>
          </a:p>
          <a:p>
            <a:pPr marL="285750" indent="-285750">
              <a:buFont typeface="Wingdings" panose="05000000000000000000" pitchFamily="2" charset="2"/>
              <a:buChar char="§"/>
            </a:pPr>
            <a:r>
              <a:rPr lang="en-GB" sz="2000" dirty="0"/>
              <a:t>Pay insurances</a:t>
            </a:r>
          </a:p>
        </p:txBody>
      </p:sp>
      <p:pic>
        <p:nvPicPr>
          <p:cNvPr id="5122" name="Picture 2" descr="Restauro mobili antichi Roma - 5 cose da considerare">
            <a:extLst>
              <a:ext uri="{FF2B5EF4-FFF2-40B4-BE49-F238E27FC236}">
                <a16:creationId xmlns:a16="http://schemas.microsoft.com/office/drawing/2014/main" id="{8FFB04B6-7C38-4067-818E-B70D831BF7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92" r="23112"/>
          <a:stretch/>
        </p:blipFill>
        <p:spPr bwMode="auto">
          <a:xfrm>
            <a:off x="0" y="0"/>
            <a:ext cx="496542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C0EEBF28-B563-42DC-8412-29369BF0FF5C}"/>
              </a:ext>
            </a:extLst>
          </p:cNvPr>
          <p:cNvSpPr txBox="1"/>
          <p:nvPr/>
        </p:nvSpPr>
        <p:spPr>
          <a:xfrm>
            <a:off x="4965429" y="6107395"/>
            <a:ext cx="2592280" cy="369332"/>
          </a:xfrm>
          <a:prstGeom prst="rect">
            <a:avLst/>
          </a:prstGeom>
          <a:noFill/>
        </p:spPr>
        <p:txBody>
          <a:bodyPr wrap="square" rtlCol="0">
            <a:spAutoFit/>
          </a:bodyPr>
          <a:lstStyle/>
          <a:p>
            <a:r>
              <a:rPr lang="it-IT" b="0" i="0" dirty="0">
                <a:effectLst/>
                <a:latin typeface="Segoe UI" panose="020B0502040204020203" pitchFamily="34" charset="0"/>
                <a:hlinkClick r:id="rId3"/>
              </a:rPr>
              <a:t>SOURCE</a:t>
            </a:r>
            <a:r>
              <a:rPr lang="it-IT" b="0" i="0" dirty="0">
                <a:solidFill>
                  <a:srgbClr val="FFFFFF"/>
                </a:solidFill>
                <a:effectLst/>
                <a:latin typeface="Segoe UI" panose="020B0502040204020203" pitchFamily="34" charset="0"/>
                <a:hlinkClick r:id="rId3"/>
              </a:rPr>
              <a:t>S</a:t>
            </a:r>
            <a:r>
              <a:rPr lang="it-IT" b="0" i="0" dirty="0">
                <a:solidFill>
                  <a:srgbClr val="FFFFFF"/>
                </a:solidFill>
                <a:effectLst/>
                <a:latin typeface="Segoe UI" panose="020B0502040204020203" pitchFamily="34" charset="0"/>
              </a:rPr>
              <a:t>OURCE</a:t>
            </a:r>
            <a:endParaRPr lang="it-IT" dirty="0"/>
          </a:p>
        </p:txBody>
      </p:sp>
    </p:spTree>
    <p:extLst>
      <p:ext uri="{BB962C8B-B14F-4D97-AF65-F5344CB8AC3E}">
        <p14:creationId xmlns:p14="http://schemas.microsoft.com/office/powerpoint/2010/main" val="2247974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A922A4-0916-4F60-927F-6FEF3F49880A}"/>
              </a:ext>
            </a:extLst>
          </p:cNvPr>
          <p:cNvSpPr>
            <a:spLocks noGrp="1"/>
          </p:cNvSpPr>
          <p:nvPr>
            <p:ph type="title"/>
          </p:nvPr>
        </p:nvSpPr>
        <p:spPr>
          <a:xfrm>
            <a:off x="5230269" y="629268"/>
            <a:ext cx="6586491" cy="1286160"/>
          </a:xfrm>
        </p:spPr>
        <p:txBody>
          <a:bodyPr anchor="b">
            <a:normAutofit/>
          </a:bodyPr>
          <a:lstStyle/>
          <a:p>
            <a:r>
              <a:rPr lang="it-IT" b="1" dirty="0">
                <a:latin typeface="+mn-lt"/>
              </a:rPr>
              <a:t>PIANO DI SUPPORTO</a:t>
            </a:r>
          </a:p>
        </p:txBody>
      </p:sp>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7AAAD1"/>
            </a:solidFill>
          </a:ln>
        </p:spPr>
        <p:style>
          <a:lnRef idx="1">
            <a:schemeClr val="accent1"/>
          </a:lnRef>
          <a:fillRef idx="0">
            <a:schemeClr val="accent1"/>
          </a:fillRef>
          <a:effectRef idx="0">
            <a:schemeClr val="accent1"/>
          </a:effectRef>
          <a:fontRef idx="minor">
            <a:schemeClr val="tx1"/>
          </a:fontRef>
        </p:style>
      </p:cxnSp>
      <p:sp>
        <p:nvSpPr>
          <p:cNvPr id="3" name="CasellaDiTesto 2">
            <a:extLst>
              <a:ext uri="{FF2B5EF4-FFF2-40B4-BE49-F238E27FC236}">
                <a16:creationId xmlns:a16="http://schemas.microsoft.com/office/drawing/2014/main" id="{ED121CB2-2C06-4AD5-812A-D01540DAC01A}"/>
              </a:ext>
            </a:extLst>
          </p:cNvPr>
          <p:cNvSpPr txBox="1"/>
          <p:nvPr/>
        </p:nvSpPr>
        <p:spPr>
          <a:xfrm>
            <a:off x="5303054" y="2478157"/>
            <a:ext cx="6337229" cy="2862322"/>
          </a:xfrm>
          <a:prstGeom prst="rect">
            <a:avLst/>
          </a:prstGeom>
          <a:noFill/>
        </p:spPr>
        <p:txBody>
          <a:bodyPr wrap="square" rtlCol="0">
            <a:spAutoFit/>
          </a:bodyPr>
          <a:lstStyle/>
          <a:p>
            <a:r>
              <a:rPr lang="it-IT" sz="2000" dirty="0"/>
              <a:t>Aiutare le attività culturali a riprendersi dagli effetti della pandemia</a:t>
            </a:r>
          </a:p>
          <a:p>
            <a:endParaRPr lang="it-IT" sz="2000" dirty="0"/>
          </a:p>
          <a:p>
            <a:r>
              <a:rPr lang="it-IT" sz="2000" dirty="0"/>
              <a:t>Obiettivi:</a:t>
            </a:r>
          </a:p>
          <a:p>
            <a:pPr marL="285750" indent="-285750">
              <a:buFont typeface="Wingdings" panose="05000000000000000000" pitchFamily="2" charset="2"/>
              <a:buChar char="§"/>
            </a:pPr>
            <a:r>
              <a:rPr lang="it-IT" sz="2000" dirty="0"/>
              <a:t>Conservazione e restaurazione dei beni</a:t>
            </a:r>
          </a:p>
          <a:p>
            <a:pPr marL="285750" indent="-285750">
              <a:buFont typeface="Wingdings" panose="05000000000000000000" pitchFamily="2" charset="2"/>
              <a:buChar char="§"/>
            </a:pPr>
            <a:r>
              <a:rPr lang="it-IT" sz="2000" dirty="0"/>
              <a:t>Promozione di nuove attività culturali</a:t>
            </a:r>
          </a:p>
          <a:p>
            <a:pPr marL="285750" indent="-285750">
              <a:buFont typeface="Wingdings" panose="05000000000000000000" pitchFamily="2" charset="2"/>
              <a:buChar char="§"/>
            </a:pPr>
            <a:r>
              <a:rPr lang="it-IT" sz="2000" dirty="0"/>
              <a:t>Supportare le spese economiche (elettricità, impianti idraulici ecc.)</a:t>
            </a:r>
          </a:p>
          <a:p>
            <a:pPr marL="285750" indent="-285750">
              <a:buFont typeface="Wingdings" panose="05000000000000000000" pitchFamily="2" charset="2"/>
              <a:buChar char="§"/>
            </a:pPr>
            <a:r>
              <a:rPr lang="it-IT" sz="2000" dirty="0"/>
              <a:t>Pagare assicurazioni</a:t>
            </a:r>
          </a:p>
        </p:txBody>
      </p:sp>
      <p:pic>
        <p:nvPicPr>
          <p:cNvPr id="6" name="Picture 2" descr="Restauro mobili antichi Roma - 5 cose da considerare">
            <a:extLst>
              <a:ext uri="{FF2B5EF4-FFF2-40B4-BE49-F238E27FC236}">
                <a16:creationId xmlns:a16="http://schemas.microsoft.com/office/drawing/2014/main" id="{ED31EAD3-1425-4580-BB1E-040D2D7FD4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92" r="23112"/>
          <a:stretch/>
        </p:blipFill>
        <p:spPr bwMode="auto">
          <a:xfrm>
            <a:off x="0" y="0"/>
            <a:ext cx="496542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199C5385-E1A9-49F7-9CEE-C5402A4E0BD7}"/>
              </a:ext>
            </a:extLst>
          </p:cNvPr>
          <p:cNvSpPr txBox="1"/>
          <p:nvPr/>
        </p:nvSpPr>
        <p:spPr>
          <a:xfrm>
            <a:off x="4930068" y="6228732"/>
            <a:ext cx="2882158" cy="369332"/>
          </a:xfrm>
          <a:prstGeom prst="rect">
            <a:avLst/>
          </a:prstGeom>
          <a:noFill/>
        </p:spPr>
        <p:txBody>
          <a:bodyPr wrap="square" rtlCol="0">
            <a:spAutoFit/>
          </a:bodyPr>
          <a:lstStyle/>
          <a:p>
            <a:r>
              <a:rPr lang="it-IT" dirty="0">
                <a:latin typeface="Segoe UI" panose="020B0502040204020203" pitchFamily="34" charset="0"/>
                <a:hlinkClick r:id="rId3"/>
              </a:rPr>
              <a:t>FONTI</a:t>
            </a:r>
            <a:r>
              <a:rPr lang="it-IT" b="0" i="0" dirty="0">
                <a:solidFill>
                  <a:srgbClr val="FFFFFF"/>
                </a:solidFill>
                <a:effectLst/>
                <a:latin typeface="Segoe UI" panose="020B0502040204020203" pitchFamily="34" charset="0"/>
              </a:rPr>
              <a:t>OUR</a:t>
            </a:r>
            <a:endParaRPr lang="it-IT" dirty="0"/>
          </a:p>
        </p:txBody>
      </p:sp>
    </p:spTree>
    <p:extLst>
      <p:ext uri="{BB962C8B-B14F-4D97-AF65-F5344CB8AC3E}">
        <p14:creationId xmlns:p14="http://schemas.microsoft.com/office/powerpoint/2010/main" val="10869097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3B3C54-F216-4608-BB68-62A59FE4325E}"/>
              </a:ext>
            </a:extLst>
          </p:cNvPr>
          <p:cNvSpPr>
            <a:spLocks noGrp="1"/>
          </p:cNvSpPr>
          <p:nvPr>
            <p:ph type="title"/>
          </p:nvPr>
        </p:nvSpPr>
        <p:spPr>
          <a:xfrm>
            <a:off x="838200" y="338621"/>
            <a:ext cx="10515600" cy="1325563"/>
          </a:xfrm>
        </p:spPr>
        <p:txBody>
          <a:bodyPr/>
          <a:lstStyle/>
          <a:p>
            <a:r>
              <a:rPr lang="it-IT" b="1" dirty="0">
                <a:latin typeface="+mn-lt"/>
              </a:rPr>
              <a:t>CONCLUSIONS</a:t>
            </a:r>
          </a:p>
        </p:txBody>
      </p:sp>
      <p:sp>
        <p:nvSpPr>
          <p:cNvPr id="3" name="Segnaposto contenuto 2">
            <a:extLst>
              <a:ext uri="{FF2B5EF4-FFF2-40B4-BE49-F238E27FC236}">
                <a16:creationId xmlns:a16="http://schemas.microsoft.com/office/drawing/2014/main" id="{DCE3718B-3107-4309-8E14-B6A66A65D08B}"/>
              </a:ext>
            </a:extLst>
          </p:cNvPr>
          <p:cNvSpPr>
            <a:spLocks noGrp="1"/>
          </p:cNvSpPr>
          <p:nvPr>
            <p:ph idx="1"/>
          </p:nvPr>
        </p:nvSpPr>
        <p:spPr>
          <a:xfrm>
            <a:off x="838200" y="1825625"/>
            <a:ext cx="5606988" cy="4351338"/>
          </a:xfrm>
        </p:spPr>
        <p:txBody>
          <a:bodyPr/>
          <a:lstStyle/>
          <a:p>
            <a:pPr marL="0" indent="0">
              <a:buNone/>
            </a:pPr>
            <a:r>
              <a:rPr lang="it-IT" b="1" dirty="0"/>
              <a:t>WEAK POINTS</a:t>
            </a:r>
          </a:p>
          <a:p>
            <a:pPr>
              <a:buFont typeface="Wingdings" panose="05000000000000000000" pitchFamily="2" charset="2"/>
              <a:buChar char="§"/>
            </a:pPr>
            <a:r>
              <a:rPr lang="en-GB" sz="2200" dirty="0"/>
              <a:t>Low profit from cultural tourism</a:t>
            </a:r>
          </a:p>
          <a:p>
            <a:pPr>
              <a:buFont typeface="Wingdings" panose="05000000000000000000" pitchFamily="2" charset="2"/>
              <a:buChar char="§"/>
            </a:pPr>
            <a:r>
              <a:rPr lang="en-GB" sz="2200" dirty="0"/>
              <a:t>Fewer innovative sites (different from museums)</a:t>
            </a:r>
          </a:p>
          <a:p>
            <a:pPr marL="0" indent="0">
              <a:buNone/>
            </a:pPr>
            <a:endParaRPr lang="en-GB" dirty="0"/>
          </a:p>
          <a:p>
            <a:pPr marL="0" indent="0">
              <a:buNone/>
            </a:pPr>
            <a:r>
              <a:rPr lang="en-GB" b="1" dirty="0"/>
              <a:t>POINTS OF STRENGTH</a:t>
            </a:r>
          </a:p>
          <a:p>
            <a:pPr>
              <a:buFont typeface="Wingdings" panose="05000000000000000000" pitchFamily="2" charset="2"/>
              <a:buChar char="§"/>
            </a:pPr>
            <a:r>
              <a:rPr lang="en-GB" sz="2200" dirty="0"/>
              <a:t>Many employees in cultural activities</a:t>
            </a:r>
          </a:p>
          <a:p>
            <a:pPr>
              <a:buFont typeface="Wingdings" panose="05000000000000000000" pitchFamily="2" charset="2"/>
              <a:buChar char="§"/>
            </a:pPr>
            <a:r>
              <a:rPr lang="en-GB" sz="2200" dirty="0"/>
              <a:t>Active support plan</a:t>
            </a:r>
          </a:p>
          <a:p>
            <a:pPr>
              <a:buFont typeface="Wingdings" panose="05000000000000000000" pitchFamily="2" charset="2"/>
              <a:buChar char="§"/>
            </a:pPr>
            <a:endParaRPr lang="en-GB" sz="2200" dirty="0"/>
          </a:p>
          <a:p>
            <a:pPr lvl="1">
              <a:buFont typeface="Wingdings" panose="05000000000000000000" pitchFamily="2" charset="2"/>
              <a:buChar char="§"/>
            </a:pPr>
            <a:endParaRPr lang="en-GB" dirty="0"/>
          </a:p>
          <a:p>
            <a:pPr lvl="1">
              <a:buFont typeface="Wingdings" panose="05000000000000000000" pitchFamily="2" charset="2"/>
              <a:buChar char="§"/>
            </a:pPr>
            <a:endParaRPr lang="en-GB" dirty="0"/>
          </a:p>
          <a:p>
            <a:pPr lvl="1">
              <a:buFont typeface="Wingdings" panose="05000000000000000000" pitchFamily="2" charset="2"/>
              <a:buChar char="§"/>
            </a:pPr>
            <a:endParaRPr lang="it-IT" dirty="0"/>
          </a:p>
        </p:txBody>
      </p:sp>
      <p:sp>
        <p:nvSpPr>
          <p:cNvPr id="5" name="CasellaDiTesto 4">
            <a:extLst>
              <a:ext uri="{FF2B5EF4-FFF2-40B4-BE49-F238E27FC236}">
                <a16:creationId xmlns:a16="http://schemas.microsoft.com/office/drawing/2014/main" id="{B98DA4D5-F402-4441-AB2D-9ADCCA6B39F9}"/>
              </a:ext>
            </a:extLst>
          </p:cNvPr>
          <p:cNvSpPr txBox="1"/>
          <p:nvPr/>
        </p:nvSpPr>
        <p:spPr>
          <a:xfrm>
            <a:off x="6811617" y="1840305"/>
            <a:ext cx="4757531" cy="1200329"/>
          </a:xfrm>
          <a:prstGeom prst="rect">
            <a:avLst/>
          </a:prstGeom>
          <a:noFill/>
        </p:spPr>
        <p:txBody>
          <a:bodyPr wrap="square" rtlCol="0">
            <a:spAutoFit/>
          </a:bodyPr>
          <a:lstStyle/>
          <a:p>
            <a:r>
              <a:rPr lang="it-IT" sz="2800" b="1" dirty="0"/>
              <a:t>IMPROVEMENT SUGGESTION</a:t>
            </a:r>
          </a:p>
          <a:p>
            <a:pPr marL="342900" indent="-342900">
              <a:buFont typeface="Wingdings" panose="05000000000000000000" pitchFamily="2" charset="2"/>
              <a:buChar char="§"/>
            </a:pPr>
            <a:r>
              <a:rPr lang="en-GB" sz="2200" dirty="0"/>
              <a:t>Promote cultural tourism</a:t>
            </a:r>
          </a:p>
          <a:p>
            <a:pPr marL="342900" indent="-342900">
              <a:buFont typeface="Wingdings" panose="05000000000000000000" pitchFamily="2" charset="2"/>
              <a:buChar char="§"/>
            </a:pPr>
            <a:r>
              <a:rPr lang="en-GB" sz="2200" dirty="0"/>
              <a:t>Invest in different infrastructures</a:t>
            </a:r>
          </a:p>
        </p:txBody>
      </p:sp>
      <p:pic>
        <p:nvPicPr>
          <p:cNvPr id="2050" name="Picture 2" descr="Dinosauro Antonio: DINOSAURO ANTONIO">
            <a:extLst>
              <a:ext uri="{FF2B5EF4-FFF2-40B4-BE49-F238E27FC236}">
                <a16:creationId xmlns:a16="http://schemas.microsoft.com/office/drawing/2014/main" id="{4ACC30D5-8E22-429E-B6C8-D2B8C95293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0356" y="4077850"/>
            <a:ext cx="3711644" cy="2780150"/>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2DCC0803-3675-49D9-A605-0C1EFA633076}"/>
              </a:ext>
            </a:extLst>
          </p:cNvPr>
          <p:cNvSpPr txBox="1"/>
          <p:nvPr/>
        </p:nvSpPr>
        <p:spPr>
          <a:xfrm>
            <a:off x="4929808" y="6533320"/>
            <a:ext cx="3577052" cy="369332"/>
          </a:xfrm>
          <a:prstGeom prst="rect">
            <a:avLst/>
          </a:prstGeom>
          <a:noFill/>
        </p:spPr>
        <p:txBody>
          <a:bodyPr wrap="square" rtlCol="0">
            <a:spAutoFit/>
          </a:bodyPr>
          <a:lstStyle/>
          <a:p>
            <a:pPr algn="r"/>
            <a:r>
              <a:rPr lang="en-GB" dirty="0"/>
              <a:t>Palaeontologic excavation in Trieste</a:t>
            </a:r>
          </a:p>
        </p:txBody>
      </p:sp>
    </p:spTree>
    <p:extLst>
      <p:ext uri="{BB962C8B-B14F-4D97-AF65-F5344CB8AC3E}">
        <p14:creationId xmlns:p14="http://schemas.microsoft.com/office/powerpoint/2010/main" val="4019227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3B3C54-F216-4608-BB68-62A59FE4325E}"/>
              </a:ext>
            </a:extLst>
          </p:cNvPr>
          <p:cNvSpPr>
            <a:spLocks noGrp="1"/>
          </p:cNvSpPr>
          <p:nvPr>
            <p:ph type="title"/>
          </p:nvPr>
        </p:nvSpPr>
        <p:spPr>
          <a:xfrm>
            <a:off x="838200" y="338621"/>
            <a:ext cx="10515600" cy="1325563"/>
          </a:xfrm>
        </p:spPr>
        <p:txBody>
          <a:bodyPr/>
          <a:lstStyle/>
          <a:p>
            <a:r>
              <a:rPr lang="it-IT" b="1" dirty="0">
                <a:latin typeface="+mn-lt"/>
              </a:rPr>
              <a:t>CONCLUSIONI</a:t>
            </a:r>
          </a:p>
        </p:txBody>
      </p:sp>
      <p:sp>
        <p:nvSpPr>
          <p:cNvPr id="3" name="Segnaposto contenuto 2">
            <a:extLst>
              <a:ext uri="{FF2B5EF4-FFF2-40B4-BE49-F238E27FC236}">
                <a16:creationId xmlns:a16="http://schemas.microsoft.com/office/drawing/2014/main" id="{DCE3718B-3107-4309-8E14-B6A66A65D08B}"/>
              </a:ext>
            </a:extLst>
          </p:cNvPr>
          <p:cNvSpPr>
            <a:spLocks noGrp="1"/>
          </p:cNvSpPr>
          <p:nvPr>
            <p:ph idx="1"/>
          </p:nvPr>
        </p:nvSpPr>
        <p:spPr>
          <a:xfrm>
            <a:off x="798441" y="1664184"/>
            <a:ext cx="5483087" cy="4351338"/>
          </a:xfrm>
        </p:spPr>
        <p:txBody>
          <a:bodyPr/>
          <a:lstStyle/>
          <a:p>
            <a:pPr marL="0" indent="0">
              <a:buNone/>
            </a:pPr>
            <a:r>
              <a:rPr lang="it-IT" b="1" dirty="0"/>
              <a:t>PUNTI DEBOLI</a:t>
            </a:r>
          </a:p>
          <a:p>
            <a:pPr>
              <a:buFont typeface="Wingdings" panose="05000000000000000000" pitchFamily="2" charset="2"/>
              <a:buChar char="§"/>
            </a:pPr>
            <a:r>
              <a:rPr lang="it-IT" sz="2200" dirty="0"/>
              <a:t>Basso profitto da attività culturali</a:t>
            </a:r>
          </a:p>
          <a:p>
            <a:pPr>
              <a:buFont typeface="Wingdings" panose="05000000000000000000" pitchFamily="2" charset="2"/>
              <a:buChar char="§"/>
            </a:pPr>
            <a:r>
              <a:rPr lang="it-IT" sz="2200" dirty="0"/>
              <a:t>Pochi siti innovativi (differenti dai musei)</a:t>
            </a:r>
          </a:p>
          <a:p>
            <a:pPr>
              <a:buFont typeface="Wingdings" panose="05000000000000000000" pitchFamily="2" charset="2"/>
              <a:buChar char="§"/>
            </a:pPr>
            <a:endParaRPr lang="it-IT" sz="2200" dirty="0"/>
          </a:p>
          <a:p>
            <a:pPr marL="0" indent="0">
              <a:buNone/>
            </a:pPr>
            <a:endParaRPr lang="en-GB" dirty="0"/>
          </a:p>
          <a:p>
            <a:pPr marL="0" indent="0">
              <a:buNone/>
            </a:pPr>
            <a:r>
              <a:rPr lang="en-GB" b="1" dirty="0"/>
              <a:t>PUNTI DI FORZA</a:t>
            </a:r>
          </a:p>
          <a:p>
            <a:pPr>
              <a:buFont typeface="Wingdings" panose="05000000000000000000" pitchFamily="2" charset="2"/>
              <a:buChar char="§"/>
            </a:pPr>
            <a:r>
              <a:rPr lang="it-IT" sz="2200" dirty="0"/>
              <a:t>Molti impiegati in attività culturali</a:t>
            </a:r>
          </a:p>
          <a:p>
            <a:pPr>
              <a:buFont typeface="Wingdings" panose="05000000000000000000" pitchFamily="2" charset="2"/>
              <a:buChar char="§"/>
            </a:pPr>
            <a:r>
              <a:rPr lang="it-IT" sz="2200" dirty="0"/>
              <a:t>Piano di supporto attivo  </a:t>
            </a:r>
          </a:p>
          <a:p>
            <a:pPr lvl="1">
              <a:buFont typeface="Wingdings" panose="05000000000000000000" pitchFamily="2" charset="2"/>
              <a:buChar char="§"/>
            </a:pPr>
            <a:endParaRPr lang="en-GB" dirty="0"/>
          </a:p>
          <a:p>
            <a:pPr lvl="1">
              <a:buFont typeface="Wingdings" panose="05000000000000000000" pitchFamily="2" charset="2"/>
              <a:buChar char="§"/>
            </a:pPr>
            <a:endParaRPr lang="en-GB" dirty="0"/>
          </a:p>
          <a:p>
            <a:pPr lvl="1">
              <a:buFont typeface="Wingdings" panose="05000000000000000000" pitchFamily="2" charset="2"/>
              <a:buChar char="§"/>
            </a:pPr>
            <a:endParaRPr lang="it-IT" dirty="0"/>
          </a:p>
        </p:txBody>
      </p:sp>
      <p:sp>
        <p:nvSpPr>
          <p:cNvPr id="5" name="CasellaDiTesto 4">
            <a:extLst>
              <a:ext uri="{FF2B5EF4-FFF2-40B4-BE49-F238E27FC236}">
                <a16:creationId xmlns:a16="http://schemas.microsoft.com/office/drawing/2014/main" id="{B98DA4D5-F402-4441-AB2D-9ADCCA6B39F9}"/>
              </a:ext>
            </a:extLst>
          </p:cNvPr>
          <p:cNvSpPr txBox="1"/>
          <p:nvPr/>
        </p:nvSpPr>
        <p:spPr>
          <a:xfrm>
            <a:off x="6811617" y="1840305"/>
            <a:ext cx="4757531" cy="1200329"/>
          </a:xfrm>
          <a:prstGeom prst="rect">
            <a:avLst/>
          </a:prstGeom>
          <a:noFill/>
        </p:spPr>
        <p:txBody>
          <a:bodyPr wrap="square" rtlCol="0">
            <a:spAutoFit/>
          </a:bodyPr>
          <a:lstStyle/>
          <a:p>
            <a:r>
              <a:rPr lang="it-IT" sz="2800" b="1" dirty="0"/>
              <a:t>MIGLIORAMENTO SUGGERITO</a:t>
            </a:r>
          </a:p>
          <a:p>
            <a:pPr marL="342900" indent="-342900">
              <a:buFont typeface="Wingdings" panose="05000000000000000000" pitchFamily="2" charset="2"/>
              <a:buChar char="§"/>
            </a:pPr>
            <a:r>
              <a:rPr lang="it-IT" sz="2200" dirty="0"/>
              <a:t>Promuovere il turismo culturale</a:t>
            </a:r>
          </a:p>
          <a:p>
            <a:pPr marL="342900" indent="-342900">
              <a:buFont typeface="Wingdings" panose="05000000000000000000" pitchFamily="2" charset="2"/>
              <a:buChar char="§"/>
            </a:pPr>
            <a:r>
              <a:rPr lang="it-IT" sz="2200" dirty="0"/>
              <a:t>Investire in diverse infrastrutture</a:t>
            </a:r>
          </a:p>
        </p:txBody>
      </p:sp>
      <p:pic>
        <p:nvPicPr>
          <p:cNvPr id="2050" name="Picture 2" descr="Dinosauro Antonio: DINOSAURO ANTONIO">
            <a:extLst>
              <a:ext uri="{FF2B5EF4-FFF2-40B4-BE49-F238E27FC236}">
                <a16:creationId xmlns:a16="http://schemas.microsoft.com/office/drawing/2014/main" id="{4ACC30D5-8E22-429E-B6C8-D2B8C95293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0356" y="4077850"/>
            <a:ext cx="3711644" cy="2780150"/>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2DCC0803-3675-49D9-A605-0C1EFA633076}"/>
              </a:ext>
            </a:extLst>
          </p:cNvPr>
          <p:cNvSpPr txBox="1"/>
          <p:nvPr/>
        </p:nvSpPr>
        <p:spPr>
          <a:xfrm>
            <a:off x="5049078" y="6546572"/>
            <a:ext cx="3471034" cy="369332"/>
          </a:xfrm>
          <a:prstGeom prst="rect">
            <a:avLst/>
          </a:prstGeom>
          <a:noFill/>
        </p:spPr>
        <p:txBody>
          <a:bodyPr wrap="square" rtlCol="0">
            <a:spAutoFit/>
          </a:bodyPr>
          <a:lstStyle/>
          <a:p>
            <a:pPr algn="r"/>
            <a:r>
              <a:rPr lang="it-IT" dirty="0"/>
              <a:t>Scavo paleontologico a  Trieste</a:t>
            </a:r>
          </a:p>
        </p:txBody>
      </p:sp>
    </p:spTree>
    <p:extLst>
      <p:ext uri="{BB962C8B-B14F-4D97-AF65-F5344CB8AC3E}">
        <p14:creationId xmlns:p14="http://schemas.microsoft.com/office/powerpoint/2010/main" val="2601395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E175206B-7B15-4D8D-8E4D-40A473C1E52A}"/>
              </a:ext>
            </a:extLst>
          </p:cNvPr>
          <p:cNvSpPr/>
          <p:nvPr/>
        </p:nvSpPr>
        <p:spPr>
          <a:xfrm>
            <a:off x="0" y="749138"/>
            <a:ext cx="3436374" cy="5327374"/>
          </a:xfrm>
          <a:prstGeom prst="rect">
            <a:avLst/>
          </a:prstGeom>
          <a:solidFill>
            <a:srgbClr val="DAA624"/>
          </a:solidFill>
          <a:ln>
            <a:solidFill>
              <a:srgbClr val="DAA624"/>
            </a:solid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1813CB64-2E02-45D1-BCAF-CBC6D4602E90}"/>
              </a:ext>
            </a:extLst>
          </p:cNvPr>
          <p:cNvSpPr>
            <a:spLocks noGrp="1"/>
          </p:cNvSpPr>
          <p:nvPr>
            <p:ph type="title"/>
          </p:nvPr>
        </p:nvSpPr>
        <p:spPr>
          <a:xfrm>
            <a:off x="252918" y="1123837"/>
            <a:ext cx="2987359" cy="4720372"/>
          </a:xfrm>
        </p:spPr>
        <p:txBody>
          <a:bodyPr>
            <a:normAutofit/>
          </a:bodyPr>
          <a:lstStyle/>
          <a:p>
            <a:pPr algn="ctr"/>
            <a:r>
              <a:rPr lang="en-GB" sz="2400" b="1" dirty="0">
                <a:solidFill>
                  <a:schemeClr val="bg1"/>
                </a:solidFill>
              </a:rPr>
              <a:t>PREREQUISITI</a:t>
            </a:r>
            <a:br>
              <a:rPr lang="en-GB" sz="2400" b="1" dirty="0">
                <a:solidFill>
                  <a:schemeClr val="bg1"/>
                </a:solidFill>
              </a:rPr>
            </a:br>
            <a:r>
              <a:rPr lang="en-GB" sz="2400" b="1" dirty="0">
                <a:solidFill>
                  <a:schemeClr val="bg1"/>
                </a:solidFill>
              </a:rPr>
              <a:t>-</a:t>
            </a:r>
            <a:br>
              <a:rPr lang="en-GB" sz="2400" b="1" dirty="0">
                <a:solidFill>
                  <a:schemeClr val="bg1"/>
                </a:solidFill>
              </a:rPr>
            </a:br>
            <a:r>
              <a:rPr lang="en-GB" sz="2400" b="1" dirty="0">
                <a:solidFill>
                  <a:schemeClr val="bg1"/>
                </a:solidFill>
              </a:rPr>
              <a:t>CONOSCENZE PRECEDENTI</a:t>
            </a:r>
          </a:p>
        </p:txBody>
      </p:sp>
      <p:sp>
        <p:nvSpPr>
          <p:cNvPr id="3" name="Segnaposto contenuto 2">
            <a:extLst>
              <a:ext uri="{FF2B5EF4-FFF2-40B4-BE49-F238E27FC236}">
                <a16:creationId xmlns:a16="http://schemas.microsoft.com/office/drawing/2014/main" id="{56673EFF-7877-4332-886E-5AD194CCB8F0}"/>
              </a:ext>
            </a:extLst>
          </p:cNvPr>
          <p:cNvSpPr>
            <a:spLocks noGrp="1"/>
          </p:cNvSpPr>
          <p:nvPr>
            <p:ph idx="1"/>
          </p:nvPr>
        </p:nvSpPr>
        <p:spPr>
          <a:solidFill>
            <a:srgbClr val="DAA624"/>
          </a:solidFill>
        </p:spPr>
        <p:txBody>
          <a:bodyPr>
            <a:normAutofit lnSpcReduction="10000"/>
          </a:bodyPr>
          <a:lstStyle/>
          <a:p>
            <a:pPr marL="0" indent="0">
              <a:buNone/>
            </a:pPr>
            <a:endParaRPr lang="en-GB" dirty="0">
              <a:solidFill>
                <a:schemeClr val="bg1"/>
              </a:solidFill>
            </a:endParaRPr>
          </a:p>
          <a:p>
            <a:pPr marL="0" indent="0">
              <a:buNone/>
            </a:pPr>
            <a:r>
              <a:rPr lang="it-IT" sz="2600" b="1" dirty="0">
                <a:solidFill>
                  <a:schemeClr val="bg1"/>
                </a:solidFill>
              </a:rPr>
              <a:t>COMPETENZE PER LAVORARE NELL'EDITORIA</a:t>
            </a:r>
          </a:p>
          <a:p>
            <a:pPr>
              <a:buClrTx/>
              <a:buFont typeface="Wingdings" panose="05000000000000000000" pitchFamily="2" charset="2"/>
              <a:buChar char="§"/>
            </a:pPr>
            <a:r>
              <a:rPr lang="it-IT" dirty="0">
                <a:solidFill>
                  <a:schemeClr val="bg1"/>
                </a:solidFill>
              </a:rPr>
              <a:t>Un diploma di scuola superiore</a:t>
            </a:r>
          </a:p>
          <a:p>
            <a:pPr>
              <a:buClrTx/>
              <a:buFont typeface="Wingdings" panose="05000000000000000000" pitchFamily="2" charset="2"/>
              <a:buChar char="§"/>
            </a:pPr>
            <a:r>
              <a:rPr lang="it-IT" dirty="0">
                <a:solidFill>
                  <a:schemeClr val="bg1"/>
                </a:solidFill>
              </a:rPr>
              <a:t>Minimo due anni di esperienza nella comunicazione (media, audiovisione) o in case editrici</a:t>
            </a:r>
          </a:p>
          <a:p>
            <a:pPr>
              <a:buClrTx/>
              <a:buFont typeface="Wingdings" panose="05000000000000000000" pitchFamily="2" charset="2"/>
              <a:buChar char="§"/>
            </a:pPr>
            <a:r>
              <a:rPr lang="it-IT" dirty="0">
                <a:solidFill>
                  <a:schemeClr val="bg1"/>
                </a:solidFill>
              </a:rPr>
              <a:t>Familiarità con i programmi digitali di base (Office, Excel, ...)</a:t>
            </a:r>
          </a:p>
          <a:p>
            <a:pPr>
              <a:buClrTx/>
              <a:buFont typeface="Wingdings" panose="05000000000000000000" pitchFamily="2" charset="2"/>
              <a:buChar char="§"/>
            </a:pPr>
            <a:r>
              <a:rPr lang="it-IT" dirty="0">
                <a:solidFill>
                  <a:schemeClr val="bg1"/>
                </a:solidFill>
              </a:rPr>
              <a:t>Conoscenza lingua/e straniera/e (inglese, francese, tedesco, spagnolo, cinese, russo ...)</a:t>
            </a:r>
          </a:p>
          <a:p>
            <a:pPr marL="0" indent="0">
              <a:buNone/>
            </a:pPr>
            <a:endParaRPr lang="it-IT" dirty="0">
              <a:solidFill>
                <a:schemeClr val="bg1"/>
              </a:solidFill>
            </a:endParaRPr>
          </a:p>
          <a:p>
            <a:pPr marL="0" indent="0">
              <a:buNone/>
            </a:pPr>
            <a:r>
              <a:rPr lang="it-IT" sz="2600" b="1" dirty="0">
                <a:solidFill>
                  <a:schemeClr val="bg1"/>
                </a:solidFill>
              </a:rPr>
              <a:t>Abilità trasversali</a:t>
            </a:r>
          </a:p>
          <a:p>
            <a:pPr>
              <a:buClrTx/>
              <a:buFont typeface="Wingdings" panose="05000000000000000000" pitchFamily="2" charset="2"/>
              <a:buChar char="§"/>
            </a:pPr>
            <a:r>
              <a:rPr lang="it-IT" dirty="0">
                <a:solidFill>
                  <a:schemeClr val="bg1"/>
                </a:solidFill>
              </a:rPr>
              <a:t>Abilità comunicative</a:t>
            </a:r>
          </a:p>
          <a:p>
            <a:pPr>
              <a:buClrTx/>
              <a:buFont typeface="Wingdings" panose="05000000000000000000" pitchFamily="2" charset="2"/>
              <a:buChar char="§"/>
            </a:pPr>
            <a:r>
              <a:rPr lang="it-IT" dirty="0">
                <a:solidFill>
                  <a:schemeClr val="bg1"/>
                </a:solidFill>
              </a:rPr>
              <a:t>Alta motivazione</a:t>
            </a:r>
          </a:p>
          <a:p>
            <a:pPr>
              <a:buClrTx/>
              <a:buFont typeface="Wingdings" panose="05000000000000000000" pitchFamily="2" charset="2"/>
              <a:buChar char="§"/>
            </a:pPr>
            <a:r>
              <a:rPr lang="it-IT" dirty="0">
                <a:solidFill>
                  <a:schemeClr val="bg1"/>
                </a:solidFill>
              </a:rPr>
              <a:t>Affidabilità e disponibilità</a:t>
            </a:r>
            <a:endParaRPr lang="en-GB" dirty="0">
              <a:solidFill>
                <a:schemeClr val="bg1"/>
              </a:solidFill>
            </a:endParaRPr>
          </a:p>
        </p:txBody>
      </p:sp>
      <p:sp>
        <p:nvSpPr>
          <p:cNvPr id="6" name="Rettangolo 5">
            <a:extLst>
              <a:ext uri="{FF2B5EF4-FFF2-40B4-BE49-F238E27FC236}">
                <a16:creationId xmlns:a16="http://schemas.microsoft.com/office/drawing/2014/main" id="{380FABE0-0B84-47D0-9415-9C4AA3A62E60}"/>
              </a:ext>
            </a:extLst>
          </p:cNvPr>
          <p:cNvSpPr/>
          <p:nvPr/>
        </p:nvSpPr>
        <p:spPr>
          <a:xfrm>
            <a:off x="11813458" y="750565"/>
            <a:ext cx="378542" cy="5327374"/>
          </a:xfrm>
          <a:prstGeom prst="rect">
            <a:avLst/>
          </a:prstGeom>
          <a:solidFill>
            <a:srgbClr val="DAA624">
              <a:alpha val="75000"/>
            </a:srgbClr>
          </a:solidFill>
          <a:ln>
            <a:solidFill>
              <a:srgbClr val="DAA6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43989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393F6481-0A16-466E-B664-51324AA5C610}"/>
              </a:ext>
            </a:extLst>
          </p:cNvPr>
          <p:cNvSpPr/>
          <p:nvPr/>
        </p:nvSpPr>
        <p:spPr>
          <a:xfrm>
            <a:off x="3869268" y="864108"/>
            <a:ext cx="7315200" cy="5120640"/>
          </a:xfrm>
          <a:prstGeom prst="rect">
            <a:avLst/>
          </a:prstGeom>
          <a:solidFill>
            <a:srgbClr val="DAA624">
              <a:alpha val="99000"/>
            </a:srgbClr>
          </a:solidFill>
          <a:ln>
            <a:solidFill>
              <a:srgbClr val="DAA6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D976A50D-6F5D-4BB7-A0C5-C4EE6011B2D8}"/>
              </a:ext>
            </a:extLst>
          </p:cNvPr>
          <p:cNvSpPr/>
          <p:nvPr/>
        </p:nvSpPr>
        <p:spPr>
          <a:xfrm>
            <a:off x="0" y="749138"/>
            <a:ext cx="3436374" cy="5327374"/>
          </a:xfrm>
          <a:prstGeom prst="rect">
            <a:avLst/>
          </a:prstGeom>
          <a:solidFill>
            <a:srgbClr val="DAA624"/>
          </a:solidFill>
          <a:ln>
            <a:solidFill>
              <a:srgbClr val="DAA624"/>
            </a:solid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D7449B71-1F2E-4164-B6AA-6A2067E5CC2E}"/>
              </a:ext>
            </a:extLst>
          </p:cNvPr>
          <p:cNvSpPr>
            <a:spLocks noGrp="1"/>
          </p:cNvSpPr>
          <p:nvPr>
            <p:ph type="title"/>
          </p:nvPr>
        </p:nvSpPr>
        <p:spPr>
          <a:xfrm>
            <a:off x="168698" y="1128408"/>
            <a:ext cx="3152018" cy="4601183"/>
          </a:xfrm>
        </p:spPr>
        <p:txBody>
          <a:bodyPr>
            <a:normAutofit/>
          </a:bodyPr>
          <a:lstStyle/>
          <a:p>
            <a:pPr algn="ctr"/>
            <a:r>
              <a:rPr lang="en-GB" sz="2800" b="1" dirty="0">
                <a:solidFill>
                  <a:schemeClr val="bg1"/>
                </a:solidFill>
              </a:rPr>
              <a:t>PUBLISHING</a:t>
            </a:r>
            <a:br>
              <a:rPr lang="en-GB" sz="2800" b="1" dirty="0">
                <a:solidFill>
                  <a:schemeClr val="bg1"/>
                </a:solidFill>
              </a:rPr>
            </a:br>
            <a:r>
              <a:rPr lang="en-GB" sz="2800" b="1" dirty="0">
                <a:solidFill>
                  <a:schemeClr val="bg1"/>
                </a:solidFill>
              </a:rPr>
              <a:t>ACTIVITIES</a:t>
            </a:r>
            <a:br>
              <a:rPr lang="en-GB" sz="2800" b="1" dirty="0">
                <a:solidFill>
                  <a:schemeClr val="bg1"/>
                </a:solidFill>
              </a:rPr>
            </a:br>
            <a:endParaRPr lang="en-GB" sz="2800" b="1" dirty="0">
              <a:solidFill>
                <a:schemeClr val="bg1"/>
              </a:solidFill>
            </a:endParaRPr>
          </a:p>
        </p:txBody>
      </p:sp>
      <p:sp>
        <p:nvSpPr>
          <p:cNvPr id="10" name="Segnaposto contenuto 9">
            <a:extLst>
              <a:ext uri="{FF2B5EF4-FFF2-40B4-BE49-F238E27FC236}">
                <a16:creationId xmlns:a16="http://schemas.microsoft.com/office/drawing/2014/main" id="{FA433A35-FE52-4918-B289-53283291A2B0}"/>
              </a:ext>
            </a:extLst>
          </p:cNvPr>
          <p:cNvSpPr>
            <a:spLocks noGrp="1"/>
          </p:cNvSpPr>
          <p:nvPr>
            <p:ph idx="1"/>
          </p:nvPr>
        </p:nvSpPr>
        <p:spPr/>
        <p:txBody>
          <a:bodyPr>
            <a:normAutofit/>
          </a:bodyPr>
          <a:lstStyle/>
          <a:p>
            <a:pPr marL="0" indent="0">
              <a:buNone/>
            </a:pPr>
            <a:r>
              <a:rPr lang="it-IT" dirty="0">
                <a:solidFill>
                  <a:schemeClr val="bg1"/>
                </a:solidFill>
              </a:rPr>
              <a:t>«</a:t>
            </a:r>
            <a:r>
              <a:rPr lang="it-IT" b="1" dirty="0">
                <a:solidFill>
                  <a:schemeClr val="bg1"/>
                </a:solidFill>
              </a:rPr>
              <a:t>Publishing</a:t>
            </a:r>
            <a:r>
              <a:rPr lang="it-IT" dirty="0">
                <a:solidFill>
                  <a:schemeClr val="bg1"/>
                </a:solidFill>
              </a:rPr>
              <a:t>» </a:t>
            </a:r>
            <a:r>
              <a:rPr lang="it-IT" dirty="0">
                <a:solidFill>
                  <a:schemeClr val="bg1"/>
                </a:solidFill>
                <a:sym typeface="Wingdings" panose="05000000000000000000" pitchFamily="2" charset="2"/>
              </a:rPr>
              <a:t> </a:t>
            </a:r>
            <a:r>
              <a:rPr lang="en-GB" dirty="0">
                <a:solidFill>
                  <a:schemeClr val="bg1"/>
                </a:solidFill>
              </a:rPr>
              <a:t>the act or business of selling and distributing of books, magazines or digital books. </a:t>
            </a:r>
          </a:p>
          <a:p>
            <a:pPr marL="0" indent="0">
              <a:buNone/>
            </a:pPr>
            <a:r>
              <a:rPr lang="en-GB" b="1" dirty="0">
                <a:solidFill>
                  <a:schemeClr val="bg1"/>
                </a:solidFill>
              </a:rPr>
              <a:t>A publishing house</a:t>
            </a:r>
            <a:r>
              <a:rPr lang="en-GB" dirty="0">
                <a:solidFill>
                  <a:schemeClr val="bg1"/>
                </a:solidFill>
              </a:rPr>
              <a:t>: interactions with writers and selling business.</a:t>
            </a:r>
          </a:p>
          <a:p>
            <a:pPr>
              <a:buClrTx/>
              <a:buFont typeface="Wingdings" panose="05000000000000000000" pitchFamily="2" charset="2"/>
              <a:buChar char="§"/>
            </a:pPr>
            <a:r>
              <a:rPr lang="en-GB" dirty="0">
                <a:solidFill>
                  <a:schemeClr val="bg1"/>
                </a:solidFill>
              </a:rPr>
              <a:t>Publishing house profiles:</a:t>
            </a:r>
          </a:p>
          <a:p>
            <a:pPr>
              <a:buClrTx/>
              <a:buSzPct val="45000"/>
              <a:buFont typeface="Wingdings 3" panose="05040102010807070707" pitchFamily="18" charset="2"/>
              <a:buChar char="u"/>
            </a:pPr>
            <a:r>
              <a:rPr lang="en-GB" dirty="0">
                <a:solidFill>
                  <a:schemeClr val="bg1"/>
                </a:solidFill>
              </a:rPr>
              <a:t>Writer/poet/essayist, playwright</a:t>
            </a:r>
          </a:p>
          <a:p>
            <a:pPr>
              <a:buClrTx/>
              <a:buSzPct val="45000"/>
              <a:buFont typeface="Wingdings 3" panose="05040102010807070707" pitchFamily="18" charset="2"/>
              <a:buChar char="u"/>
            </a:pPr>
            <a:r>
              <a:rPr lang="en-GB" dirty="0">
                <a:solidFill>
                  <a:schemeClr val="bg1"/>
                </a:solidFill>
              </a:rPr>
              <a:t>Editing director</a:t>
            </a:r>
          </a:p>
          <a:p>
            <a:pPr>
              <a:buClrTx/>
              <a:buSzPct val="45000"/>
              <a:buFont typeface="Wingdings 3" panose="05040102010807070707" pitchFamily="18" charset="2"/>
              <a:buChar char="u"/>
            </a:pPr>
            <a:r>
              <a:rPr lang="en-GB" dirty="0">
                <a:solidFill>
                  <a:schemeClr val="bg1"/>
                </a:solidFill>
              </a:rPr>
              <a:t> Translator</a:t>
            </a:r>
          </a:p>
          <a:p>
            <a:pPr>
              <a:buClrTx/>
              <a:buSzPct val="45000"/>
              <a:buFont typeface="Wingdings 3" panose="05040102010807070707" pitchFamily="18" charset="2"/>
              <a:buChar char="u"/>
            </a:pPr>
            <a:r>
              <a:rPr lang="en-GB" dirty="0">
                <a:solidFill>
                  <a:schemeClr val="bg1"/>
                </a:solidFill>
              </a:rPr>
              <a:t>Illustrator</a:t>
            </a:r>
          </a:p>
          <a:p>
            <a:pPr>
              <a:buClrTx/>
              <a:buSzPct val="45000"/>
              <a:buFont typeface="Wingdings 3" panose="05040102010807070707" pitchFamily="18" charset="2"/>
              <a:buChar char="u"/>
            </a:pPr>
            <a:r>
              <a:rPr lang="en-GB" dirty="0">
                <a:solidFill>
                  <a:schemeClr val="bg1"/>
                </a:solidFill>
              </a:rPr>
              <a:t>Graphic editor</a:t>
            </a:r>
          </a:p>
          <a:p>
            <a:pPr>
              <a:buClrTx/>
              <a:buSzPct val="45000"/>
              <a:buFont typeface="Wingdings 3" panose="05040102010807070707" pitchFamily="18" charset="2"/>
              <a:buChar char="u"/>
            </a:pPr>
            <a:r>
              <a:rPr lang="en-GB" dirty="0">
                <a:solidFill>
                  <a:schemeClr val="bg1"/>
                </a:solidFill>
              </a:rPr>
              <a:t>Editorial agent</a:t>
            </a:r>
          </a:p>
          <a:p>
            <a:pPr>
              <a:buClrTx/>
              <a:buSzPct val="45000"/>
              <a:buFont typeface="Wingdings 3" panose="05040102010807070707" pitchFamily="18" charset="2"/>
              <a:buChar char="u"/>
            </a:pPr>
            <a:r>
              <a:rPr lang="en-GB" dirty="0">
                <a:solidFill>
                  <a:schemeClr val="bg1"/>
                </a:solidFill>
              </a:rPr>
              <a:t>Copy editor</a:t>
            </a:r>
            <a:endParaRPr lang="it-IT" dirty="0">
              <a:solidFill>
                <a:schemeClr val="bg1"/>
              </a:solidFill>
            </a:endParaRPr>
          </a:p>
        </p:txBody>
      </p:sp>
      <p:sp>
        <p:nvSpPr>
          <p:cNvPr id="11" name="Rettangolo 10">
            <a:extLst>
              <a:ext uri="{FF2B5EF4-FFF2-40B4-BE49-F238E27FC236}">
                <a16:creationId xmlns:a16="http://schemas.microsoft.com/office/drawing/2014/main" id="{3000FB86-97F6-4DE7-AF9A-6DC545B8CD32}"/>
              </a:ext>
            </a:extLst>
          </p:cNvPr>
          <p:cNvSpPr/>
          <p:nvPr/>
        </p:nvSpPr>
        <p:spPr>
          <a:xfrm>
            <a:off x="11813458" y="750565"/>
            <a:ext cx="378542" cy="5327374"/>
          </a:xfrm>
          <a:prstGeom prst="rect">
            <a:avLst/>
          </a:prstGeom>
          <a:solidFill>
            <a:srgbClr val="DAA624">
              <a:alpha val="75000"/>
            </a:srgbClr>
          </a:solidFill>
          <a:ln>
            <a:solidFill>
              <a:srgbClr val="DAA6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5" name="Immagine 4">
            <a:extLst>
              <a:ext uri="{FF2B5EF4-FFF2-40B4-BE49-F238E27FC236}">
                <a16:creationId xmlns:a16="http://schemas.microsoft.com/office/drawing/2014/main" id="{5E3E68D7-3DB2-4032-85C6-01C53ED81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2771" y="3485320"/>
            <a:ext cx="4553904" cy="30347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61938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393F6481-0A16-466E-B664-51324AA5C610}"/>
              </a:ext>
            </a:extLst>
          </p:cNvPr>
          <p:cNvSpPr/>
          <p:nvPr/>
        </p:nvSpPr>
        <p:spPr>
          <a:xfrm>
            <a:off x="3869268" y="864108"/>
            <a:ext cx="7315200" cy="5120640"/>
          </a:xfrm>
          <a:prstGeom prst="rect">
            <a:avLst/>
          </a:prstGeom>
          <a:solidFill>
            <a:srgbClr val="DAA624">
              <a:alpha val="99000"/>
            </a:srgbClr>
          </a:solidFill>
          <a:ln>
            <a:solidFill>
              <a:srgbClr val="DAA6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D976A50D-6F5D-4BB7-A0C5-C4EE6011B2D8}"/>
              </a:ext>
            </a:extLst>
          </p:cNvPr>
          <p:cNvSpPr/>
          <p:nvPr/>
        </p:nvSpPr>
        <p:spPr>
          <a:xfrm>
            <a:off x="0" y="749138"/>
            <a:ext cx="3436374" cy="5327374"/>
          </a:xfrm>
          <a:prstGeom prst="rect">
            <a:avLst/>
          </a:prstGeom>
          <a:solidFill>
            <a:srgbClr val="DAA624"/>
          </a:solidFill>
          <a:ln>
            <a:solidFill>
              <a:srgbClr val="DAA624"/>
            </a:solid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D7449B71-1F2E-4164-B6AA-6A2067E5CC2E}"/>
              </a:ext>
            </a:extLst>
          </p:cNvPr>
          <p:cNvSpPr>
            <a:spLocks noGrp="1"/>
          </p:cNvSpPr>
          <p:nvPr>
            <p:ph type="title"/>
          </p:nvPr>
        </p:nvSpPr>
        <p:spPr>
          <a:xfrm>
            <a:off x="168698" y="1128408"/>
            <a:ext cx="3152018" cy="4601183"/>
          </a:xfrm>
        </p:spPr>
        <p:txBody>
          <a:bodyPr>
            <a:normAutofit/>
          </a:bodyPr>
          <a:lstStyle/>
          <a:p>
            <a:pPr algn="ctr"/>
            <a:r>
              <a:rPr lang="en-GB" sz="2800" b="1" dirty="0">
                <a:solidFill>
                  <a:schemeClr val="bg1"/>
                </a:solidFill>
              </a:rPr>
              <a:t>ATTIVITÀ EDITORIALI</a:t>
            </a:r>
            <a:br>
              <a:rPr lang="en-GB" sz="2800" b="1" dirty="0">
                <a:solidFill>
                  <a:schemeClr val="bg1"/>
                </a:solidFill>
              </a:rPr>
            </a:br>
            <a:endParaRPr lang="en-GB" sz="2800" b="1" dirty="0">
              <a:solidFill>
                <a:schemeClr val="bg1"/>
              </a:solidFill>
            </a:endParaRPr>
          </a:p>
        </p:txBody>
      </p:sp>
      <p:sp>
        <p:nvSpPr>
          <p:cNvPr id="10" name="Segnaposto contenuto 9">
            <a:extLst>
              <a:ext uri="{FF2B5EF4-FFF2-40B4-BE49-F238E27FC236}">
                <a16:creationId xmlns:a16="http://schemas.microsoft.com/office/drawing/2014/main" id="{FA433A35-FE52-4918-B289-53283291A2B0}"/>
              </a:ext>
            </a:extLst>
          </p:cNvPr>
          <p:cNvSpPr>
            <a:spLocks noGrp="1"/>
          </p:cNvSpPr>
          <p:nvPr>
            <p:ph idx="1"/>
          </p:nvPr>
        </p:nvSpPr>
        <p:spPr/>
        <p:txBody>
          <a:bodyPr>
            <a:normAutofit/>
          </a:bodyPr>
          <a:lstStyle/>
          <a:p>
            <a:pPr marL="0" indent="0">
              <a:buNone/>
            </a:pPr>
            <a:r>
              <a:rPr lang="it-IT" dirty="0">
                <a:solidFill>
                  <a:schemeClr val="bg1"/>
                </a:solidFill>
              </a:rPr>
              <a:t>«</a:t>
            </a:r>
            <a:r>
              <a:rPr lang="it-IT" b="1" dirty="0">
                <a:solidFill>
                  <a:schemeClr val="bg1"/>
                </a:solidFill>
              </a:rPr>
              <a:t>Editoria</a:t>
            </a:r>
            <a:r>
              <a:rPr lang="it-IT" dirty="0">
                <a:solidFill>
                  <a:schemeClr val="bg1"/>
                </a:solidFill>
              </a:rPr>
              <a:t> » </a:t>
            </a:r>
            <a:r>
              <a:rPr lang="it-IT" dirty="0">
                <a:solidFill>
                  <a:schemeClr val="bg1"/>
                </a:solidFill>
                <a:sym typeface="Wingdings" panose="05000000000000000000" pitchFamily="2" charset="2"/>
              </a:rPr>
              <a:t></a:t>
            </a:r>
            <a:r>
              <a:rPr lang="it-IT" dirty="0">
                <a:solidFill>
                  <a:schemeClr val="bg1"/>
                </a:solidFill>
              </a:rPr>
              <a:t> l'atto o l'attività di vendita e distribuzione di libri, riviste o libri digitali.</a:t>
            </a:r>
          </a:p>
          <a:p>
            <a:pPr marL="0" indent="0">
              <a:buNone/>
            </a:pPr>
            <a:r>
              <a:rPr lang="it-IT" dirty="0">
                <a:solidFill>
                  <a:schemeClr val="bg1"/>
                </a:solidFill>
              </a:rPr>
              <a:t>Una </a:t>
            </a:r>
            <a:r>
              <a:rPr lang="it-IT" b="1" dirty="0">
                <a:solidFill>
                  <a:schemeClr val="bg1"/>
                </a:solidFill>
              </a:rPr>
              <a:t>casa editrice</a:t>
            </a:r>
            <a:r>
              <a:rPr lang="it-IT" dirty="0">
                <a:solidFill>
                  <a:schemeClr val="bg1"/>
                </a:solidFill>
              </a:rPr>
              <a:t>: interazioni con scrittori e attività di vendita.</a:t>
            </a:r>
          </a:p>
          <a:p>
            <a:pPr>
              <a:buClrTx/>
              <a:buFont typeface="Wingdings" panose="05000000000000000000" pitchFamily="2" charset="2"/>
              <a:buChar char="§"/>
            </a:pPr>
            <a:r>
              <a:rPr lang="it-IT" dirty="0">
                <a:solidFill>
                  <a:schemeClr val="bg1"/>
                </a:solidFill>
              </a:rPr>
              <a:t>Profili della casa editrice:</a:t>
            </a:r>
          </a:p>
          <a:p>
            <a:pPr>
              <a:buClrTx/>
              <a:buSzPct val="45000"/>
              <a:buFont typeface="Wingdings 3" panose="05040102010807070707" pitchFamily="18" charset="2"/>
              <a:buChar char="u"/>
            </a:pPr>
            <a:r>
              <a:rPr lang="it-IT" dirty="0">
                <a:solidFill>
                  <a:schemeClr val="bg1"/>
                </a:solidFill>
              </a:rPr>
              <a:t>Scrittore/poeta/saggista, drammaturgo</a:t>
            </a:r>
          </a:p>
          <a:p>
            <a:pPr>
              <a:buClrTx/>
              <a:buSzPct val="45000"/>
              <a:buFont typeface="Wingdings 3" panose="05040102010807070707" pitchFamily="18" charset="2"/>
              <a:buChar char="u"/>
            </a:pPr>
            <a:r>
              <a:rPr lang="it-IT" dirty="0">
                <a:solidFill>
                  <a:schemeClr val="bg1"/>
                </a:solidFill>
              </a:rPr>
              <a:t>Direttore del montaggio</a:t>
            </a:r>
          </a:p>
          <a:p>
            <a:pPr>
              <a:buClrTx/>
              <a:buSzPct val="45000"/>
              <a:buFont typeface="Wingdings 3" panose="05040102010807070707" pitchFamily="18" charset="2"/>
              <a:buChar char="u"/>
            </a:pPr>
            <a:r>
              <a:rPr lang="it-IT" dirty="0">
                <a:solidFill>
                  <a:schemeClr val="bg1"/>
                </a:solidFill>
              </a:rPr>
              <a:t> Traduttore</a:t>
            </a:r>
          </a:p>
          <a:p>
            <a:pPr>
              <a:buClrTx/>
              <a:buSzPct val="45000"/>
              <a:buFont typeface="Wingdings 3" panose="05040102010807070707" pitchFamily="18" charset="2"/>
              <a:buChar char="u"/>
            </a:pPr>
            <a:r>
              <a:rPr lang="it-IT" dirty="0">
                <a:solidFill>
                  <a:schemeClr val="bg1"/>
                </a:solidFill>
              </a:rPr>
              <a:t>Illustratore</a:t>
            </a:r>
          </a:p>
          <a:p>
            <a:pPr>
              <a:buClrTx/>
              <a:buSzPct val="45000"/>
              <a:buFont typeface="Wingdings 3" panose="05040102010807070707" pitchFamily="18" charset="2"/>
              <a:buChar char="u"/>
            </a:pPr>
            <a:r>
              <a:rPr lang="it-IT" dirty="0">
                <a:solidFill>
                  <a:schemeClr val="bg1"/>
                </a:solidFill>
              </a:rPr>
              <a:t>Editor grafico</a:t>
            </a:r>
          </a:p>
          <a:p>
            <a:pPr>
              <a:buClrTx/>
              <a:buSzPct val="45000"/>
              <a:buFont typeface="Wingdings 3" panose="05040102010807070707" pitchFamily="18" charset="2"/>
              <a:buChar char="u"/>
            </a:pPr>
            <a:r>
              <a:rPr lang="it-IT" dirty="0">
                <a:solidFill>
                  <a:schemeClr val="bg1"/>
                </a:solidFill>
              </a:rPr>
              <a:t>Agente editoriale</a:t>
            </a:r>
          </a:p>
          <a:p>
            <a:pPr>
              <a:buClrTx/>
              <a:buSzPct val="45000"/>
              <a:buFont typeface="Wingdings 3" panose="05040102010807070707" pitchFamily="18" charset="2"/>
              <a:buChar char="u"/>
            </a:pPr>
            <a:r>
              <a:rPr lang="it-IT" dirty="0">
                <a:solidFill>
                  <a:schemeClr val="bg1"/>
                </a:solidFill>
              </a:rPr>
              <a:t>Copy editor</a:t>
            </a:r>
          </a:p>
        </p:txBody>
      </p:sp>
      <p:sp>
        <p:nvSpPr>
          <p:cNvPr id="11" name="Rettangolo 10">
            <a:extLst>
              <a:ext uri="{FF2B5EF4-FFF2-40B4-BE49-F238E27FC236}">
                <a16:creationId xmlns:a16="http://schemas.microsoft.com/office/drawing/2014/main" id="{3000FB86-97F6-4DE7-AF9A-6DC545B8CD32}"/>
              </a:ext>
            </a:extLst>
          </p:cNvPr>
          <p:cNvSpPr/>
          <p:nvPr/>
        </p:nvSpPr>
        <p:spPr>
          <a:xfrm>
            <a:off x="11813458" y="750565"/>
            <a:ext cx="378542" cy="5327374"/>
          </a:xfrm>
          <a:prstGeom prst="rect">
            <a:avLst/>
          </a:prstGeom>
          <a:solidFill>
            <a:srgbClr val="DAA624">
              <a:alpha val="75000"/>
            </a:srgbClr>
          </a:solidFill>
          <a:ln>
            <a:solidFill>
              <a:srgbClr val="DAA6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7" name="Immagine 6">
            <a:extLst>
              <a:ext uri="{FF2B5EF4-FFF2-40B4-BE49-F238E27FC236}">
                <a16:creationId xmlns:a16="http://schemas.microsoft.com/office/drawing/2014/main" id="{5582A3B8-3C42-4782-8813-0002ABCFD4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2771" y="3485320"/>
            <a:ext cx="4553904" cy="30347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89612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45CE9749-EDC6-44BF-9063-CD9DFD63E860}"/>
              </a:ext>
            </a:extLst>
          </p:cNvPr>
          <p:cNvSpPr/>
          <p:nvPr/>
        </p:nvSpPr>
        <p:spPr>
          <a:xfrm>
            <a:off x="0" y="749138"/>
            <a:ext cx="3436374" cy="5327374"/>
          </a:xfrm>
          <a:prstGeom prst="rect">
            <a:avLst/>
          </a:prstGeom>
          <a:solidFill>
            <a:srgbClr val="DAA624"/>
          </a:solidFill>
          <a:ln>
            <a:solidFill>
              <a:srgbClr val="DAA624"/>
            </a:solid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Titolo 1">
            <a:extLst>
              <a:ext uri="{FF2B5EF4-FFF2-40B4-BE49-F238E27FC236}">
                <a16:creationId xmlns:a16="http://schemas.microsoft.com/office/drawing/2014/main" id="{EDE44395-BF60-47B7-ACF9-206FFA108D0A}"/>
              </a:ext>
            </a:extLst>
          </p:cNvPr>
          <p:cNvSpPr>
            <a:spLocks noGrp="1"/>
          </p:cNvSpPr>
          <p:nvPr>
            <p:ph type="title"/>
          </p:nvPr>
        </p:nvSpPr>
        <p:spPr/>
        <p:txBody>
          <a:bodyPr/>
          <a:lstStyle/>
          <a:p>
            <a:pPr algn="ctr"/>
            <a:r>
              <a:rPr lang="en-GB" b="1" dirty="0">
                <a:solidFill>
                  <a:schemeClr val="bg1"/>
                </a:solidFill>
              </a:rPr>
              <a:t>THE COPY EDITOR</a:t>
            </a:r>
          </a:p>
        </p:txBody>
      </p:sp>
      <p:sp>
        <p:nvSpPr>
          <p:cNvPr id="5" name="Rettangolo 4">
            <a:extLst>
              <a:ext uri="{FF2B5EF4-FFF2-40B4-BE49-F238E27FC236}">
                <a16:creationId xmlns:a16="http://schemas.microsoft.com/office/drawing/2014/main" id="{B99C64A6-316C-4308-9CDB-C7CB4DC47B52}"/>
              </a:ext>
            </a:extLst>
          </p:cNvPr>
          <p:cNvSpPr/>
          <p:nvPr/>
        </p:nvSpPr>
        <p:spPr>
          <a:xfrm>
            <a:off x="3871522" y="852505"/>
            <a:ext cx="7315200" cy="5120640"/>
          </a:xfrm>
          <a:prstGeom prst="rect">
            <a:avLst/>
          </a:prstGeom>
          <a:solidFill>
            <a:srgbClr val="DAA624">
              <a:alpha val="99000"/>
            </a:srgbClr>
          </a:solidFill>
          <a:ln>
            <a:solidFill>
              <a:srgbClr val="DAA6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2800" b="1" dirty="0">
                <a:solidFill>
                  <a:schemeClr val="bg1"/>
                </a:solidFill>
              </a:rPr>
              <a:t>THE ROLE OF THE COPY EDITOR</a:t>
            </a:r>
          </a:p>
          <a:p>
            <a:pPr marL="0" indent="0">
              <a:buNone/>
            </a:pPr>
            <a:endParaRPr lang="en-GB" sz="2800" dirty="0">
              <a:solidFill>
                <a:schemeClr val="bg1"/>
              </a:solidFill>
            </a:endParaRPr>
          </a:p>
          <a:p>
            <a:pPr marL="342900" indent="-342900">
              <a:buFont typeface="Wingdings" panose="05000000000000000000" pitchFamily="2" charset="2"/>
              <a:buChar char="§"/>
            </a:pPr>
            <a:r>
              <a:rPr lang="en-GB" sz="2000" b="1" dirty="0">
                <a:solidFill>
                  <a:schemeClr val="bg1"/>
                </a:solidFill>
              </a:rPr>
              <a:t>reads</a:t>
            </a:r>
            <a:r>
              <a:rPr lang="en-GB" sz="2000" dirty="0">
                <a:solidFill>
                  <a:schemeClr val="bg1"/>
                </a:solidFill>
              </a:rPr>
              <a:t> the text of the document (ready to be published)</a:t>
            </a:r>
          </a:p>
          <a:p>
            <a:pPr marL="342900" indent="-342900">
              <a:buFont typeface="Wingdings" panose="05000000000000000000" pitchFamily="2" charset="2"/>
              <a:buChar char="§"/>
            </a:pPr>
            <a:r>
              <a:rPr lang="en-GB" sz="2000" b="1" dirty="0">
                <a:solidFill>
                  <a:schemeClr val="bg1"/>
                </a:solidFill>
              </a:rPr>
              <a:t>checks</a:t>
            </a:r>
            <a:r>
              <a:rPr lang="en-GB" sz="2000" dirty="0">
                <a:solidFill>
                  <a:schemeClr val="bg1"/>
                </a:solidFill>
              </a:rPr>
              <a:t> syntax, grammar, syllabication and readability,</a:t>
            </a:r>
          </a:p>
          <a:p>
            <a:pPr marL="342900" indent="-342900">
              <a:buFont typeface="Wingdings" panose="05000000000000000000" pitchFamily="2" charset="2"/>
              <a:buChar char="§"/>
            </a:pPr>
            <a:r>
              <a:rPr lang="en-GB" sz="2000" b="1" dirty="0">
                <a:solidFill>
                  <a:schemeClr val="bg1"/>
                </a:solidFill>
              </a:rPr>
              <a:t>checks </a:t>
            </a:r>
            <a:r>
              <a:rPr lang="en-GB" sz="2000" dirty="0">
                <a:solidFill>
                  <a:schemeClr val="bg1"/>
                </a:solidFill>
              </a:rPr>
              <a:t>adherence to editorial policies and style</a:t>
            </a:r>
          </a:p>
          <a:p>
            <a:pPr marL="342900" indent="-342900">
              <a:buFont typeface="Wingdings" panose="05000000000000000000" pitchFamily="2" charset="2"/>
              <a:buChar char="§"/>
            </a:pPr>
            <a:r>
              <a:rPr lang="en-GB" sz="2000" b="1" dirty="0">
                <a:solidFill>
                  <a:schemeClr val="bg1"/>
                </a:solidFill>
              </a:rPr>
              <a:t>rearranges</a:t>
            </a:r>
            <a:r>
              <a:rPr lang="en-GB" sz="2000" dirty="0">
                <a:solidFill>
                  <a:schemeClr val="bg1"/>
                </a:solidFill>
              </a:rPr>
              <a:t> paragraphs, images and advertisements inside the text</a:t>
            </a:r>
          </a:p>
          <a:p>
            <a:pPr marL="342900" indent="-342900">
              <a:buFont typeface="Wingdings" panose="05000000000000000000" pitchFamily="2" charset="2"/>
              <a:buChar char="§"/>
            </a:pPr>
            <a:r>
              <a:rPr lang="en-GB" sz="2000" b="1" dirty="0">
                <a:solidFill>
                  <a:schemeClr val="bg1"/>
                </a:solidFill>
              </a:rPr>
              <a:t>works</a:t>
            </a:r>
            <a:r>
              <a:rPr lang="en-GB" sz="2000" dirty="0">
                <a:solidFill>
                  <a:schemeClr val="bg1"/>
                </a:solidFill>
              </a:rPr>
              <a:t> alongside a </a:t>
            </a:r>
            <a:r>
              <a:rPr lang="en-GB" sz="2000" b="1" dirty="0">
                <a:solidFill>
                  <a:schemeClr val="bg1"/>
                </a:solidFill>
              </a:rPr>
              <a:t>fact-checker</a:t>
            </a:r>
            <a:r>
              <a:rPr lang="en-GB" sz="2000" b="1" dirty="0">
                <a:solidFill>
                  <a:schemeClr val="bg1"/>
                </a:solidFill>
                <a:sym typeface="Wingdings" panose="05000000000000000000" pitchFamily="2" charset="2"/>
              </a:rPr>
              <a:t> </a:t>
            </a:r>
            <a:r>
              <a:rPr lang="en-GB" sz="2000" dirty="0">
                <a:solidFill>
                  <a:schemeClr val="bg1"/>
                </a:solidFill>
                <a:sym typeface="Wingdings" panose="05000000000000000000" pitchFamily="2" charset="2"/>
              </a:rPr>
              <a:t> </a:t>
            </a:r>
            <a:r>
              <a:rPr lang="en-GB" sz="2000" dirty="0">
                <a:solidFill>
                  <a:schemeClr val="bg1"/>
                </a:solidFill>
              </a:rPr>
              <a:t>oversees veracity of facts.</a:t>
            </a:r>
          </a:p>
          <a:p>
            <a:endParaRPr lang="en-GB" sz="2000" dirty="0">
              <a:solidFill>
                <a:schemeClr val="bg1"/>
              </a:solidFill>
            </a:endParaRPr>
          </a:p>
          <a:p>
            <a:pPr marL="285750" indent="-285750" algn="ctr">
              <a:buFont typeface="Wingdings" panose="05000000000000000000" pitchFamily="2" charset="2"/>
              <a:buChar char="§"/>
            </a:pPr>
            <a:endParaRPr lang="it-IT" dirty="0"/>
          </a:p>
        </p:txBody>
      </p:sp>
      <p:sp>
        <p:nvSpPr>
          <p:cNvPr id="8" name="Rettangolo 7">
            <a:extLst>
              <a:ext uri="{FF2B5EF4-FFF2-40B4-BE49-F238E27FC236}">
                <a16:creationId xmlns:a16="http://schemas.microsoft.com/office/drawing/2014/main" id="{D1795D8C-9C57-403E-9ECB-779D471594D8}"/>
              </a:ext>
            </a:extLst>
          </p:cNvPr>
          <p:cNvSpPr/>
          <p:nvPr/>
        </p:nvSpPr>
        <p:spPr>
          <a:xfrm>
            <a:off x="11813458" y="750565"/>
            <a:ext cx="378542" cy="5327374"/>
          </a:xfrm>
          <a:prstGeom prst="rect">
            <a:avLst/>
          </a:prstGeom>
          <a:solidFill>
            <a:srgbClr val="DAA624">
              <a:alpha val="75000"/>
            </a:srgbClr>
          </a:solidFill>
          <a:ln>
            <a:solidFill>
              <a:srgbClr val="DAA6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Immagine 5" descr="Immagine che contiene testo&#10;&#10;Descrizione generata automaticamente">
            <a:extLst>
              <a:ext uri="{FF2B5EF4-FFF2-40B4-BE49-F238E27FC236}">
                <a16:creationId xmlns:a16="http://schemas.microsoft.com/office/drawing/2014/main" id="{8FAF3C12-0AC2-4C97-9A4A-267EE3D6AE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1146" y="4804932"/>
            <a:ext cx="3182456" cy="179105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29120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553CE21E-619D-4850-A3E9-E3AFCE3A4B5F}"/>
              </a:ext>
            </a:extLst>
          </p:cNvPr>
          <p:cNvSpPr/>
          <p:nvPr/>
        </p:nvSpPr>
        <p:spPr>
          <a:xfrm>
            <a:off x="0" y="749138"/>
            <a:ext cx="3436374" cy="5327374"/>
          </a:xfrm>
          <a:prstGeom prst="rect">
            <a:avLst/>
          </a:prstGeom>
          <a:solidFill>
            <a:srgbClr val="DAA624"/>
          </a:solidFill>
          <a:ln>
            <a:solidFill>
              <a:srgbClr val="DAA624"/>
            </a:solid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C9C0E3EF-0AA2-4E45-A9E6-C6F10BDE8FD7}"/>
              </a:ext>
            </a:extLst>
          </p:cNvPr>
          <p:cNvSpPr/>
          <p:nvPr/>
        </p:nvSpPr>
        <p:spPr>
          <a:xfrm>
            <a:off x="3881355" y="868679"/>
            <a:ext cx="7315200" cy="5120640"/>
          </a:xfrm>
          <a:prstGeom prst="rect">
            <a:avLst/>
          </a:prstGeom>
          <a:solidFill>
            <a:srgbClr val="DAA624">
              <a:alpha val="99000"/>
            </a:srgbClr>
          </a:solidFill>
          <a:ln>
            <a:solidFill>
              <a:srgbClr val="DAA6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CasellaDiTesto 6">
            <a:extLst>
              <a:ext uri="{FF2B5EF4-FFF2-40B4-BE49-F238E27FC236}">
                <a16:creationId xmlns:a16="http://schemas.microsoft.com/office/drawing/2014/main" id="{2C14C97D-6811-4BE6-8117-227A311C594D}"/>
              </a:ext>
            </a:extLst>
          </p:cNvPr>
          <p:cNvSpPr txBox="1"/>
          <p:nvPr/>
        </p:nvSpPr>
        <p:spPr>
          <a:xfrm>
            <a:off x="4198072" y="1935046"/>
            <a:ext cx="6856799" cy="2352952"/>
          </a:xfrm>
          <a:prstGeom prst="rect">
            <a:avLst/>
          </a:prstGeom>
          <a:noFill/>
        </p:spPr>
        <p:txBody>
          <a:bodyPr wrap="square" rtlCol="0">
            <a:spAutoFit/>
          </a:bodyPr>
          <a:lstStyle/>
          <a:p>
            <a:pPr marL="457200" indent="-457200">
              <a:lnSpc>
                <a:spcPct val="150000"/>
              </a:lnSpc>
              <a:buFont typeface="Wingdings" panose="05000000000000000000" pitchFamily="2" charset="2"/>
              <a:buChar char="§"/>
            </a:pPr>
            <a:r>
              <a:rPr lang="en-GB" sz="2000" dirty="0" err="1">
                <a:solidFill>
                  <a:schemeClr val="bg1"/>
                </a:solidFill>
              </a:rPr>
              <a:t>conoscenza</a:t>
            </a:r>
            <a:r>
              <a:rPr lang="en-GB" sz="2000" dirty="0">
                <a:solidFill>
                  <a:schemeClr val="bg1"/>
                </a:solidFill>
              </a:rPr>
              <a:t> </a:t>
            </a:r>
            <a:r>
              <a:rPr lang="en-GB" sz="2000" dirty="0" err="1">
                <a:solidFill>
                  <a:schemeClr val="bg1"/>
                </a:solidFill>
              </a:rPr>
              <a:t>approfondita</a:t>
            </a:r>
            <a:r>
              <a:rPr lang="en-GB" sz="2000" dirty="0">
                <a:solidFill>
                  <a:schemeClr val="bg1"/>
                </a:solidFill>
              </a:rPr>
              <a:t> </a:t>
            </a:r>
            <a:r>
              <a:rPr lang="en-GB" sz="2000" dirty="0" err="1">
                <a:solidFill>
                  <a:schemeClr val="bg1"/>
                </a:solidFill>
              </a:rPr>
              <a:t>della</a:t>
            </a:r>
            <a:r>
              <a:rPr lang="en-GB" sz="2000" dirty="0">
                <a:solidFill>
                  <a:schemeClr val="bg1"/>
                </a:solidFill>
              </a:rPr>
              <a:t> lingua</a:t>
            </a:r>
          </a:p>
          <a:p>
            <a:pPr marL="457200" indent="-457200">
              <a:lnSpc>
                <a:spcPct val="150000"/>
              </a:lnSpc>
              <a:buFont typeface="Wingdings" panose="05000000000000000000" pitchFamily="2" charset="2"/>
              <a:buChar char="§"/>
            </a:pPr>
            <a:r>
              <a:rPr lang="it-IT" sz="2000" dirty="0">
                <a:solidFill>
                  <a:schemeClr val="bg1"/>
                </a:solidFill>
              </a:rPr>
              <a:t>senso dello stile (per rispettare lo scrittore)</a:t>
            </a:r>
            <a:endParaRPr lang="en-GB" sz="2000" dirty="0">
              <a:solidFill>
                <a:schemeClr val="bg1"/>
              </a:solidFill>
            </a:endParaRPr>
          </a:p>
          <a:p>
            <a:pPr marL="457200" indent="-457200">
              <a:lnSpc>
                <a:spcPct val="150000"/>
              </a:lnSpc>
              <a:buFont typeface="Wingdings" panose="05000000000000000000" pitchFamily="2" charset="2"/>
              <a:buChar char="§"/>
            </a:pPr>
            <a:r>
              <a:rPr lang="it-IT" sz="2000" dirty="0">
                <a:solidFill>
                  <a:schemeClr val="bg1"/>
                </a:solidFill>
              </a:rPr>
              <a:t>pensiero critico </a:t>
            </a:r>
            <a:r>
              <a:rPr lang="it-IT" sz="2000" dirty="0">
                <a:solidFill>
                  <a:schemeClr val="bg1"/>
                </a:solidFill>
                <a:sym typeface="Wingdings" panose="05000000000000000000" pitchFamily="2" charset="2"/>
              </a:rPr>
              <a:t></a:t>
            </a:r>
            <a:r>
              <a:rPr lang="it-IT" sz="2000" dirty="0">
                <a:solidFill>
                  <a:schemeClr val="bg1"/>
                </a:solidFill>
              </a:rPr>
              <a:t> per rendere l'articolo chiaro e comprensibile</a:t>
            </a:r>
            <a:r>
              <a:rPr lang="en-GB" sz="2000" dirty="0">
                <a:solidFill>
                  <a:schemeClr val="bg1"/>
                </a:solidFill>
              </a:rPr>
              <a:t>excellent interpersonal interactions</a:t>
            </a:r>
          </a:p>
          <a:p>
            <a:pPr marL="457200" indent="-457200">
              <a:lnSpc>
                <a:spcPct val="150000"/>
              </a:lnSpc>
              <a:buFont typeface="Wingdings" panose="05000000000000000000" pitchFamily="2" charset="2"/>
              <a:buChar char="§"/>
            </a:pPr>
            <a:r>
              <a:rPr lang="it-IT" sz="2000" dirty="0">
                <a:solidFill>
                  <a:schemeClr val="bg1"/>
                </a:solidFill>
              </a:rPr>
              <a:t>laurea in Lettere o in Scienze della Comunicazione</a:t>
            </a:r>
            <a:endParaRPr lang="it-IT" sz="2000" dirty="0"/>
          </a:p>
        </p:txBody>
      </p:sp>
      <p:sp>
        <p:nvSpPr>
          <p:cNvPr id="12" name="Rettangolo 11">
            <a:extLst>
              <a:ext uri="{FF2B5EF4-FFF2-40B4-BE49-F238E27FC236}">
                <a16:creationId xmlns:a16="http://schemas.microsoft.com/office/drawing/2014/main" id="{65790F63-3CB9-481E-8D84-E4FF286FDF6A}"/>
              </a:ext>
            </a:extLst>
          </p:cNvPr>
          <p:cNvSpPr/>
          <p:nvPr/>
        </p:nvSpPr>
        <p:spPr>
          <a:xfrm>
            <a:off x="11813458" y="750565"/>
            <a:ext cx="378542" cy="5327374"/>
          </a:xfrm>
          <a:prstGeom prst="rect">
            <a:avLst/>
          </a:prstGeom>
          <a:solidFill>
            <a:srgbClr val="DAA624">
              <a:alpha val="75000"/>
            </a:srgbClr>
          </a:solidFill>
          <a:ln>
            <a:solidFill>
              <a:srgbClr val="DAA6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 name="Immagine 2" descr="Immagine che contiene testo&#10;&#10;Descrizione generata automaticamente">
            <a:extLst>
              <a:ext uri="{FF2B5EF4-FFF2-40B4-BE49-F238E27FC236}">
                <a16:creationId xmlns:a16="http://schemas.microsoft.com/office/drawing/2014/main" id="{CAE0488D-67E1-40C6-BF5C-68ABB61F3D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0150" y="4810677"/>
            <a:ext cx="3182456" cy="1791056"/>
          </a:xfrm>
          <a:prstGeom prst="rect">
            <a:avLst/>
          </a:prstGeom>
          <a:effectLst>
            <a:outerShdw blurRad="50800" dist="38100" dir="2700000" algn="tl" rotWithShape="0">
              <a:prstClr val="black">
                <a:alpha val="40000"/>
              </a:prstClr>
            </a:outerShdw>
          </a:effectLst>
        </p:spPr>
      </p:pic>
      <p:sp>
        <p:nvSpPr>
          <p:cNvPr id="5" name="CasellaDiTesto 4"/>
          <p:cNvSpPr txBox="1"/>
          <p:nvPr/>
        </p:nvSpPr>
        <p:spPr>
          <a:xfrm>
            <a:off x="4211326" y="1233019"/>
            <a:ext cx="6415735" cy="523220"/>
          </a:xfrm>
          <a:prstGeom prst="rect">
            <a:avLst/>
          </a:prstGeom>
          <a:noFill/>
        </p:spPr>
        <p:txBody>
          <a:bodyPr wrap="square" rtlCol="0">
            <a:spAutoFit/>
          </a:bodyPr>
          <a:lstStyle/>
          <a:p>
            <a:r>
              <a:rPr lang="it-IT" sz="2800" b="1" dirty="0">
                <a:solidFill>
                  <a:schemeClr val="bg1"/>
                </a:solidFill>
              </a:rPr>
              <a:t>COMPETENZE DEL COPY EDITOR</a:t>
            </a:r>
          </a:p>
        </p:txBody>
      </p:sp>
      <p:sp>
        <p:nvSpPr>
          <p:cNvPr id="2" name="CasellaDiTesto 1">
            <a:extLst>
              <a:ext uri="{FF2B5EF4-FFF2-40B4-BE49-F238E27FC236}">
                <a16:creationId xmlns:a16="http://schemas.microsoft.com/office/drawing/2014/main" id="{DF5D4954-6C4C-4899-85C5-A0E441FD904B}"/>
              </a:ext>
            </a:extLst>
          </p:cNvPr>
          <p:cNvSpPr txBox="1"/>
          <p:nvPr/>
        </p:nvSpPr>
        <p:spPr>
          <a:xfrm>
            <a:off x="386343" y="2828835"/>
            <a:ext cx="2663687" cy="1200329"/>
          </a:xfrm>
          <a:prstGeom prst="rect">
            <a:avLst/>
          </a:prstGeom>
          <a:noFill/>
        </p:spPr>
        <p:txBody>
          <a:bodyPr wrap="square" rtlCol="0">
            <a:spAutoFit/>
          </a:bodyPr>
          <a:lstStyle/>
          <a:p>
            <a:pPr algn="ctr"/>
            <a:r>
              <a:rPr lang="en-GB" sz="3600" b="1" spc="-60" dirty="0">
                <a:solidFill>
                  <a:schemeClr val="bg1"/>
                </a:solidFill>
                <a:latin typeface="+mj-lt"/>
                <a:ea typeface="+mj-ea"/>
                <a:cs typeface="+mj-cs"/>
              </a:rPr>
              <a:t>IL COPY EDITOR</a:t>
            </a:r>
            <a:endParaRPr lang="it-IT" sz="3600" b="1" spc="-60" dirty="0">
              <a:solidFill>
                <a:schemeClr val="bg1"/>
              </a:solidFill>
              <a:latin typeface="+mj-lt"/>
              <a:ea typeface="+mj-ea"/>
              <a:cs typeface="+mj-cs"/>
            </a:endParaRPr>
          </a:p>
        </p:txBody>
      </p:sp>
    </p:spTree>
    <p:extLst>
      <p:ext uri="{BB962C8B-B14F-4D97-AF65-F5344CB8AC3E}">
        <p14:creationId xmlns:p14="http://schemas.microsoft.com/office/powerpoint/2010/main" val="2210906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553CE21E-619D-4850-A3E9-E3AFCE3A4B5F}"/>
              </a:ext>
            </a:extLst>
          </p:cNvPr>
          <p:cNvSpPr/>
          <p:nvPr/>
        </p:nvSpPr>
        <p:spPr>
          <a:xfrm>
            <a:off x="0" y="749138"/>
            <a:ext cx="3436374" cy="5327374"/>
          </a:xfrm>
          <a:prstGeom prst="rect">
            <a:avLst/>
          </a:prstGeom>
          <a:solidFill>
            <a:srgbClr val="DAA624"/>
          </a:solidFill>
          <a:ln>
            <a:solidFill>
              <a:srgbClr val="DAA624"/>
            </a:solid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C9C0E3EF-0AA2-4E45-A9E6-C6F10BDE8FD7}"/>
              </a:ext>
            </a:extLst>
          </p:cNvPr>
          <p:cNvSpPr/>
          <p:nvPr/>
        </p:nvSpPr>
        <p:spPr>
          <a:xfrm>
            <a:off x="3889363" y="868680"/>
            <a:ext cx="7315200" cy="5120640"/>
          </a:xfrm>
          <a:prstGeom prst="rect">
            <a:avLst/>
          </a:prstGeom>
          <a:solidFill>
            <a:srgbClr val="DAA624">
              <a:alpha val="99000"/>
            </a:srgbClr>
          </a:solidFill>
          <a:ln>
            <a:solidFill>
              <a:srgbClr val="DAA6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CasellaDiTesto 6">
            <a:extLst>
              <a:ext uri="{FF2B5EF4-FFF2-40B4-BE49-F238E27FC236}">
                <a16:creationId xmlns:a16="http://schemas.microsoft.com/office/drawing/2014/main" id="{2C14C97D-6811-4BE6-8117-227A311C594D}"/>
              </a:ext>
            </a:extLst>
          </p:cNvPr>
          <p:cNvSpPr txBox="1"/>
          <p:nvPr/>
        </p:nvSpPr>
        <p:spPr>
          <a:xfrm>
            <a:off x="4196064" y="1921612"/>
            <a:ext cx="6856799" cy="3447098"/>
          </a:xfrm>
          <a:prstGeom prst="rect">
            <a:avLst/>
          </a:prstGeom>
          <a:noFill/>
        </p:spPr>
        <p:txBody>
          <a:bodyPr wrap="square" rtlCol="0">
            <a:spAutoFit/>
          </a:bodyPr>
          <a:lstStyle/>
          <a:p>
            <a:pPr marL="457200" indent="-457200">
              <a:lnSpc>
                <a:spcPct val="150000"/>
              </a:lnSpc>
              <a:buFont typeface="Wingdings" panose="05000000000000000000" pitchFamily="2" charset="2"/>
              <a:buChar char="§"/>
            </a:pPr>
            <a:r>
              <a:rPr lang="en-GB" sz="2000" dirty="0">
                <a:solidFill>
                  <a:schemeClr val="bg1"/>
                </a:solidFill>
              </a:rPr>
              <a:t>extraordinary </a:t>
            </a:r>
            <a:r>
              <a:rPr lang="en-GB" sz="2000" b="1" dirty="0">
                <a:solidFill>
                  <a:schemeClr val="bg1"/>
                </a:solidFill>
              </a:rPr>
              <a:t>knowledge of the language</a:t>
            </a:r>
            <a:endParaRPr lang="en-GB" sz="2000" dirty="0">
              <a:solidFill>
                <a:schemeClr val="bg1"/>
              </a:solidFill>
            </a:endParaRPr>
          </a:p>
          <a:p>
            <a:pPr marL="457200" indent="-457200">
              <a:lnSpc>
                <a:spcPct val="150000"/>
              </a:lnSpc>
              <a:buFont typeface="Wingdings" panose="05000000000000000000" pitchFamily="2" charset="2"/>
              <a:buChar char="§"/>
            </a:pPr>
            <a:r>
              <a:rPr lang="en-GB" sz="2000" dirty="0">
                <a:solidFill>
                  <a:schemeClr val="bg1"/>
                </a:solidFill>
              </a:rPr>
              <a:t>sense of style (to respect the writer’s)</a:t>
            </a:r>
          </a:p>
          <a:p>
            <a:pPr marL="457200" indent="-457200">
              <a:lnSpc>
                <a:spcPct val="150000"/>
              </a:lnSpc>
              <a:buFont typeface="Wingdings" panose="05000000000000000000" pitchFamily="2" charset="2"/>
              <a:buChar char="§"/>
            </a:pPr>
            <a:r>
              <a:rPr lang="en-GB" sz="2000" dirty="0">
                <a:solidFill>
                  <a:schemeClr val="bg1"/>
                </a:solidFill>
              </a:rPr>
              <a:t>critical thinking </a:t>
            </a:r>
            <a:r>
              <a:rPr lang="en-GB" sz="2000" dirty="0">
                <a:solidFill>
                  <a:schemeClr val="bg1"/>
                </a:solidFill>
                <a:sym typeface="Wingdings" panose="05000000000000000000" pitchFamily="2" charset="2"/>
              </a:rPr>
              <a:t> </a:t>
            </a:r>
            <a:r>
              <a:rPr lang="en-GB" sz="2000" dirty="0">
                <a:solidFill>
                  <a:schemeClr val="bg1"/>
                </a:solidFill>
              </a:rPr>
              <a:t> to make the article clear and understandable</a:t>
            </a:r>
          </a:p>
          <a:p>
            <a:pPr marL="457200" indent="-457200">
              <a:lnSpc>
                <a:spcPct val="150000"/>
              </a:lnSpc>
              <a:buFont typeface="Wingdings" panose="05000000000000000000" pitchFamily="2" charset="2"/>
              <a:buChar char="§"/>
            </a:pPr>
            <a:r>
              <a:rPr lang="en-GB" sz="2000" dirty="0">
                <a:solidFill>
                  <a:schemeClr val="bg1"/>
                </a:solidFill>
              </a:rPr>
              <a:t>excellent interpersonal interactions</a:t>
            </a:r>
          </a:p>
          <a:p>
            <a:pPr marL="457200" indent="-457200">
              <a:lnSpc>
                <a:spcPct val="150000"/>
              </a:lnSpc>
              <a:buFont typeface="Wingdings" panose="05000000000000000000" pitchFamily="2" charset="2"/>
              <a:buChar char="§"/>
            </a:pPr>
            <a:r>
              <a:rPr lang="en-GB" sz="2000" dirty="0">
                <a:solidFill>
                  <a:schemeClr val="bg1"/>
                </a:solidFill>
              </a:rPr>
              <a:t>degree in Literature or in Communication Sciences</a:t>
            </a:r>
          </a:p>
          <a:p>
            <a:pPr marL="457200" indent="-457200">
              <a:buFont typeface="Wingdings" panose="05000000000000000000" pitchFamily="2" charset="2"/>
              <a:buChar char="§"/>
            </a:pPr>
            <a:endParaRPr lang="en-GB" sz="2000" dirty="0">
              <a:solidFill>
                <a:schemeClr val="bg1"/>
              </a:solidFill>
            </a:endParaRPr>
          </a:p>
          <a:p>
            <a:endParaRPr lang="it-IT" dirty="0"/>
          </a:p>
        </p:txBody>
      </p:sp>
      <p:sp>
        <p:nvSpPr>
          <p:cNvPr id="12" name="Rettangolo 11">
            <a:extLst>
              <a:ext uri="{FF2B5EF4-FFF2-40B4-BE49-F238E27FC236}">
                <a16:creationId xmlns:a16="http://schemas.microsoft.com/office/drawing/2014/main" id="{65790F63-3CB9-481E-8D84-E4FF286FDF6A}"/>
              </a:ext>
            </a:extLst>
          </p:cNvPr>
          <p:cNvSpPr/>
          <p:nvPr/>
        </p:nvSpPr>
        <p:spPr>
          <a:xfrm>
            <a:off x="11813458" y="750565"/>
            <a:ext cx="378542" cy="5327374"/>
          </a:xfrm>
          <a:prstGeom prst="rect">
            <a:avLst/>
          </a:prstGeom>
          <a:solidFill>
            <a:srgbClr val="DAA624">
              <a:alpha val="75000"/>
            </a:srgbClr>
          </a:solidFill>
          <a:ln>
            <a:solidFill>
              <a:srgbClr val="DAA6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CasellaDiTesto 4"/>
          <p:cNvSpPr txBox="1"/>
          <p:nvPr/>
        </p:nvSpPr>
        <p:spPr>
          <a:xfrm>
            <a:off x="4206570" y="1213009"/>
            <a:ext cx="6415735" cy="523220"/>
          </a:xfrm>
          <a:prstGeom prst="rect">
            <a:avLst/>
          </a:prstGeom>
          <a:noFill/>
        </p:spPr>
        <p:txBody>
          <a:bodyPr wrap="square" rtlCol="0">
            <a:spAutoFit/>
          </a:bodyPr>
          <a:lstStyle/>
          <a:p>
            <a:r>
              <a:rPr lang="it-IT" sz="2800" b="1" dirty="0">
                <a:solidFill>
                  <a:schemeClr val="bg1"/>
                </a:solidFill>
              </a:rPr>
              <a:t>COMPETENCES OF THE COPY EDITOR</a:t>
            </a:r>
          </a:p>
        </p:txBody>
      </p:sp>
      <p:sp>
        <p:nvSpPr>
          <p:cNvPr id="2" name="CasellaDiTesto 1">
            <a:extLst>
              <a:ext uri="{FF2B5EF4-FFF2-40B4-BE49-F238E27FC236}">
                <a16:creationId xmlns:a16="http://schemas.microsoft.com/office/drawing/2014/main" id="{DF5D4954-6C4C-4899-85C5-A0E441FD904B}"/>
              </a:ext>
            </a:extLst>
          </p:cNvPr>
          <p:cNvSpPr txBox="1"/>
          <p:nvPr/>
        </p:nvSpPr>
        <p:spPr>
          <a:xfrm>
            <a:off x="386343" y="2828835"/>
            <a:ext cx="2663687" cy="1200329"/>
          </a:xfrm>
          <a:prstGeom prst="rect">
            <a:avLst/>
          </a:prstGeom>
          <a:noFill/>
        </p:spPr>
        <p:txBody>
          <a:bodyPr wrap="square" rtlCol="0">
            <a:spAutoFit/>
          </a:bodyPr>
          <a:lstStyle/>
          <a:p>
            <a:pPr algn="ctr"/>
            <a:r>
              <a:rPr lang="en-GB" sz="3600" b="1" spc="-60" dirty="0">
                <a:solidFill>
                  <a:schemeClr val="bg1"/>
                </a:solidFill>
                <a:latin typeface="+mj-lt"/>
                <a:ea typeface="+mj-ea"/>
                <a:cs typeface="+mj-cs"/>
              </a:rPr>
              <a:t>THE COPY EDITOR</a:t>
            </a:r>
            <a:endParaRPr lang="it-IT" sz="3600" b="1" spc="-60" dirty="0">
              <a:solidFill>
                <a:schemeClr val="bg1"/>
              </a:solidFill>
              <a:latin typeface="+mj-lt"/>
              <a:ea typeface="+mj-ea"/>
              <a:cs typeface="+mj-cs"/>
            </a:endParaRPr>
          </a:p>
        </p:txBody>
      </p:sp>
    </p:spTree>
    <p:extLst>
      <p:ext uri="{BB962C8B-B14F-4D97-AF65-F5344CB8AC3E}">
        <p14:creationId xmlns:p14="http://schemas.microsoft.com/office/powerpoint/2010/main" val="2271828536"/>
      </p:ext>
    </p:extLst>
  </p:cSld>
  <p:clrMapOvr>
    <a:masterClrMapping/>
  </p:clrMapOvr>
</p:sld>
</file>

<file path=ppt/theme/theme1.xml><?xml version="1.0" encoding="utf-8"?>
<a:theme xmlns:a="http://schemas.openxmlformats.org/drawingml/2006/main" name="Cornice">
  <a:themeElements>
    <a:clrScheme name="Blu verde">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ornic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ornic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9935E573-C197-41A8-BCA1-5D5F62C560B7}"/>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664F20961DBC440B6C040BCB422BF03" ma:contentTypeVersion="8" ma:contentTypeDescription="Create a new document." ma:contentTypeScope="" ma:versionID="2bdaaf788f3493a083dbed38dfa36929">
  <xsd:schema xmlns:xsd="http://www.w3.org/2001/XMLSchema" xmlns:xs="http://www.w3.org/2001/XMLSchema" xmlns:p="http://schemas.microsoft.com/office/2006/metadata/properties" xmlns:ns2="ec1ba561-270f-4db0-a826-4e830163c8e8" targetNamespace="http://schemas.microsoft.com/office/2006/metadata/properties" ma:root="true" ma:fieldsID="eda085d54c44e08f69c3f38163cc160b" ns2:_="">
    <xsd:import namespace="ec1ba561-270f-4db0-a826-4e830163c8e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1ba561-270f-4db0-a826-4e830163c8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AF1BD5-075C-415D-8AF7-3064489AA16B}">
  <ds:schemaRefs>
    <ds:schemaRef ds:uri="http://schemas.microsoft.com/sharepoint/v3/contenttype/forms"/>
  </ds:schemaRefs>
</ds:datastoreItem>
</file>

<file path=customXml/itemProps2.xml><?xml version="1.0" encoding="utf-8"?>
<ds:datastoreItem xmlns:ds="http://schemas.openxmlformats.org/officeDocument/2006/customXml" ds:itemID="{275F9B83-4B95-43A3-9299-FADF22CAB662}">
  <ds:schemaRefs>
    <ds:schemaRef ds:uri="http://schemas.microsoft.com/office/2006/documentManagement/types"/>
    <ds:schemaRef ds:uri="http://schemas.microsoft.com/office/2006/metadata/properties"/>
    <ds:schemaRef ds:uri="ec1ba561-270f-4db0-a826-4e830163c8e8"/>
    <ds:schemaRef ds:uri="http://purl.org/dc/dcmitype/"/>
    <ds:schemaRef ds:uri="http://purl.org/dc/elements/1.1/"/>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7A3E7D87-118D-4D0F-91CB-BDD5A14C58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1ba561-270f-4db0-a826-4e830163c8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Cornice</Template>
  <TotalTime>3481</TotalTime>
  <Words>1829</Words>
  <Application>Microsoft Office PowerPoint</Application>
  <PresentationFormat>Widescreen</PresentationFormat>
  <Paragraphs>270</Paragraphs>
  <Slides>34</Slides>
  <Notes>0</Notes>
  <HiddenSlides>0</HiddenSlides>
  <MMClips>0</MMClips>
  <ScaleCrop>false</ScaleCrop>
  <HeadingPairs>
    <vt:vector size="6" baseType="variant">
      <vt:variant>
        <vt:lpstr>Caratteri utilizzati</vt:lpstr>
      </vt:variant>
      <vt:variant>
        <vt:i4>8</vt:i4>
      </vt:variant>
      <vt:variant>
        <vt:lpstr>Tema</vt:lpstr>
      </vt:variant>
      <vt:variant>
        <vt:i4>2</vt:i4>
      </vt:variant>
      <vt:variant>
        <vt:lpstr>Titoli diapositive</vt:lpstr>
      </vt:variant>
      <vt:variant>
        <vt:i4>34</vt:i4>
      </vt:variant>
    </vt:vector>
  </HeadingPairs>
  <TitlesOfParts>
    <vt:vector size="44" baseType="lpstr">
      <vt:lpstr>Arial</vt:lpstr>
      <vt:lpstr>Calibri</vt:lpstr>
      <vt:lpstr>Calibri Light</vt:lpstr>
      <vt:lpstr>Corbel</vt:lpstr>
      <vt:lpstr>Segoe UI</vt:lpstr>
      <vt:lpstr>Wingdings</vt:lpstr>
      <vt:lpstr>Wingdings 2</vt:lpstr>
      <vt:lpstr>Wingdings 3</vt:lpstr>
      <vt:lpstr>Cornice</vt:lpstr>
      <vt:lpstr>Tema di Office</vt:lpstr>
      <vt:lpstr>Presentazione standard di PowerPoint</vt:lpstr>
      <vt:lpstr>Presentazione standard di PowerPoint</vt:lpstr>
      <vt:lpstr>PRE – REQUISITES  PRIOR KNOWLEDGE</vt:lpstr>
      <vt:lpstr>PREREQUISITI - CONOSCENZE PRECEDENTI</vt:lpstr>
      <vt:lpstr>PUBLISHING ACTIVITIES </vt:lpstr>
      <vt:lpstr>ATTIVITÀ EDITORIALI </vt:lpstr>
      <vt:lpstr>THE COPY EDITOR</vt:lpstr>
      <vt:lpstr>Presentazione standard di PowerPoint</vt:lpstr>
      <vt:lpstr>Presentazione standard di PowerPoint</vt:lpstr>
      <vt:lpstr>IL COPY EDITOR</vt:lpstr>
      <vt:lpstr>LITERARY AGENT</vt:lpstr>
      <vt:lpstr>AGENTE LETTERARIO</vt:lpstr>
      <vt:lpstr>LITERARY SCOUT</vt:lpstr>
      <vt:lpstr>SCOUT LETTERARIO</vt:lpstr>
      <vt:lpstr>FRIULI DATA  </vt:lpstr>
      <vt:lpstr>DATI DEL FRIULI</vt:lpstr>
      <vt:lpstr>FRIULI DATA  </vt:lpstr>
      <vt:lpstr>DATI DEL FRIULI</vt:lpstr>
      <vt:lpstr>READERS IN FRIULI VENEZIA GIULIA</vt:lpstr>
      <vt:lpstr>LETTORI IN FRIULI VENEZIA GIULIA</vt:lpstr>
      <vt:lpstr>CULTURAL OFFERS  FRIULI-VENEZIA-GIULIA   4TH GROUP: KOCI ERMA, MOSETTI GINEVRA,  SCHIFF JOELE, TONELLI ADELE</vt:lpstr>
      <vt:lpstr>OFFERTE CULTURALI  FRIULI-VENEZIA-GIULIA   4° GRUPPO: KOCI ERMA, MOSETTI GINEVRA,  SCHIFF JOELE, TONELLI ADELE</vt:lpstr>
      <vt:lpstr>CULTURAL HERITAGE</vt:lpstr>
      <vt:lpstr>PATRIMONIO CULTURALE </vt:lpstr>
      <vt:lpstr>CULTURAL OFFER</vt:lpstr>
      <vt:lpstr>OFFERTA CULTURALE</vt:lpstr>
      <vt:lpstr>MUSEUMS</vt:lpstr>
      <vt:lpstr>MUSEI</vt:lpstr>
      <vt:lpstr>ECONOMICAL VALUE</vt:lpstr>
      <vt:lpstr>VALORE ECONOMICO</vt:lpstr>
      <vt:lpstr>SUPPORT PLAN</vt:lpstr>
      <vt:lpstr>PIANO DI SUPPORTO</vt:lpstr>
      <vt:lpstr>CONCLUSIONS</vt:lpstr>
      <vt:lpstr>CONCLUSIONI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joele schiff</dc:creator>
  <cp:lastModifiedBy>Koci Erma</cp:lastModifiedBy>
  <cp:revision>119</cp:revision>
  <dcterms:created xsi:type="dcterms:W3CDTF">2021-02-04T12:11:18Z</dcterms:created>
  <dcterms:modified xsi:type="dcterms:W3CDTF">2021-05-18T12:57:20Z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0x0101005664F20961DBC440B6C040BCB422BF03</vt:lpwstr>
  </property>
</Properties>
</file>