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60" r:id="rId2"/>
    <p:sldId id="272" r:id="rId3"/>
    <p:sldId id="271" r:id="rId4"/>
    <p:sldId id="277" r:id="rId5"/>
    <p:sldId id="284" r:id="rId6"/>
    <p:sldId id="285" r:id="rId7"/>
    <p:sldId id="273" r:id="rId8"/>
    <p:sldId id="278" r:id="rId9"/>
    <p:sldId id="279" r:id="rId10"/>
    <p:sldId id="275" r:id="rId11"/>
    <p:sldId id="276" r:id="rId12"/>
    <p:sldId id="281" r:id="rId13"/>
    <p:sldId id="274" r:id="rId14"/>
    <p:sldId id="28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09" userDrawn="1">
          <p15:clr>
            <a:srgbClr val="A4A3A4"/>
          </p15:clr>
        </p15:guide>
        <p15:guide id="2" pos="5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ele Tonelli" initials="AT" lastIdx="1" clrIdx="0">
    <p:extLst>
      <p:ext uri="{19B8F6BF-5375-455C-9EA6-DF929625EA0E}">
        <p15:presenceInfo xmlns:p15="http://schemas.microsoft.com/office/powerpoint/2012/main" userId="2e60fb5ae6eeb7d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ADBF"/>
    <a:srgbClr val="ADADAE"/>
    <a:srgbClr val="A09EB4"/>
    <a:srgbClr val="002060"/>
    <a:srgbClr val="000000"/>
    <a:srgbClr val="83809C"/>
    <a:srgbClr val="4F4D63"/>
    <a:srgbClr val="E46CB9"/>
    <a:srgbClr val="00329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2" y="58"/>
      </p:cViewPr>
      <p:guideLst>
        <p:guide orient="horz" pos="709"/>
        <p:guide pos="55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it-IT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Migrants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it-IT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immigrants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 Friuli Venezia Giulia</a:t>
            </a:r>
          </a:p>
        </c:rich>
      </c:tx>
      <c:layout>
        <c:manualLayout>
          <c:xMode val="edge"/>
          <c:yMode val="edge"/>
          <c:x val="0.14942241684603225"/>
          <c:y val="8.311706897364164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7427248637639986"/>
          <c:y val="0.11104274744676659"/>
          <c:w val="0.78333333333333333"/>
          <c:h val="0.740784604470890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Migrants</c:v>
                </c:pt>
              </c:strCache>
            </c:strRef>
          </c:tx>
          <c:spPr>
            <a:solidFill>
              <a:schemeClr val="accent2">
                <a:lumMod val="7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3469</c:v>
                </c:pt>
                <c:pt idx="1">
                  <c:v>4400</c:v>
                </c:pt>
                <c:pt idx="2">
                  <c:v>4265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78-41E5-B347-3D096810E17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Immigrants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6645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F18-41C8-A8BB-2A5AA7FBB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  <c:pt idx="0">
                  <c:v>6645</c:v>
                </c:pt>
                <c:pt idx="1">
                  <c:v>5221</c:v>
                </c:pt>
                <c:pt idx="2">
                  <c:v>8379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78-41E5-B347-3D096810E17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11266687"/>
        <c:axId val="2011272511"/>
      </c:barChart>
      <c:catAx>
        <c:axId val="2011266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11272511"/>
        <c:crosses val="autoZero"/>
        <c:auto val="1"/>
        <c:lblAlgn val="ctr"/>
        <c:lblOffset val="100"/>
        <c:noMultiLvlLbl val="0"/>
      </c:catAx>
      <c:valAx>
        <c:axId val="20112725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11266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rgbClr val="00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>
                <a:solidFill>
                  <a:srgbClr val="002060"/>
                </a:solidFill>
              </a:rPr>
              <a:t>Migranti e immigrati in </a:t>
            </a:r>
          </a:p>
          <a:p>
            <a:pPr>
              <a:defRPr/>
            </a:pPr>
            <a:r>
              <a:rPr lang="it-IT" dirty="0">
                <a:solidFill>
                  <a:srgbClr val="002060"/>
                </a:solidFill>
              </a:rPr>
              <a:t>Friuli Venezia Giulia</a:t>
            </a:r>
          </a:p>
        </c:rich>
      </c:tx>
      <c:layout>
        <c:manualLayout>
          <c:xMode val="edge"/>
          <c:yMode val="edge"/>
          <c:x val="0.2069856958686225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7427248637639986"/>
          <c:y val="0.11104274744676659"/>
          <c:w val="0.78333333333333333"/>
          <c:h val="0.740784604470890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Migranti</c:v>
                </c:pt>
              </c:strCache>
            </c:strRef>
          </c:tx>
          <c:spPr>
            <a:solidFill>
              <a:schemeClr val="accent2">
                <a:lumMod val="7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3469</c:v>
                </c:pt>
                <c:pt idx="1">
                  <c:v>4400</c:v>
                </c:pt>
                <c:pt idx="2">
                  <c:v>4265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78-41E5-B347-3D096810E17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Immigranti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6645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F18-41C8-A8BB-2A5AA7FBB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  <c:pt idx="0">
                  <c:v>6645</c:v>
                </c:pt>
                <c:pt idx="1">
                  <c:v>5221</c:v>
                </c:pt>
                <c:pt idx="2">
                  <c:v>8379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78-41E5-B347-3D096810E17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11266687"/>
        <c:axId val="2011272511"/>
      </c:barChart>
      <c:catAx>
        <c:axId val="2011266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rgbClr val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11272511"/>
        <c:crosses val="autoZero"/>
        <c:auto val="1"/>
        <c:lblAlgn val="ctr"/>
        <c:lblOffset val="100"/>
        <c:noMultiLvlLbl val="0"/>
      </c:catAx>
      <c:valAx>
        <c:axId val="2011272511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11266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rgbClr val="000000"/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2000" b="1" i="0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Workers hired by nationality (values %)</a:t>
            </a:r>
            <a:endParaRPr lang="it-IT" sz="200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2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rgbClr val="FF99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F9-4DB0-BD1A-63179F9837AC}"/>
              </c:ext>
            </c:extLst>
          </c:dPt>
          <c:dPt>
            <c:idx val="1"/>
            <c:bubble3D val="0"/>
            <c:spPr>
              <a:solidFill>
                <a:srgbClr val="E46CB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F9-4DB0-BD1A-63179F9837AC}"/>
              </c:ext>
            </c:extLst>
          </c:dPt>
          <c:dPt>
            <c:idx val="2"/>
            <c:bubble3D val="0"/>
            <c:spPr>
              <a:solidFill>
                <a:srgbClr val="00329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F9-4DB0-BD1A-63179F9837A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Italia</c:v>
                </c:pt>
                <c:pt idx="1">
                  <c:v>Extra UE</c:v>
                </c:pt>
                <c:pt idx="2">
                  <c:v>UE</c:v>
                </c:pt>
              </c:strCache>
            </c:strRef>
          </c:cat>
          <c:val>
            <c:numRef>
              <c:f>Foglio1!$B$2:$B$4</c:f>
              <c:numCache>
                <c:formatCode>0.00%</c:formatCode>
                <c:ptCount val="3"/>
                <c:pt idx="0">
                  <c:v>0.78600000000000003</c:v>
                </c:pt>
                <c:pt idx="1">
                  <c:v>0.13200000000000001</c:v>
                </c:pt>
                <c:pt idx="2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F9-4DB0-BD1A-63179F9837A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000" dirty="0">
                <a:solidFill>
                  <a:schemeClr val="tx1"/>
                </a:solidFill>
                <a:effectLst/>
              </a:rPr>
              <a:t>Lavoratori assunti</a:t>
            </a:r>
            <a:r>
              <a:rPr lang="it-IT" sz="2000" baseline="0" dirty="0">
                <a:solidFill>
                  <a:schemeClr val="tx1"/>
                </a:solidFill>
                <a:effectLst/>
              </a:rPr>
              <a:t> </a:t>
            </a:r>
            <a:r>
              <a:rPr lang="it-IT" sz="2000" dirty="0">
                <a:solidFill>
                  <a:schemeClr val="tx1"/>
                </a:solidFill>
                <a:effectLst/>
              </a:rPr>
              <a:t>per nazionalità (valori%)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rgbClr val="FF99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7F9-4DB0-BD1A-63179F9837AC}"/>
              </c:ext>
            </c:extLst>
          </c:dPt>
          <c:dPt>
            <c:idx val="1"/>
            <c:bubble3D val="0"/>
            <c:spPr>
              <a:solidFill>
                <a:srgbClr val="E46CB9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7F9-4DB0-BD1A-63179F9837AC}"/>
              </c:ext>
            </c:extLst>
          </c:dPt>
          <c:dPt>
            <c:idx val="2"/>
            <c:bubble3D val="0"/>
            <c:spPr>
              <a:solidFill>
                <a:srgbClr val="00329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7F9-4DB0-BD1A-63179F9837A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Italia</c:v>
                </c:pt>
                <c:pt idx="1">
                  <c:v>Extra UE</c:v>
                </c:pt>
                <c:pt idx="2">
                  <c:v>UE</c:v>
                </c:pt>
              </c:strCache>
            </c:strRef>
          </c:cat>
          <c:val>
            <c:numRef>
              <c:f>Foglio1!$B$2:$B$4</c:f>
              <c:numCache>
                <c:formatCode>0.00%</c:formatCode>
                <c:ptCount val="3"/>
                <c:pt idx="0">
                  <c:v>0.78600000000000003</c:v>
                </c:pt>
                <c:pt idx="1">
                  <c:v>0.13200000000000001</c:v>
                </c:pt>
                <c:pt idx="2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7F9-4DB0-BD1A-63179F9837A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1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0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4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84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38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3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1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8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51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03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5/18/2021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154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53615EE-C559-4E03-999B-5477F1626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525244E2-CDA5-4A87-A4F7-FC2700AD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0972" y="955964"/>
            <a:ext cx="3648074" cy="17012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500" dirty="0"/>
              <a:t>MIGRATION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99A8EBD-049C-48E6-97ED-C9102D78F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48352"/>
            <a:ext cx="15621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D245B79-4A90-4612-BE12-B2064AB6C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74276" y="2885903"/>
            <a:ext cx="3644348" cy="21656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it-I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MIGRANTS DATA</a:t>
            </a:r>
          </a:p>
          <a:p>
            <a:pPr algn="ctr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it-IT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FOREIGNERS EMPLOYMENT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D3CE7EF-47DF-4412-961C-50E1277C1F6F}"/>
              </a:ext>
            </a:extLst>
          </p:cNvPr>
          <p:cNvCxnSpPr>
            <a:cxnSpLocks/>
          </p:cNvCxnSpPr>
          <p:nvPr/>
        </p:nvCxnSpPr>
        <p:spPr>
          <a:xfrm flipH="1">
            <a:off x="8115300" y="953702"/>
            <a:ext cx="337800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6373FEA-80F8-4DBB-B2DE-6B9C8673B3F0}"/>
              </a:ext>
            </a:extLst>
          </p:cNvPr>
          <p:cNvCxnSpPr>
            <a:cxnSpLocks/>
          </p:cNvCxnSpPr>
          <p:nvPr/>
        </p:nvCxnSpPr>
        <p:spPr>
          <a:xfrm flipH="1">
            <a:off x="8112952" y="6100136"/>
            <a:ext cx="337800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E7EBBA-23FD-4E08-875A-8CBAB1B0FA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4" t="506" r="24476" b="-506"/>
          <a:stretch/>
        </p:blipFill>
        <p:spPr bwMode="auto">
          <a:xfrm>
            <a:off x="861391" y="768626"/>
            <a:ext cx="6112615" cy="5393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025206A3-B6BA-4C6B-9573-C12DD871F015}"/>
              </a:ext>
            </a:extLst>
          </p:cNvPr>
          <p:cNvSpPr txBox="1"/>
          <p:nvPr/>
        </p:nvSpPr>
        <p:spPr>
          <a:xfrm>
            <a:off x="7924800" y="5049078"/>
            <a:ext cx="37636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4th Group: 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Erma Koci, Ginevra Mosetti, 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Joele Schiff, Adele Tonelli </a:t>
            </a:r>
          </a:p>
        </p:txBody>
      </p:sp>
    </p:spTree>
    <p:extLst>
      <p:ext uri="{BB962C8B-B14F-4D97-AF65-F5344CB8AC3E}">
        <p14:creationId xmlns:p14="http://schemas.microsoft.com/office/powerpoint/2010/main" val="3134817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6">
            <a:extLst>
              <a:ext uri="{FF2B5EF4-FFF2-40B4-BE49-F238E27FC236}">
                <a16:creationId xmlns:a16="http://schemas.microsoft.com/office/drawing/2014/main" id="{43A9CB54-1A9B-4BD2-9746-96701F45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OCCUPAZIONE STRANIERA</a:t>
            </a:r>
            <a:endParaRPr lang="it-IT" dirty="0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E6E366F-6DC9-4BAF-8158-7F58027F94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74" t="21214" r="22139" b="14895"/>
          <a:stretch/>
        </p:blipFill>
        <p:spPr>
          <a:xfrm>
            <a:off x="493073" y="2758436"/>
            <a:ext cx="5194746" cy="3059689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236D40B-8AAF-4D68-9243-C14DF4D42D42}"/>
              </a:ext>
            </a:extLst>
          </p:cNvPr>
          <p:cNvSpPr txBox="1"/>
          <p:nvPr/>
        </p:nvSpPr>
        <p:spPr>
          <a:xfrm>
            <a:off x="492569" y="2112933"/>
            <a:ext cx="3501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Incidenza dei lavoratori stranieri</a:t>
            </a: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ECFCB2A3-22BA-4356-A949-F20F09AD9E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355" t="20863" r="23519" b="16650"/>
          <a:stretch/>
        </p:blipFill>
        <p:spPr>
          <a:xfrm>
            <a:off x="6672263" y="2816225"/>
            <a:ext cx="5209311" cy="2952750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392FB5E7-8F49-44A0-A468-917720E70B4C}"/>
              </a:ext>
            </a:extLst>
          </p:cNvPr>
          <p:cNvSpPr txBox="1"/>
          <p:nvPr/>
        </p:nvSpPr>
        <p:spPr>
          <a:xfrm>
            <a:off x="6567510" y="2112933"/>
            <a:ext cx="5818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Numero di dipendenti stranieri in Friuli Venezia Giulia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44849C19-3C71-40EC-8B0D-5B5327510AAB}"/>
              </a:ext>
            </a:extLst>
          </p:cNvPr>
          <p:cNvSpPr txBox="1"/>
          <p:nvPr/>
        </p:nvSpPr>
        <p:spPr>
          <a:xfrm>
            <a:off x="10465748" y="6358886"/>
            <a:ext cx="102068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17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ati Inps</a:t>
            </a:r>
            <a:endParaRPr lang="it-IT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20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2814A5-E698-4403-B0DD-BDA19D919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785618"/>
            <a:ext cx="9894626" cy="137103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employment rate of foreigners </a:t>
            </a:r>
            <a:br>
              <a:rPr lang="en-US" sz="4400" dirty="0"/>
            </a:br>
            <a:r>
              <a:rPr lang="en-US" sz="4000" cap="none" dirty="0"/>
              <a:t>by age group ( values %) </a:t>
            </a:r>
            <a:b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E04CDD-8364-46BB-86DA-ED191F23C1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99" t="20106" r="23313" b="18956"/>
          <a:stretch/>
        </p:blipFill>
        <p:spPr>
          <a:xfrm>
            <a:off x="3002506" y="2115403"/>
            <a:ext cx="6373505" cy="4176215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CD9C489A-8C4D-4FD5-A27D-89644F641639}"/>
              </a:ext>
            </a:extLst>
          </p:cNvPr>
          <p:cNvSpPr/>
          <p:nvPr/>
        </p:nvSpPr>
        <p:spPr>
          <a:xfrm flipV="1">
            <a:off x="11728174" y="5274362"/>
            <a:ext cx="145774" cy="18553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3AC181E-8DC4-4199-89FD-E51F4B1F1D9D}"/>
              </a:ext>
            </a:extLst>
          </p:cNvPr>
          <p:cNvSpPr txBox="1"/>
          <p:nvPr/>
        </p:nvSpPr>
        <p:spPr>
          <a:xfrm>
            <a:off x="8745320" y="6370448"/>
            <a:ext cx="38636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data from ISTAT,  </a:t>
            </a:r>
            <a:r>
              <a:rPr lang="it-IT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referring</a:t>
            </a:r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 to 2018</a:t>
            </a:r>
          </a:p>
        </p:txBody>
      </p:sp>
    </p:spTree>
    <p:extLst>
      <p:ext uri="{BB962C8B-B14F-4D97-AF65-F5344CB8AC3E}">
        <p14:creationId xmlns:p14="http://schemas.microsoft.com/office/powerpoint/2010/main" val="747257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2814A5-E698-4403-B0DD-BDA19D919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lavoratori stranieri </a:t>
            </a:r>
            <a:r>
              <a:rPr lang="it-IT" cap="none" dirty="0"/>
              <a:t>divisi per età (valori %)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73F2361-CA18-45D4-9339-558C1D76F8DC}"/>
              </a:ext>
            </a:extLst>
          </p:cNvPr>
          <p:cNvSpPr txBox="1"/>
          <p:nvPr/>
        </p:nvSpPr>
        <p:spPr>
          <a:xfrm>
            <a:off x="8724900" y="6366607"/>
            <a:ext cx="277090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dati ISTAT, riferiti al 2018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AAFF9EC6-F122-4113-8706-C79AD004E4E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399" t="20106" r="23313" b="18956"/>
          <a:stretch/>
        </p:blipFill>
        <p:spPr>
          <a:xfrm>
            <a:off x="3002506" y="2115403"/>
            <a:ext cx="6373505" cy="4176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762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D7E345-C9AA-4FE6-900D-13BAAEC7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1" y="909637"/>
            <a:ext cx="6307190" cy="738689"/>
          </a:xfrm>
        </p:spPr>
        <p:txBody>
          <a:bodyPr>
            <a:noAutofit/>
          </a:bodyPr>
          <a:lstStyle/>
          <a:p>
            <a:r>
              <a:rPr lang="en-GB" dirty="0"/>
              <a:t>FOREIGNERS HIRED </a:t>
            </a:r>
            <a:r>
              <a:rPr lang="en-GB" cap="none" dirty="0"/>
              <a:t>in 2019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ella 5">
            <a:extLst>
              <a:ext uri="{FF2B5EF4-FFF2-40B4-BE49-F238E27FC236}">
                <a16:creationId xmlns:a16="http://schemas.microsoft.com/office/drawing/2014/main" id="{8576F344-06C5-4417-B529-B1A64F7D79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3511093"/>
              </p:ext>
            </p:extLst>
          </p:nvPr>
        </p:nvGraphicFramePr>
        <p:xfrm>
          <a:off x="7283450" y="260690"/>
          <a:ext cx="4548822" cy="3720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3040">
                  <a:extLst>
                    <a:ext uri="{9D8B030D-6E8A-4147-A177-3AD203B41FA5}">
                      <a16:colId xmlns:a16="http://schemas.microsoft.com/office/drawing/2014/main" val="2837273067"/>
                    </a:ext>
                  </a:extLst>
                </a:gridCol>
                <a:gridCol w="2295782">
                  <a:extLst>
                    <a:ext uri="{9D8B030D-6E8A-4147-A177-3AD203B41FA5}">
                      <a16:colId xmlns:a16="http://schemas.microsoft.com/office/drawing/2014/main" val="70547888"/>
                    </a:ext>
                  </a:extLst>
                </a:gridCol>
              </a:tblGrid>
              <a:tr h="54644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CITIZENSHIP </a:t>
                      </a:r>
                    </a:p>
                  </a:txBody>
                  <a:tcPr>
                    <a:solidFill>
                      <a:srgbClr val="4F4D6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HIRING</a:t>
                      </a:r>
                    </a:p>
                  </a:txBody>
                  <a:tcPr>
                    <a:solidFill>
                      <a:srgbClr val="4F4D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84215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Romania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7.461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57737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Slovenia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937136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Albania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2.309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626048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Bangladesh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157089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Marocco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1.156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254337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508791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India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718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155022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05F38C74-1B42-4B84-9E6D-9E3FC92F486A}"/>
              </a:ext>
            </a:extLst>
          </p:cNvPr>
          <p:cNvSpPr txBox="1"/>
          <p:nvPr/>
        </p:nvSpPr>
        <p:spPr>
          <a:xfrm>
            <a:off x="4030579" y="2117558"/>
            <a:ext cx="2767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11.552 EU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citizens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18.679  non-EU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citizens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10F2386-61D4-44DF-B7DC-B00A75A8820F}"/>
              </a:ext>
            </a:extLst>
          </p:cNvPr>
          <p:cNvSpPr txBox="1"/>
          <p:nvPr/>
        </p:nvSpPr>
        <p:spPr>
          <a:xfrm>
            <a:off x="424070" y="2382253"/>
            <a:ext cx="310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Foreign workers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hired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30.231 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C84E041-DA15-4016-9FD6-DA27A81503F0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525253" y="2322095"/>
            <a:ext cx="541421" cy="24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A56847F7-AE8A-469D-9F15-60E26C170E9E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525253" y="2566919"/>
            <a:ext cx="481263" cy="272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Grafico 20">
            <a:extLst>
              <a:ext uri="{FF2B5EF4-FFF2-40B4-BE49-F238E27FC236}">
                <a16:creationId xmlns:a16="http://schemas.microsoft.com/office/drawing/2014/main" id="{3762864D-58A4-46BA-9BDE-747AC2FADE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9470025"/>
              </p:ext>
            </p:extLst>
          </p:nvPr>
        </p:nvGraphicFramePr>
        <p:xfrm>
          <a:off x="494515" y="3821374"/>
          <a:ext cx="4009246" cy="2920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8BCDF7DF-D3FC-4BFE-A240-3FA7EDCFCF6E}"/>
              </a:ext>
            </a:extLst>
          </p:cNvPr>
          <p:cNvSpPr txBox="1"/>
          <p:nvPr/>
        </p:nvSpPr>
        <p:spPr>
          <a:xfrm>
            <a:off x="5300871" y="4470803"/>
            <a:ext cx="51418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lang="en-US" sz="2000" i="0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orkers hired: 141.243</a:t>
            </a:r>
          </a:p>
          <a:p>
            <a:endParaRPr lang="en-US" sz="2000" i="0" baseline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 3" panose="05040102010807070707" pitchFamily="18" charset="2"/>
              <a:buChar char="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79% Italians</a:t>
            </a:r>
          </a:p>
          <a:p>
            <a:pPr marL="342900" indent="-342900">
              <a:buFont typeface="Wingdings 3" panose="05040102010807070707" pitchFamily="18" charset="2"/>
              <a:buChar char="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13% non-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EU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citizens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 3" panose="05040102010807070707" pitchFamily="18" charset="2"/>
              <a:buChar char="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8%   EU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citizens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55E49EB-4DEF-404A-BE22-6F06529D001D}"/>
              </a:ext>
            </a:extLst>
          </p:cNvPr>
          <p:cNvSpPr txBox="1"/>
          <p:nvPr/>
        </p:nvSpPr>
        <p:spPr>
          <a:xfrm>
            <a:off x="8853055" y="6504057"/>
            <a:ext cx="333894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data from ISTAT,  </a:t>
            </a:r>
            <a:r>
              <a:rPr lang="it-IT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referring</a:t>
            </a:r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 to 2019</a:t>
            </a:r>
          </a:p>
        </p:txBody>
      </p:sp>
    </p:spTree>
    <p:extLst>
      <p:ext uri="{BB962C8B-B14F-4D97-AF65-F5344CB8AC3E}">
        <p14:creationId xmlns:p14="http://schemas.microsoft.com/office/powerpoint/2010/main" val="2964655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D7E345-C9AA-4FE6-900D-13BAAEC7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672" y="909637"/>
            <a:ext cx="6646459" cy="738689"/>
          </a:xfrm>
        </p:spPr>
        <p:txBody>
          <a:bodyPr>
            <a:noAutofit/>
          </a:bodyPr>
          <a:lstStyle/>
          <a:p>
            <a:r>
              <a:rPr lang="en-GB" dirty="0"/>
              <a:t>STRANIERI ASSUNTI </a:t>
            </a:r>
            <a:r>
              <a:rPr lang="en-GB" cap="none" dirty="0" err="1"/>
              <a:t>nel</a:t>
            </a:r>
            <a:r>
              <a:rPr lang="en-GB" cap="none" dirty="0"/>
              <a:t> 2019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ella 5">
            <a:extLst>
              <a:ext uri="{FF2B5EF4-FFF2-40B4-BE49-F238E27FC236}">
                <a16:creationId xmlns:a16="http://schemas.microsoft.com/office/drawing/2014/main" id="{8576F344-06C5-4417-B529-B1A64F7D79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991079"/>
              </p:ext>
            </p:extLst>
          </p:nvPr>
        </p:nvGraphicFramePr>
        <p:xfrm>
          <a:off x="7273634" y="273940"/>
          <a:ext cx="4556830" cy="3720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6892">
                  <a:extLst>
                    <a:ext uri="{9D8B030D-6E8A-4147-A177-3AD203B41FA5}">
                      <a16:colId xmlns:a16="http://schemas.microsoft.com/office/drawing/2014/main" val="2837273067"/>
                    </a:ext>
                  </a:extLst>
                </a:gridCol>
                <a:gridCol w="2229938">
                  <a:extLst>
                    <a:ext uri="{9D8B030D-6E8A-4147-A177-3AD203B41FA5}">
                      <a16:colId xmlns:a16="http://schemas.microsoft.com/office/drawing/2014/main" val="70547888"/>
                    </a:ext>
                  </a:extLst>
                </a:gridCol>
              </a:tblGrid>
              <a:tr h="546447"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CITTADINANZA </a:t>
                      </a:r>
                    </a:p>
                  </a:txBody>
                  <a:tcPr>
                    <a:solidFill>
                      <a:srgbClr val="4F4D6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ASSUNZIONI</a:t>
                      </a:r>
                    </a:p>
                  </a:txBody>
                  <a:tcPr>
                    <a:solidFill>
                      <a:srgbClr val="4F4D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84215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Romania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7.461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57737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Slovenia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937136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Albania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2.309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626048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Bangladesh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157089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Marocco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1.156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254337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Serbia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508791"/>
                  </a:ext>
                </a:extLst>
              </a:tr>
              <a:tr h="453443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India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718</a:t>
                      </a:r>
                    </a:p>
                  </a:txBody>
                  <a:tcPr>
                    <a:solidFill>
                      <a:srgbClr val="AFAD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155022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05F38C74-1B42-4B84-9E6D-9E3FC92F486A}"/>
              </a:ext>
            </a:extLst>
          </p:cNvPr>
          <p:cNvSpPr txBox="1"/>
          <p:nvPr/>
        </p:nvSpPr>
        <p:spPr>
          <a:xfrm>
            <a:off x="4110091" y="2117558"/>
            <a:ext cx="2767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11.552 cittadini UE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18.679  cittadini non-UE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10F2386-61D4-44DF-B7DC-B00A75A8820F}"/>
              </a:ext>
            </a:extLst>
          </p:cNvPr>
          <p:cNvSpPr txBox="1"/>
          <p:nvPr/>
        </p:nvSpPr>
        <p:spPr>
          <a:xfrm>
            <a:off x="0" y="2382253"/>
            <a:ext cx="3551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Lavoratori stranieri assunti: 30.231</a:t>
            </a:r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C84E041-DA15-4016-9FD6-DA27A81503F0}"/>
              </a:ext>
            </a:extLst>
          </p:cNvPr>
          <p:cNvCxnSpPr>
            <a:cxnSpLocks/>
            <a:stCxn id="6" idx="3"/>
          </p:cNvCxnSpPr>
          <p:nvPr/>
        </p:nvCxnSpPr>
        <p:spPr>
          <a:xfrm flipV="1">
            <a:off x="3551583" y="2322095"/>
            <a:ext cx="594603" cy="2448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A56847F7-AE8A-469D-9F15-60E26C170E9E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551583" y="2566919"/>
            <a:ext cx="534445" cy="272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Grafico 20">
            <a:extLst>
              <a:ext uri="{FF2B5EF4-FFF2-40B4-BE49-F238E27FC236}">
                <a16:creationId xmlns:a16="http://schemas.microsoft.com/office/drawing/2014/main" id="{3762864D-58A4-46BA-9BDE-747AC2FADE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3826175"/>
              </p:ext>
            </p:extLst>
          </p:nvPr>
        </p:nvGraphicFramePr>
        <p:xfrm>
          <a:off x="479425" y="3789363"/>
          <a:ext cx="3928802" cy="2916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AFF7E84-5B59-450D-B0F9-C2240160F986}"/>
              </a:ext>
            </a:extLst>
          </p:cNvPr>
          <p:cNvSpPr txBox="1"/>
          <p:nvPr/>
        </p:nvSpPr>
        <p:spPr>
          <a:xfrm>
            <a:off x="5300871" y="4470803"/>
            <a:ext cx="51418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0" baseline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Lavoratori</a:t>
            </a:r>
            <a:r>
              <a:rPr lang="en-US" sz="2000" i="0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0" baseline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assunti</a:t>
            </a:r>
            <a:r>
              <a:rPr lang="en-US" sz="2000" i="0" baseline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141.243</a:t>
            </a:r>
          </a:p>
          <a:p>
            <a:pPr marL="342900" indent="-342900">
              <a:buClr>
                <a:schemeClr val="tx1"/>
              </a:buClr>
              <a:buFont typeface="Wingdings 3" panose="05040102010807070707" pitchFamily="18" charset="2"/>
              <a:buChar char=""/>
            </a:pPr>
            <a:endParaRPr lang="en-US" sz="2000" i="0" baseline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 3" panose="05040102010807070707" pitchFamily="18" charset="2"/>
              <a:buChar char="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79%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Italiani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342900" indent="-342900">
              <a:buClr>
                <a:schemeClr val="tx1"/>
              </a:buClr>
              <a:buFont typeface="Wingdings 3" panose="05040102010807070707" pitchFamily="18" charset="2"/>
              <a:buChar char="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13% 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cittadini non-UE</a:t>
            </a:r>
          </a:p>
          <a:p>
            <a:pPr marL="342900" indent="-342900">
              <a:buClr>
                <a:schemeClr val="tx1"/>
              </a:buClr>
              <a:buFont typeface="Wingdings 3" panose="05040102010807070707" pitchFamily="18" charset="2"/>
              <a:buChar char="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8%   cittadini UE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6E6EEBF-2EBB-4F9E-A433-4A7CCA013882}"/>
              </a:ext>
            </a:extLst>
          </p:cNvPr>
          <p:cNvSpPr txBox="1"/>
          <p:nvPr/>
        </p:nvSpPr>
        <p:spPr>
          <a:xfrm>
            <a:off x="9670473" y="6504057"/>
            <a:ext cx="252152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dati ISTAT, riferiti al 2019</a:t>
            </a:r>
          </a:p>
        </p:txBody>
      </p:sp>
    </p:spTree>
    <p:extLst>
      <p:ext uri="{BB962C8B-B14F-4D97-AF65-F5344CB8AC3E}">
        <p14:creationId xmlns:p14="http://schemas.microsoft.com/office/powerpoint/2010/main" val="280402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E53615EE-C559-4E03-999B-5477F1626F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525244E2-CDA5-4A87-A4F7-FC2700AD3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536" y="952706"/>
            <a:ext cx="3648074" cy="199548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500" kern="1200" cap="all" spc="3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MIGRAzione</a:t>
            </a:r>
            <a:r>
              <a:rPr lang="en-US" sz="4500" kern="1200" cap="all" spc="3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99A8EBD-049C-48E6-97ED-C9102D78F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48352"/>
            <a:ext cx="15621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D245B79-4A90-4612-BE12-B2064AB6C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74276" y="2885903"/>
            <a:ext cx="3644348" cy="2165694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DATI SUI MIGRANTI</a:t>
            </a:r>
          </a:p>
          <a:p>
            <a:pPr algn="ctr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OCCUPAZONE DEGLI STRANIERI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D3CE7EF-47DF-4412-961C-50E1277C1F6F}"/>
              </a:ext>
            </a:extLst>
          </p:cNvPr>
          <p:cNvCxnSpPr>
            <a:cxnSpLocks/>
          </p:cNvCxnSpPr>
          <p:nvPr/>
        </p:nvCxnSpPr>
        <p:spPr>
          <a:xfrm flipH="1">
            <a:off x="8115300" y="953702"/>
            <a:ext cx="337800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86373FEA-80F8-4DBB-B2DE-6B9C8673B3F0}"/>
              </a:ext>
            </a:extLst>
          </p:cNvPr>
          <p:cNvCxnSpPr>
            <a:cxnSpLocks/>
          </p:cNvCxnSpPr>
          <p:nvPr/>
        </p:nvCxnSpPr>
        <p:spPr>
          <a:xfrm flipH="1">
            <a:off x="8112952" y="6100136"/>
            <a:ext cx="337800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E1E09FD-4728-49E4-85FF-C47C3E0D4DB5}"/>
              </a:ext>
            </a:extLst>
          </p:cNvPr>
          <p:cNvSpPr txBox="1"/>
          <p:nvPr/>
        </p:nvSpPr>
        <p:spPr>
          <a:xfrm>
            <a:off x="7924800" y="5049078"/>
            <a:ext cx="376361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4° Gruppo: 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Erma Koci, Ginevra Mosetti, </a:t>
            </a:r>
          </a:p>
          <a:p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Joele Schiff, Adele Tonelli 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9ED7A194-C115-47DF-85DD-435BB31596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4" t="506" r="24476" b="-506"/>
          <a:stretch/>
        </p:blipFill>
        <p:spPr bwMode="auto">
          <a:xfrm>
            <a:off x="861391" y="768626"/>
            <a:ext cx="6112615" cy="5393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70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D7E345-C9AA-4FE6-900D-13BAAEC7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1" y="909637"/>
            <a:ext cx="5933795" cy="738689"/>
          </a:xfrm>
        </p:spPr>
        <p:txBody>
          <a:bodyPr>
            <a:normAutofit/>
          </a:bodyPr>
          <a:lstStyle/>
          <a:p>
            <a:r>
              <a:rPr lang="it-IT" dirty="0"/>
              <a:t>MIGRATORY PHENOMENA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BAB8DA1B-689A-42C0-BC70-B32CB7D830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8250478"/>
              </p:ext>
            </p:extLst>
          </p:nvPr>
        </p:nvGraphicFramePr>
        <p:xfrm>
          <a:off x="6699144" y="1143925"/>
          <a:ext cx="5009322" cy="4583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0E968BE4-6AE2-486E-84AE-FCCB2B22FC3F}"/>
              </a:ext>
            </a:extLst>
          </p:cNvPr>
          <p:cNvSpPr txBox="1"/>
          <p:nvPr/>
        </p:nvSpPr>
        <p:spPr>
          <a:xfrm>
            <a:off x="821635" y="2358887"/>
            <a:ext cx="4929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Migration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temporary or permanent movement of people from one place to another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Immigrants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: who moves from his/her country to Friuli Venezia Giulia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Migrants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 who moves from Friuli Venezia Giulia to another region or country 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A140D32-E777-4110-83C3-47AC0918AFCA}"/>
              </a:ext>
            </a:extLst>
          </p:cNvPr>
          <p:cNvSpPr txBox="1"/>
          <p:nvPr/>
        </p:nvSpPr>
        <p:spPr>
          <a:xfrm>
            <a:off x="8768274" y="5738057"/>
            <a:ext cx="3810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data from Istat, </a:t>
            </a:r>
            <a:r>
              <a:rPr lang="it-IT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updated</a:t>
            </a:r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 to 2018</a:t>
            </a:r>
          </a:p>
        </p:txBody>
      </p:sp>
    </p:spTree>
    <p:extLst>
      <p:ext uri="{BB962C8B-B14F-4D97-AF65-F5344CB8AC3E}">
        <p14:creationId xmlns:p14="http://schemas.microsoft.com/office/powerpoint/2010/main" val="3483651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D7E345-C9AA-4FE6-900D-13BAAEC7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1" y="909637"/>
            <a:ext cx="5933795" cy="738689"/>
          </a:xfrm>
        </p:spPr>
        <p:txBody>
          <a:bodyPr>
            <a:normAutofit/>
          </a:bodyPr>
          <a:lstStyle/>
          <a:p>
            <a:r>
              <a:rPr lang="en-GB" dirty="0"/>
              <a:t>FENOMENI MIGRATORI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B41B9B-35EB-4C7F-9B25-534919258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8" y="2276474"/>
            <a:ext cx="6041371" cy="35531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it-IT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BAB8DA1B-689A-42C0-BC70-B32CB7D830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2726756"/>
              </p:ext>
            </p:extLst>
          </p:nvPr>
        </p:nvGraphicFramePr>
        <p:xfrm>
          <a:off x="6671853" y="1119378"/>
          <a:ext cx="5009322" cy="45811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0E968BE4-6AE2-486E-84AE-FCCB2B22FC3F}"/>
              </a:ext>
            </a:extLst>
          </p:cNvPr>
          <p:cNvSpPr txBox="1"/>
          <p:nvPr/>
        </p:nvSpPr>
        <p:spPr>
          <a:xfrm>
            <a:off x="821635" y="2358887"/>
            <a:ext cx="49298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Migrazione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: spostamento temporaneo o permanente di individui o gruppi di individui da un luogo all'altro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Immigrati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: chi si è trasferito dal proprio Paese in Friuli Venezia Giulia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Migranti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: chi si è trasferito dal Friuli Venezia Giulia in un'altra regione o Paese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DDE1056-75B9-44C4-AD98-534B8DB7B8E8}"/>
              </a:ext>
            </a:extLst>
          </p:cNvPr>
          <p:cNvSpPr txBox="1"/>
          <p:nvPr/>
        </p:nvSpPr>
        <p:spPr>
          <a:xfrm>
            <a:off x="8759825" y="5724408"/>
            <a:ext cx="289536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dati ISTAT, aggiornati al 2018</a:t>
            </a:r>
          </a:p>
        </p:txBody>
      </p:sp>
    </p:spTree>
    <p:extLst>
      <p:ext uri="{BB962C8B-B14F-4D97-AF65-F5344CB8AC3E}">
        <p14:creationId xmlns:p14="http://schemas.microsoft.com/office/powerpoint/2010/main" val="264661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A79896-D5C6-40DB-B52C-F2A7FBCB5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imMIGRANTS</a:t>
            </a:r>
            <a:r>
              <a:rPr lang="it-IT" dirty="0"/>
              <a:t> DATA </a:t>
            </a:r>
            <a:r>
              <a:rPr lang="it-IT" cap="none" dirty="0" err="1"/>
              <a:t>updated</a:t>
            </a:r>
            <a:r>
              <a:rPr lang="it-IT" cap="none" dirty="0"/>
              <a:t> to 2019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5C226F-15BA-4B7F-8A87-F3CCFC796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Foreign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citizens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: 111.929 (9,2% of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total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population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+1,6%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compared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to 2018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Most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it-IT" dirty="0" err="1">
                <a:latin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come from Europe (65,1%)</a:t>
            </a: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62FF639-B7D6-4170-83C3-59C13B442C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00" t="23736" r="-2" b="253"/>
          <a:stretch/>
        </p:blipFill>
        <p:spPr bwMode="auto">
          <a:xfrm>
            <a:off x="8099662" y="1760561"/>
            <a:ext cx="3193576" cy="409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27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A79896-D5C6-40DB-B52C-F2A7FBCB5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Dati sugli immigrati </a:t>
            </a:r>
            <a:r>
              <a:rPr lang="it-IT" cap="none" dirty="0"/>
              <a:t>aggiornati al 2019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5C226F-15BA-4B7F-8A87-F3CCFC796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Cittadini stranieri: 111,929 (9,2% della popolazione totale)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+1,6% rispetto al 2018</a:t>
            </a:r>
          </a:p>
          <a:p>
            <a:pPr>
              <a:buFont typeface="Wingdings" panose="05000000000000000000" pitchFamily="2" charset="2"/>
              <a:buChar char="§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La maggior parte proviene dall’Europa (65,1%)</a:t>
            </a: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62FF639-B7D6-4170-83C3-59C13B442C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00" t="23736" r="-2" b="253"/>
          <a:stretch/>
        </p:blipFill>
        <p:spPr bwMode="auto">
          <a:xfrm>
            <a:off x="8099662" y="1760561"/>
            <a:ext cx="3193576" cy="409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325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D7E345-C9AA-4FE6-900D-13BAAEC7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1" y="909637"/>
            <a:ext cx="7126056" cy="738689"/>
          </a:xfrm>
        </p:spPr>
        <p:txBody>
          <a:bodyPr>
            <a:noAutofit/>
          </a:bodyPr>
          <a:lstStyle/>
          <a:p>
            <a:r>
              <a:rPr lang="it-IT" dirty="0"/>
              <a:t>FOREIGNERS EMPLOYMENT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B2716DD-0A06-4516-8887-6A51699F451C}"/>
              </a:ext>
            </a:extLst>
          </p:cNvPr>
          <p:cNvSpPr txBox="1"/>
          <p:nvPr/>
        </p:nvSpPr>
        <p:spPr>
          <a:xfrm>
            <a:off x="866652" y="2148665"/>
            <a:ext cx="679836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Foreigners: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13,5%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of total employees 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Employment rate: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64,3%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Foreign unemployment rate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11.5%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Percentage of </a:t>
            </a:r>
            <a:r>
              <a:rPr lang="en-GB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over-qualified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41.2%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5">
              <a:buClr>
                <a:schemeClr val="tx1"/>
              </a:buClr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5">
              <a:buClr>
                <a:schemeClr val="tx1"/>
              </a:buClr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Engage in unskilled professions equal to </a:t>
            </a: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21.2%</a:t>
            </a:r>
          </a:p>
          <a:p>
            <a:endParaRPr lang="it-IT" dirty="0"/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D6C39AFD-AFF3-4FE1-80E7-74EED3F08C0A}"/>
              </a:ext>
            </a:extLst>
          </p:cNvPr>
          <p:cNvCxnSpPr>
            <a:cxnSpLocks/>
          </p:cNvCxnSpPr>
          <p:nvPr/>
        </p:nvCxnSpPr>
        <p:spPr>
          <a:xfrm>
            <a:off x="3564727" y="4331575"/>
            <a:ext cx="0" cy="2392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BDA42E2-0453-411F-9153-6827428A6A46}"/>
              </a:ext>
            </a:extLst>
          </p:cNvPr>
          <p:cNvSpPr txBox="1"/>
          <p:nvPr/>
        </p:nvSpPr>
        <p:spPr>
          <a:xfrm>
            <a:off x="1548833" y="4654524"/>
            <a:ext cx="405275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people in possess of skills exceeding the </a:t>
            </a:r>
          </a:p>
          <a:p>
            <a:pPr algn="ctr"/>
            <a:r>
              <a:rPr lang="en-US" sz="17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required ones for the job</a:t>
            </a:r>
          </a:p>
        </p:txBody>
      </p:sp>
      <p:graphicFrame>
        <p:nvGraphicFramePr>
          <p:cNvPr id="18" name="Tabella 3">
            <a:extLst>
              <a:ext uri="{FF2B5EF4-FFF2-40B4-BE49-F238E27FC236}">
                <a16:creationId xmlns:a16="http://schemas.microsoft.com/office/drawing/2014/main" id="{D5D7C9C7-1C58-4D65-B28C-AF6FE1638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74232"/>
              </p:ext>
            </p:extLst>
          </p:nvPr>
        </p:nvGraphicFramePr>
        <p:xfrm>
          <a:off x="6109855" y="2565400"/>
          <a:ext cx="6082145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8034">
                  <a:extLst>
                    <a:ext uri="{9D8B030D-6E8A-4147-A177-3AD203B41FA5}">
                      <a16:colId xmlns:a16="http://schemas.microsoft.com/office/drawing/2014/main" val="4080977271"/>
                    </a:ext>
                  </a:extLst>
                </a:gridCol>
                <a:gridCol w="1440137">
                  <a:extLst>
                    <a:ext uri="{9D8B030D-6E8A-4147-A177-3AD203B41FA5}">
                      <a16:colId xmlns:a16="http://schemas.microsoft.com/office/drawing/2014/main" val="1775971167"/>
                    </a:ext>
                  </a:extLst>
                </a:gridCol>
                <a:gridCol w="1395187">
                  <a:extLst>
                    <a:ext uri="{9D8B030D-6E8A-4147-A177-3AD203B41FA5}">
                      <a16:colId xmlns:a16="http://schemas.microsoft.com/office/drawing/2014/main" val="1474254734"/>
                    </a:ext>
                  </a:extLst>
                </a:gridCol>
                <a:gridCol w="1438787">
                  <a:extLst>
                    <a:ext uri="{9D8B030D-6E8A-4147-A177-3AD203B41FA5}">
                      <a16:colId xmlns:a16="http://schemas.microsoft.com/office/drawing/2014/main" val="2683304300"/>
                    </a:ext>
                  </a:extLst>
                </a:gridCol>
              </a:tblGrid>
              <a:tr h="283302">
                <a:tc>
                  <a:txBody>
                    <a:bodyPr/>
                    <a:lstStyle/>
                    <a:p>
                      <a:pPr algn="ctr"/>
                      <a:endParaRPr lang="it-IT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FOREIGNERS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 EMPLOYEES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FOREIGNERS TOTAL (%)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311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FRIULI VENEZIA GIULIA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40.092</a:t>
                      </a:r>
                      <a:endParaRPr lang="it-IT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298.027</a:t>
                      </a:r>
                      <a:endParaRPr lang="it-IT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13,5 %</a:t>
                      </a:r>
                      <a:endParaRPr lang="it-IT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1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2.505.000</a:t>
                      </a:r>
                      <a:endParaRPr lang="it-IT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25.473.153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11,2%</a:t>
                      </a:r>
                      <a:endParaRPr lang="it-IT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571345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1E16DE3B-0DB9-4CAE-9BEC-3CE763B88D68}"/>
              </a:ext>
            </a:extLst>
          </p:cNvPr>
          <p:cNvSpPr txBox="1"/>
          <p:nvPr/>
        </p:nvSpPr>
        <p:spPr>
          <a:xfrm>
            <a:off x="8423564" y="4147931"/>
            <a:ext cx="3863616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data from ISTAT,  </a:t>
            </a:r>
            <a:r>
              <a:rPr lang="it-IT" sz="1700" dirty="0" err="1">
                <a:latin typeface="Calibri" panose="020F0502020204030204" pitchFamily="34" charset="0"/>
                <a:cs typeface="Calibri" panose="020F0502020204030204" pitchFamily="34" charset="0"/>
              </a:rPr>
              <a:t>referring</a:t>
            </a:r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 to 2018</a:t>
            </a:r>
          </a:p>
        </p:txBody>
      </p:sp>
    </p:spTree>
    <p:extLst>
      <p:ext uri="{BB962C8B-B14F-4D97-AF65-F5344CB8AC3E}">
        <p14:creationId xmlns:p14="http://schemas.microsoft.com/office/powerpoint/2010/main" val="412159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BD7E345-C9AA-4FE6-900D-13BAAEC7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1" y="909637"/>
            <a:ext cx="5933795" cy="738689"/>
          </a:xfrm>
        </p:spPr>
        <p:txBody>
          <a:bodyPr>
            <a:normAutofit/>
          </a:bodyPr>
          <a:lstStyle/>
          <a:p>
            <a:r>
              <a:rPr lang="en-GB" dirty="0"/>
              <a:t>OCCUPAZIONE STRANIERA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B41B9B-35EB-4C7F-9B25-534919258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8" y="2276474"/>
            <a:ext cx="6041371" cy="35531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GB" dirty="0"/>
          </a:p>
          <a:p>
            <a:pPr>
              <a:buFont typeface="Wingdings" panose="05000000000000000000" pitchFamily="2" charset="2"/>
              <a:buChar char="§"/>
            </a:pPr>
            <a:endParaRPr lang="it-IT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B2716DD-0A06-4516-8887-6A51699F451C}"/>
              </a:ext>
            </a:extLst>
          </p:cNvPr>
          <p:cNvSpPr txBox="1"/>
          <p:nvPr/>
        </p:nvSpPr>
        <p:spPr>
          <a:xfrm>
            <a:off x="870259" y="2140817"/>
            <a:ext cx="63522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Stranieri: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13,5%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del totale dei dipendenti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Tasso di occupazione: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64,3%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Tasso di disoccupazione straniera: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11,5%</a:t>
            </a: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Percentuale di </a:t>
            </a:r>
            <a:r>
              <a:rPr lang="it-IT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occupati </a:t>
            </a:r>
            <a:r>
              <a:rPr lang="it-IT" sz="20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overqualificati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41,2%</a:t>
            </a:r>
            <a:endParaRPr lang="en-GB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5">
              <a:buClr>
                <a:schemeClr val="tx1"/>
              </a:buClr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5">
              <a:buClr>
                <a:schemeClr val="tx1"/>
              </a:buClr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Impegnarsi in professioni non qualificate pari al </a:t>
            </a:r>
            <a:r>
              <a:rPr lang="it-IT" sz="2000" b="1" dirty="0">
                <a:latin typeface="Calibri" panose="020F0502020204030204" pitchFamily="34" charset="0"/>
                <a:cs typeface="Calibri" panose="020F0502020204030204" pitchFamily="34" charset="0"/>
              </a:rPr>
              <a:t>21,2%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D6C39AFD-AFF3-4FE1-80E7-74EED3F08C0A}"/>
              </a:ext>
            </a:extLst>
          </p:cNvPr>
          <p:cNvCxnSpPr>
            <a:cxnSpLocks/>
          </p:cNvCxnSpPr>
          <p:nvPr/>
        </p:nvCxnSpPr>
        <p:spPr>
          <a:xfrm>
            <a:off x="3626037" y="4332158"/>
            <a:ext cx="0" cy="2392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BDA42E2-0453-411F-9153-6827428A6A46}"/>
              </a:ext>
            </a:extLst>
          </p:cNvPr>
          <p:cNvSpPr txBox="1"/>
          <p:nvPr/>
        </p:nvSpPr>
        <p:spPr>
          <a:xfrm>
            <a:off x="1119808" y="4545493"/>
            <a:ext cx="5031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persone in possesso di competenze superiori al </a:t>
            </a:r>
          </a:p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necessari per il loro lavoro</a:t>
            </a:r>
          </a:p>
        </p:txBody>
      </p:sp>
      <p:graphicFrame>
        <p:nvGraphicFramePr>
          <p:cNvPr id="14" name="Tabella 3">
            <a:extLst>
              <a:ext uri="{FF2B5EF4-FFF2-40B4-BE49-F238E27FC236}">
                <a16:creationId xmlns:a16="http://schemas.microsoft.com/office/drawing/2014/main" id="{CEB17F33-AF9F-4769-BB5B-AD663B855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007774"/>
              </p:ext>
            </p:extLst>
          </p:nvPr>
        </p:nvGraphicFramePr>
        <p:xfrm>
          <a:off x="6096000" y="2567709"/>
          <a:ext cx="60960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160">
                  <a:extLst>
                    <a:ext uri="{9D8B030D-6E8A-4147-A177-3AD203B41FA5}">
                      <a16:colId xmlns:a16="http://schemas.microsoft.com/office/drawing/2014/main" val="4080977271"/>
                    </a:ext>
                  </a:extLst>
                </a:gridCol>
                <a:gridCol w="1391957">
                  <a:extLst>
                    <a:ext uri="{9D8B030D-6E8A-4147-A177-3AD203B41FA5}">
                      <a16:colId xmlns:a16="http://schemas.microsoft.com/office/drawing/2014/main" val="1775971167"/>
                    </a:ext>
                  </a:extLst>
                </a:gridCol>
                <a:gridCol w="1385070">
                  <a:extLst>
                    <a:ext uri="{9D8B030D-6E8A-4147-A177-3AD203B41FA5}">
                      <a16:colId xmlns:a16="http://schemas.microsoft.com/office/drawing/2014/main" val="1474254734"/>
                    </a:ext>
                  </a:extLst>
                </a:gridCol>
                <a:gridCol w="1458813">
                  <a:extLst>
                    <a:ext uri="{9D8B030D-6E8A-4147-A177-3AD203B41FA5}">
                      <a16:colId xmlns:a16="http://schemas.microsoft.com/office/drawing/2014/main" val="2683304300"/>
                    </a:ext>
                  </a:extLst>
                </a:gridCol>
              </a:tblGrid>
              <a:tr h="283302">
                <a:tc>
                  <a:txBody>
                    <a:bodyPr/>
                    <a:lstStyle/>
                    <a:p>
                      <a:pPr algn="ctr"/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STRANIERI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LAVORATORI TOTALI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STRANIERI TOTALI (%)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311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FRIULI VENEZIA GIULI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40.092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298.027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13,5 %</a:t>
                      </a:r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131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ITALIA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2.505.000</a:t>
                      </a:r>
                      <a:endParaRPr lang="it-IT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25.473.153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11,2%</a:t>
                      </a:r>
                      <a:endParaRPr lang="it-IT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7571345"/>
                  </a:ext>
                </a:extLst>
              </a:tr>
            </a:tbl>
          </a:graphicData>
        </a:graphic>
      </p:graphicFrame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E8FC235-36B8-48F2-A986-0CECF8E35C7A}"/>
              </a:ext>
            </a:extLst>
          </p:cNvPr>
          <p:cNvSpPr txBox="1"/>
          <p:nvPr/>
        </p:nvSpPr>
        <p:spPr>
          <a:xfrm>
            <a:off x="9421091" y="4175641"/>
            <a:ext cx="2770909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dati ISTAT, riferiti al 2018</a:t>
            </a:r>
          </a:p>
        </p:txBody>
      </p:sp>
    </p:spTree>
    <p:extLst>
      <p:ext uri="{BB962C8B-B14F-4D97-AF65-F5344CB8AC3E}">
        <p14:creationId xmlns:p14="http://schemas.microsoft.com/office/powerpoint/2010/main" val="164090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olo 6">
            <a:extLst>
              <a:ext uri="{FF2B5EF4-FFF2-40B4-BE49-F238E27FC236}">
                <a16:creationId xmlns:a16="http://schemas.microsoft.com/office/drawing/2014/main" id="{43A9CB54-1A9B-4BD2-9746-96701F45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FOREIGNERS EMPLOYMENT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236D40B-8AAF-4D68-9243-C14DF4D42D42}"/>
              </a:ext>
            </a:extLst>
          </p:cNvPr>
          <p:cNvSpPr txBox="1"/>
          <p:nvPr/>
        </p:nvSpPr>
        <p:spPr>
          <a:xfrm>
            <a:off x="497247" y="2118253"/>
            <a:ext cx="3501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Rate of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foreigner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workers (%)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01755CD7-38CA-4932-ACA7-58F3BD7780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355" t="20863" r="23519" b="16650"/>
          <a:stretch/>
        </p:blipFill>
        <p:spPr>
          <a:xfrm>
            <a:off x="6679115" y="2821334"/>
            <a:ext cx="5196503" cy="2950603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4E76019-E86D-4871-859D-7EDB4033A4B0}"/>
              </a:ext>
            </a:extLst>
          </p:cNvPr>
          <p:cNvSpPr txBox="1"/>
          <p:nvPr/>
        </p:nvSpPr>
        <p:spPr>
          <a:xfrm>
            <a:off x="6655505" y="2118407"/>
            <a:ext cx="539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Foreign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employees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number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 in Friuli Venezia Giulia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2E6E366F-6DC9-4BAF-8158-7F58027F94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874" t="21214" r="22139" b="14895"/>
          <a:stretch/>
        </p:blipFill>
        <p:spPr>
          <a:xfrm>
            <a:off x="489863" y="2737300"/>
            <a:ext cx="5174901" cy="304800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4D58E9-BC5F-4785-A570-A1DD155CA4F5}"/>
              </a:ext>
            </a:extLst>
          </p:cNvPr>
          <p:cNvSpPr txBox="1"/>
          <p:nvPr/>
        </p:nvSpPr>
        <p:spPr>
          <a:xfrm>
            <a:off x="10446327" y="6346623"/>
            <a:ext cx="174567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latin typeface="Calibri" panose="020F0502020204030204" pitchFamily="34" charset="0"/>
                <a:cs typeface="Calibri" panose="020F0502020204030204" pitchFamily="34" charset="0"/>
              </a:rPr>
              <a:t>data from </a:t>
            </a:r>
            <a:r>
              <a:rPr lang="it-IT" sz="17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Inps</a:t>
            </a:r>
            <a:endParaRPr lang="it-IT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Personalizzato 29">
      <a:dk1>
        <a:srgbClr val="002060"/>
      </a:dk1>
      <a:lt1>
        <a:sysClr val="window" lastClr="FFFFFF"/>
      </a:lt1>
      <a:dk2>
        <a:srgbClr val="005ADE"/>
      </a:dk2>
      <a:lt2>
        <a:srgbClr val="FFFFFF"/>
      </a:lt2>
      <a:accent1>
        <a:srgbClr val="363545"/>
      </a:accent1>
      <a:accent2>
        <a:srgbClr val="36354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4829</TotalTime>
  <Words>553</Words>
  <Application>Microsoft Office PowerPoint</Application>
  <PresentationFormat>Widescreen</PresentationFormat>
  <Paragraphs>167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Calisto MT</vt:lpstr>
      <vt:lpstr>Times New Roman</vt:lpstr>
      <vt:lpstr>Univers Condensed</vt:lpstr>
      <vt:lpstr>Wingdings</vt:lpstr>
      <vt:lpstr>Wingdings 3</vt:lpstr>
      <vt:lpstr>ChronicleVTI</vt:lpstr>
      <vt:lpstr>MIGRATION</vt:lpstr>
      <vt:lpstr>MIGRAzione </vt:lpstr>
      <vt:lpstr>MIGRATORY PHENOMENA</vt:lpstr>
      <vt:lpstr>FENOMENI MIGRATORI</vt:lpstr>
      <vt:lpstr>imMIGRANTS DATA updated to 2019 </vt:lpstr>
      <vt:lpstr>Dati sugli immigrati aggiornati al 2019</vt:lpstr>
      <vt:lpstr>FOREIGNERS EMPLOYMENT</vt:lpstr>
      <vt:lpstr>OCCUPAZIONE STRANIERA</vt:lpstr>
      <vt:lpstr>FOREIGNERS EMPLOYMENT</vt:lpstr>
      <vt:lpstr>OCCUPAZIONE STRANIERA</vt:lpstr>
      <vt:lpstr>employment rate of foreigners  by age group ( values %)  </vt:lpstr>
      <vt:lpstr>lavoratori stranieri divisi per età (valori %)</vt:lpstr>
      <vt:lpstr>FOREIGNERS HIRED in 2019</vt:lpstr>
      <vt:lpstr>STRANIERI ASSUNTI nel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joele schiff</dc:creator>
  <cp:lastModifiedBy>Koci Erma</cp:lastModifiedBy>
  <cp:revision>65</cp:revision>
  <dcterms:created xsi:type="dcterms:W3CDTF">2021-04-16T16:51:48Z</dcterms:created>
  <dcterms:modified xsi:type="dcterms:W3CDTF">2021-05-18T13:13:13Z</dcterms:modified>
</cp:coreProperties>
</file>