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Playfair Display"/>
      <p:regular r:id="rId19"/>
      <p:bold r:id="rId20"/>
      <p:italic r:id="rId21"/>
      <p:boldItalic r:id="rId22"/>
    </p:embeddedFont>
    <p:embeddedFont>
      <p:font typeface="Montserrat"/>
      <p:regular r:id="rId23"/>
      <p:bold r:id="rId24"/>
      <p:italic r:id="rId25"/>
      <p:boldItalic r:id="rId26"/>
    </p:embeddedFont>
    <p:embeddedFont>
      <p:font typeface="Oswald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layfairDisplay-bold.fntdata"/><Relationship Id="rId22" Type="http://schemas.openxmlformats.org/officeDocument/2006/relationships/font" Target="fonts/PlayfairDisplay-boldItalic.fntdata"/><Relationship Id="rId21" Type="http://schemas.openxmlformats.org/officeDocument/2006/relationships/font" Target="fonts/PlayfairDisplay-italic.fntdata"/><Relationship Id="rId24" Type="http://schemas.openxmlformats.org/officeDocument/2006/relationships/font" Target="fonts/Montserrat-bold.fntdata"/><Relationship Id="rId23" Type="http://schemas.openxmlformats.org/officeDocument/2006/relationships/font" Target="fonts/Montserra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ontserrat-boldItalic.fntdata"/><Relationship Id="rId25" Type="http://schemas.openxmlformats.org/officeDocument/2006/relationships/font" Target="fonts/Montserrat-italic.fntdata"/><Relationship Id="rId28" Type="http://schemas.openxmlformats.org/officeDocument/2006/relationships/font" Target="fonts/Oswald-bold.fntdata"/><Relationship Id="rId27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PlayfairDisplay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ca9139830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ca9139830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ca9139830f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ca9139830f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ca9139830f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ca9139830f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5387daf76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b5387daf76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0abd83072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0abd8307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ca267bd259_3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ca267bd259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c97913f08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c97913f08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c39fe8b64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c39fe8b64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b5effbe04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b5effbe0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c97913f085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c97913f085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97913f085_1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97913f085_1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a267bd259_3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ca267bd259_3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97913f085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c97913f085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rgbClr val="CFE2F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nationalia.info" TargetMode="External"/><Relationship Id="rId4" Type="http://schemas.openxmlformats.org/officeDocument/2006/relationships/hyperlink" Target="https://www.sardegnaricerche.it/attivita/parcotecnologico/" TargetMode="External"/><Relationship Id="rId11" Type="http://schemas.openxmlformats.org/officeDocument/2006/relationships/hyperlink" Target="https://www.sardegnacultura.it/" TargetMode="External"/><Relationship Id="rId10" Type="http://schemas.openxmlformats.org/officeDocument/2006/relationships/hyperlink" Target="https://www.regione.sardegna.it" TargetMode="External"/><Relationship Id="rId12" Type="http://schemas.openxmlformats.org/officeDocument/2006/relationships/hyperlink" Target="https://www.sardegnaturismo.it/" TargetMode="External"/><Relationship Id="rId9" Type="http://schemas.openxmlformats.org/officeDocument/2006/relationships/hyperlink" Target="https://www.laleggepertutti.it/411158_quali-sono-le-regioni-a-statuto-speciale#:~:text=Anche%20dopo%20la%20riforma%20del,cui%20esercitano%20la%20potest%C3%A0%20legislativa" TargetMode="External"/><Relationship Id="rId5" Type="http://schemas.openxmlformats.org/officeDocument/2006/relationships/hyperlink" Target="https://www.statista.com/statistics/531010/unemployment-rate-italy/" TargetMode="External"/><Relationship Id="rId6" Type="http://schemas.openxmlformats.org/officeDocument/2006/relationships/hyperlink" Target="https://fred.stlouisfed.org/series/LRIN64TTITQ156N" TargetMode="External"/><Relationship Id="rId7" Type="http://schemas.openxmlformats.org/officeDocument/2006/relationships/hyperlink" Target="https://ec.europa.eu/eures/main.jsp?countryId=IT&amp;acro=lmi&amp;showRegion=true&amp;lang=en&amp;mode=text&amp;regionId=IT0&amp;nuts2Code=%20&amp;nuts3Code=null&amp;catId=403" TargetMode="External"/><Relationship Id="rId8" Type="http://schemas.openxmlformats.org/officeDocument/2006/relationships/hyperlink" Target="https://ec.europa.eu/eures/main.jsp?catId=403&amp;lmi=Y&amp;acro=lmi&amp;lang=en&amp;recordLang=en&amp;parentId=&amp;countryId=IT&amp;regionId=IT0&amp;nuts2Code=%20&amp;nuts3Code=null&amp;mode=shortages&amp;regionName=Sardegna" TargetMode="External"/></Relationships>
</file>

<file path=ppt/slides/_rels/slide13.xml.rels><?xml version="1.0" encoding="UTF-8" standalone="yes"?><Relationships xmlns="http://schemas.openxmlformats.org/package/2006/relationships"><Relationship Id="rId11" Type="http://schemas.openxmlformats.org/officeDocument/2006/relationships/hyperlink" Target="http://dati.regione.sardegna.it/dataset?organization=ras-sardegna-statistiche" TargetMode="External"/><Relationship Id="rId10" Type="http://schemas.openxmlformats.org/officeDocument/2006/relationships/hyperlink" Target="https://www.istat.it/it/files//2021/01/Report-Editoria-Lettura-Tavole-statistiche-2019.xlsx" TargetMode="External"/><Relationship Id="rId13" Type="http://schemas.openxmlformats.org/officeDocument/2006/relationships/hyperlink" Target="http://www.regione.sardegna.it/documenti/44_944_20210105181333.pdf" TargetMode="External"/><Relationship Id="rId12" Type="http://schemas.openxmlformats.org/officeDocument/2006/relationships/hyperlink" Target="https://www.istat.it/it/files//2020/05/20_Sardegna_Scheda_DEF.pdf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sardegnareporter.it/2020/08/la-crisi-delleditoria-libraria-sarda-e-il-silenzio-dellassessore-biancareddu/340767/" TargetMode="External"/><Relationship Id="rId4" Type="http://schemas.openxmlformats.org/officeDocument/2006/relationships/hyperlink" Target="http://search.regione.sardegna.it/cgi-bin/RSsearch.pl?key=editoria&amp;categ=11&amp;type=&amp;funz=and&amp;stop=30&amp;submit=vai" TargetMode="External"/><Relationship Id="rId9" Type="http://schemas.openxmlformats.org/officeDocument/2006/relationships/hyperlink" Target="https://www.filmitalia.org/it/filmcommission/33739/" TargetMode="External"/><Relationship Id="rId15" Type="http://schemas.openxmlformats.org/officeDocument/2006/relationships/hyperlink" Target="https://www.sardiniapost.it/cronaca/infrastrutture-tecnologiche-per-imprese-nuovi-investimenti-per-il-crs4-di-pula/" TargetMode="External"/><Relationship Id="rId14" Type="http://schemas.openxmlformats.org/officeDocument/2006/relationships/hyperlink" Target="https://www.sardegnaimpresa.it/coronavirus-ecommerce/" TargetMode="External"/><Relationship Id="rId5" Type="http://schemas.openxmlformats.org/officeDocument/2006/relationships/hyperlink" Target="https://knoema.com/atlas/Italy/Sardinia" TargetMode="External"/><Relationship Id="rId6" Type="http://schemas.openxmlformats.org/officeDocument/2006/relationships/hyperlink" Target="https://www.giornaledellalibreria.it/news-mercato-leditoria-sarda-dimensioni-e-criticita-3338.html" TargetMode="External"/><Relationship Id="rId7" Type="http://schemas.openxmlformats.org/officeDocument/2006/relationships/hyperlink" Target="https://www.aie.it/Portals/_default/Skede/Allegati/Skeda10-291-2021.1.27/Sardegna_2015_2019.pdf?IDUNI=bg5lv4lu32twcucwnwzlwl1b671" TargetMode="External"/><Relationship Id="rId8" Type="http://schemas.openxmlformats.org/officeDocument/2006/relationships/hyperlink" Target="https://www.regione.sardegna.it/j/v/2568?s=10516&amp;v=2&amp;c=212&amp;t=1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Publishing Houses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 Sardinia</a:t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L’editoria in Sardegna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Criticalities</a:t>
            </a:r>
            <a:endParaRPr b="1"/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017725"/>
            <a:ext cx="3309900" cy="4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 sz="1600">
                <a:solidFill>
                  <a:srgbClr val="6D9EEB"/>
                </a:solidFill>
              </a:rPr>
              <a:t>From the AES Balance 2017</a:t>
            </a:r>
            <a:endParaRPr sz="1600">
              <a:solidFill>
                <a:srgbClr val="6D9EEB"/>
              </a:solidFill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311700" y="1491725"/>
            <a:ext cx="8707500" cy="29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Criticalities (% of the publishing houses):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Lack of funds 					(60%)		BUT	Just 6% uses European Founds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Bad transport infrastructures		(50%)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High cost of production matters	(30%)	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Bad promotion and distribution	(13%)</a:t>
            </a: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		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Lack of readers				Just 38% read at least 1 book per year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Old Regional Laws				22/1998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Other activities not improved		Only 44% Scouts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					Only 41% Translate foreign novels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457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Criticità</a:t>
            </a:r>
            <a:endParaRPr b="1"/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017725"/>
            <a:ext cx="3309900" cy="47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 sz="1600">
                <a:solidFill>
                  <a:srgbClr val="6D9EEB"/>
                </a:solidFill>
              </a:rPr>
              <a:t>Dal Bilancio </a:t>
            </a:r>
            <a:r>
              <a:rPr lang="it" sz="1600">
                <a:solidFill>
                  <a:srgbClr val="6D9EEB"/>
                </a:solidFill>
              </a:rPr>
              <a:t>AES 2017</a:t>
            </a:r>
            <a:endParaRPr sz="1600">
              <a:solidFill>
                <a:srgbClr val="6D9EEB"/>
              </a:solidFill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311700" y="1491725"/>
            <a:ext cx="8707500" cy="29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Problematiche riscontrate </a:t>
            </a: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(% of the publishing houses):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Carenza di fondi 				(60%)		BUT	Just 6% uses European Founds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Pessime infrastrutture			(50%)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Costi di produzione				(30%)	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Cattiva promozione 			(13%)		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Carenza di lettori				Solo 38% il legge almeno un libro ad anno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Leggi regionali datate				22/1998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layfair Display"/>
              <a:buChar char="-"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Attività extra non sviluppate		Solo 44% fa scouting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					Only 41% Translate foreign novels</a:t>
            </a:r>
            <a:endParaRPr sz="16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457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>
            <p:ph type="title"/>
          </p:nvPr>
        </p:nvSpPr>
        <p:spPr>
          <a:xfrm>
            <a:off x="53950" y="163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 </a:t>
            </a:r>
            <a:r>
              <a:rPr b="1" lang="it"/>
              <a:t>Sitografia</a:t>
            </a:r>
            <a:endParaRPr b="1"/>
          </a:p>
        </p:txBody>
      </p:sp>
      <p:sp>
        <p:nvSpPr>
          <p:cNvPr id="129" name="Google Shape;129;p24"/>
          <p:cNvSpPr txBox="1"/>
          <p:nvPr>
            <p:ph idx="1" type="body"/>
          </p:nvPr>
        </p:nvSpPr>
        <p:spPr>
          <a:xfrm>
            <a:off x="311700" y="736550"/>
            <a:ext cx="8520600" cy="35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u="sng">
                <a:solidFill>
                  <a:schemeClr val="hlink"/>
                </a:solidFill>
                <a:hlinkClick r:id="rId3"/>
              </a:rPr>
              <a:t>www.nationalia.info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https://www.sardegnaricerche.it/attivita/parcotecnologico/</a:t>
            </a:r>
            <a:r>
              <a:rPr lang="it" sz="1200"/>
              <a:t> 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 u="sng">
                <a:solidFill>
                  <a:schemeClr val="hlink"/>
                </a:solidFill>
                <a:hlinkClick r:id="rId5"/>
              </a:rPr>
              <a:t>https://www.statista.com/statistics/531010/unemployment-rate-italy/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 u="sng">
                <a:solidFill>
                  <a:schemeClr val="hlink"/>
                </a:solidFill>
                <a:hlinkClick r:id="rId6"/>
              </a:rPr>
              <a:t>https://fred.stlouisfed.org/series/LRIN64TTITQ156N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 u="sng">
                <a:solidFill>
                  <a:schemeClr val="hlink"/>
                </a:solidFill>
                <a:hlinkClick r:id="rId7"/>
              </a:rPr>
              <a:t>https://ec.europa.eu/eures/main.jsp?countryId=IT&amp;acro=lmi&amp;showRegion=true&amp;lang=en&amp;mode=text&amp;regionId=IT0&amp;nuts2Code=%20&amp;nuts3Code=null&amp;catId=403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 u="sng">
                <a:solidFill>
                  <a:schemeClr val="hlink"/>
                </a:solidFill>
                <a:hlinkClick r:id="rId8"/>
              </a:rPr>
              <a:t>https://ec.europa.eu/eures/main.jsp?catId=403&amp;lmi=Y&amp;acro=lmi&amp;lang=en&amp;recordLang=en&amp;parentId=&amp;countryId=IT&amp;regionId=IT0&amp;nuts2Code=%20&amp;nuts3Code=null&amp;mode=shortages&amp;regionName=Sardegna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 u="sng">
                <a:solidFill>
                  <a:schemeClr val="hlink"/>
                </a:solidFill>
                <a:hlinkClick r:id="rId9"/>
              </a:rPr>
              <a:t>https://www.laleggepertutti.it/411158_quali-sono-le-regioni-a-statuto-speciale#:~:text=Anche%20dopo%20la%20riforma%20del,cui%20esercitano%20la%20potest%C3%A0%20legislativa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 u="sng">
                <a:solidFill>
                  <a:schemeClr val="hlink"/>
                </a:solidFill>
                <a:hlinkClick r:id="rId10"/>
              </a:rPr>
              <a:t>https://www.regione.sardegna.it</a:t>
            </a:r>
            <a:r>
              <a:rPr lang="it" sz="1200"/>
              <a:t> 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200" u="sng">
                <a:solidFill>
                  <a:schemeClr val="hlink"/>
                </a:solidFill>
                <a:hlinkClick r:id="rId11"/>
              </a:rPr>
              <a:t>https://www.sardegnacultura.it/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200" u="sng">
                <a:solidFill>
                  <a:schemeClr val="hlink"/>
                </a:solidFill>
                <a:hlinkClick r:id="rId12"/>
              </a:rPr>
              <a:t>SardegnaTurismo - Sito ufficiale del turismo della Regione Sardegna</a:t>
            </a:r>
            <a:endParaRPr sz="11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idx="1" type="body"/>
          </p:nvPr>
        </p:nvSpPr>
        <p:spPr>
          <a:xfrm>
            <a:off x="311700" y="433900"/>
            <a:ext cx="8520600" cy="402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https://www.sardegnareporter.it/2020/08/la-crisi-delleditoria-libraria-sarda-e-il-silenzio-dellassessore-biancareddu/340767/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http://search.regione.sardegna.it/cgi-bin/RSsearch.pl?key=editoria&amp;categ=11&amp;type=&amp;funz=and&amp;stop=30&amp;submit=vai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https://knoema.com/atlas/Italy/Sardinia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https://www.giornaledellalibreria.it/news-mercato-leditoria-sarda-dimensioni-e-criticita-3338.html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https://www.aie.it/Portals/_default/Skede/Allegati/Skeda10-291-2021.1.27/Sardegna_2015_2019.pdf?IDUNI=bg5lv4lu32twcucwnwzlwl1b671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https://www.regione.sardegna.it/j/v/2568?s=10516&amp;v=2&amp;c=212&amp;t=1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https://www.filmitalia.org/it/filmcommission/33739/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https://www.istat.it/it/files//2021/01/Report-Editoria-Lettura-Tavole-statistiche-2019.xlsx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http://dati.regione.sardegna.it/dataset?organization=ras-sardegna-statistiche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https://www.istat.it/it/files//2020/05/20_Sardegna_Scheda_DEF.pdf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http://www.regione.sardegna.it/documenti/44_944_20210105181333.pdf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https://www.sardegnaimpresa.it/coronavirus-ecommerce/</a:t>
            </a:r>
            <a:r>
              <a:rPr lang="it" sz="12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rPr lang="it" sz="1212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https://www.sardiniapost.it/cronaca/infrastrutture-tecnologiche-per-imprese-nuovi-investimenti-per-il-crs4-di-pula/</a:t>
            </a:r>
            <a:r>
              <a:rPr lang="it" sz="121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584"/>
              <a:buFont typeface="Arial"/>
              <a:buNone/>
            </a:pPr>
            <a:r>
              <a:t/>
            </a:r>
            <a:endParaRPr sz="121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buSzPts val="688"/>
              <a:buNone/>
            </a:pPr>
            <a:r>
              <a:t/>
            </a:r>
            <a:endParaRPr sz="1725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Introduction</a:t>
            </a:r>
            <a:r>
              <a:rPr lang="it"/>
              <a:t> - Professional Figures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it" sz="1300">
                <a:solidFill>
                  <a:srgbClr val="202122"/>
                </a:solidFill>
              </a:rPr>
              <a:t>Publishing</a:t>
            </a:r>
            <a:r>
              <a:rPr lang="it" sz="1300">
                <a:solidFill>
                  <a:srgbClr val="202122"/>
                </a:solidFill>
              </a:rPr>
              <a:t>: 		The </a:t>
            </a:r>
            <a:r>
              <a:rPr lang="it" sz="1300" u="sng">
                <a:solidFill>
                  <a:srgbClr val="202122"/>
                </a:solidFill>
              </a:rPr>
              <a:t>activity of making contents</a:t>
            </a:r>
            <a:r>
              <a:rPr lang="it" sz="1300">
                <a:solidFill>
                  <a:srgbClr val="202122"/>
                </a:solidFill>
              </a:rPr>
              <a:t> available to the public, by the </a:t>
            </a:r>
            <a:r>
              <a:rPr lang="it" sz="1300" u="sng">
                <a:solidFill>
                  <a:srgbClr val="202122"/>
                </a:solidFill>
              </a:rPr>
              <a:t>distribution </a:t>
            </a:r>
            <a:r>
              <a:rPr lang="it" sz="1300">
                <a:solidFill>
                  <a:srgbClr val="202122"/>
                </a:solidFill>
              </a:rPr>
              <a:t>of</a:t>
            </a:r>
            <a:r>
              <a:rPr lang="it" sz="1300" u="sng">
                <a:solidFill>
                  <a:srgbClr val="202122"/>
                </a:solidFill>
              </a:rPr>
              <a:t> printed and </a:t>
            </a:r>
            <a:endParaRPr sz="1300" u="sng">
              <a:solidFill>
                <a:srgbClr val="202122"/>
              </a:solidFill>
            </a:endParaRPr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1300" u="sng">
                <a:solidFill>
                  <a:srgbClr val="202122"/>
                </a:solidFill>
              </a:rPr>
              <a:t>digital works</a:t>
            </a:r>
            <a:r>
              <a:rPr lang="it" sz="1300">
                <a:solidFill>
                  <a:srgbClr val="202122"/>
                </a:solidFill>
              </a:rPr>
              <a:t> (books, magazines, ebook, websites,..)</a:t>
            </a:r>
            <a:endParaRPr sz="1300">
              <a:solidFill>
                <a:srgbClr val="20212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rgbClr val="202122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1300">
                <a:solidFill>
                  <a:srgbClr val="202122"/>
                </a:solidFill>
              </a:rPr>
              <a:t>Profiles  in publishing houses: </a:t>
            </a:r>
            <a:endParaRPr sz="1300">
              <a:solidFill>
                <a:srgbClr val="323234"/>
              </a:solidFill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323234"/>
              </a:buClr>
              <a:buSzPts val="1300"/>
              <a:buChar char="-"/>
            </a:pPr>
            <a:r>
              <a:rPr lang="it" sz="1300">
                <a:solidFill>
                  <a:srgbClr val="323234"/>
                </a:solidFill>
              </a:rPr>
              <a:t>Copy Editors                                                	= </a:t>
            </a:r>
            <a:r>
              <a:rPr lang="it" sz="1300" u="sng">
                <a:solidFill>
                  <a:srgbClr val="323234"/>
                </a:solidFill>
              </a:rPr>
              <a:t>revise</a:t>
            </a:r>
            <a:r>
              <a:rPr lang="it" sz="1300">
                <a:solidFill>
                  <a:srgbClr val="323234"/>
                </a:solidFill>
              </a:rPr>
              <a:t> literary works                                                      </a:t>
            </a:r>
            <a:endParaRPr sz="1300">
              <a:solidFill>
                <a:srgbClr val="323234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323234"/>
              </a:buClr>
              <a:buSzPts val="1300"/>
              <a:buChar char="-"/>
            </a:pPr>
            <a:r>
              <a:rPr lang="it" sz="1300">
                <a:solidFill>
                  <a:srgbClr val="323234"/>
                </a:solidFill>
              </a:rPr>
              <a:t>Literary Agents                                                	= </a:t>
            </a:r>
            <a:r>
              <a:rPr lang="it" sz="1300" u="sng">
                <a:solidFill>
                  <a:srgbClr val="323234"/>
                </a:solidFill>
              </a:rPr>
              <a:t>find publishers</a:t>
            </a:r>
            <a:r>
              <a:rPr lang="it" sz="1300">
                <a:solidFill>
                  <a:srgbClr val="323234"/>
                </a:solidFill>
              </a:rPr>
              <a:t> for the writers they represent</a:t>
            </a:r>
            <a:endParaRPr sz="1300">
              <a:solidFill>
                <a:srgbClr val="323234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323234"/>
              </a:buClr>
              <a:buSzPts val="1300"/>
              <a:buChar char="-"/>
            </a:pPr>
            <a:r>
              <a:rPr lang="it" sz="1300">
                <a:solidFill>
                  <a:srgbClr val="323234"/>
                </a:solidFill>
              </a:rPr>
              <a:t>Literary Scouts                                                	= </a:t>
            </a:r>
            <a:r>
              <a:rPr lang="it" sz="1300" u="sng">
                <a:solidFill>
                  <a:srgbClr val="323234"/>
                </a:solidFill>
              </a:rPr>
              <a:t>look for reading material</a:t>
            </a:r>
            <a:r>
              <a:rPr lang="it" sz="1300">
                <a:solidFill>
                  <a:srgbClr val="323234"/>
                </a:solidFill>
              </a:rPr>
              <a:t> </a:t>
            </a:r>
            <a:endParaRPr sz="1300">
              <a:solidFill>
                <a:srgbClr val="323234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323234"/>
              </a:buClr>
              <a:buSzPts val="1300"/>
              <a:buChar char="-"/>
            </a:pPr>
            <a:r>
              <a:rPr lang="it" sz="1300">
                <a:solidFill>
                  <a:srgbClr val="323234"/>
                </a:solidFill>
              </a:rPr>
              <a:t>Production Editors                                    	= </a:t>
            </a:r>
            <a:r>
              <a:rPr lang="it" sz="1300" u="sng">
                <a:solidFill>
                  <a:srgbClr val="323234"/>
                </a:solidFill>
              </a:rPr>
              <a:t>control the process of publication</a:t>
            </a:r>
            <a:endParaRPr sz="1300" u="sng">
              <a:solidFill>
                <a:srgbClr val="323234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323234"/>
              </a:buClr>
              <a:buSzPts val="1300"/>
              <a:buChar char="-"/>
            </a:pPr>
            <a:r>
              <a:rPr lang="it" sz="1300">
                <a:solidFill>
                  <a:srgbClr val="323234"/>
                </a:solidFill>
              </a:rPr>
              <a:t>Marketers and/or Copy Writer              	= </a:t>
            </a:r>
            <a:r>
              <a:rPr lang="it" sz="1300" u="sng">
                <a:solidFill>
                  <a:srgbClr val="323234"/>
                </a:solidFill>
              </a:rPr>
              <a:t>create advertisements</a:t>
            </a:r>
            <a:endParaRPr sz="1300">
              <a:solidFill>
                <a:srgbClr val="323234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Introduzione all’editoria e le sue figure professionali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234075"/>
            <a:ext cx="8832300" cy="358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300">
                <a:solidFill>
                  <a:srgbClr val="000000"/>
                </a:solidFill>
              </a:rPr>
              <a:t>Editoria:	 Attività di creare contenuti disponibili al pubblico, usando lavori scritti e digitali (libri, ebook, riviste,..)</a:t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300">
                <a:solidFill>
                  <a:srgbClr val="000000"/>
                </a:solidFill>
              </a:rPr>
              <a:t>Figure professionali in una casa editrice:</a:t>
            </a:r>
            <a:endParaRPr sz="1300"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it" sz="1300">
                <a:solidFill>
                  <a:srgbClr val="000000"/>
                </a:solidFill>
              </a:rPr>
              <a:t>Redattori            </a:t>
            </a:r>
            <a:r>
              <a:rPr lang="it" sz="1300">
                <a:solidFill>
                  <a:srgbClr val="000000"/>
                </a:solidFill>
              </a:rPr>
              <a:t>                                      = </a:t>
            </a:r>
            <a:r>
              <a:rPr lang="it" sz="1300" u="sng">
                <a:solidFill>
                  <a:srgbClr val="000000"/>
                </a:solidFill>
              </a:rPr>
              <a:t>Revisionano</a:t>
            </a:r>
            <a:r>
              <a:rPr lang="it" sz="1300">
                <a:solidFill>
                  <a:srgbClr val="000000"/>
                </a:solidFill>
              </a:rPr>
              <a:t> i lavori                                                     </a:t>
            </a:r>
            <a:endParaRPr sz="1300"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it" sz="1300">
                <a:solidFill>
                  <a:srgbClr val="000000"/>
                </a:solidFill>
              </a:rPr>
              <a:t>Literary Agents                                  	= </a:t>
            </a:r>
            <a:r>
              <a:rPr lang="it" sz="1300" u="sng">
                <a:solidFill>
                  <a:srgbClr val="000000"/>
                </a:solidFill>
              </a:rPr>
              <a:t>Trovano pubblicatori </a:t>
            </a:r>
            <a:endParaRPr sz="1300" u="sng"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it" sz="1300">
                <a:solidFill>
                  <a:srgbClr val="000000"/>
                </a:solidFill>
              </a:rPr>
              <a:t>Literary Scouts                                      	= </a:t>
            </a:r>
            <a:r>
              <a:rPr lang="it" sz="1300" u="sng">
                <a:solidFill>
                  <a:srgbClr val="000000"/>
                </a:solidFill>
              </a:rPr>
              <a:t>Cercano materiale e scrittori </a:t>
            </a:r>
            <a:r>
              <a:rPr lang="it" sz="1300">
                <a:solidFill>
                  <a:srgbClr val="000000"/>
                </a:solidFill>
              </a:rPr>
              <a:t>da pubblicare </a:t>
            </a:r>
            <a:endParaRPr sz="1300"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it" sz="1300">
                <a:solidFill>
                  <a:srgbClr val="000000"/>
                </a:solidFill>
              </a:rPr>
              <a:t>Production Editors                             	= Responsabili del </a:t>
            </a:r>
            <a:r>
              <a:rPr lang="it" sz="1300" u="sng">
                <a:solidFill>
                  <a:srgbClr val="000000"/>
                </a:solidFill>
              </a:rPr>
              <a:t>processo di pubblicazione</a:t>
            </a:r>
            <a:endParaRPr sz="1300" u="sng"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-"/>
            </a:pPr>
            <a:r>
              <a:rPr lang="it" sz="1300">
                <a:solidFill>
                  <a:srgbClr val="000000"/>
                </a:solidFill>
              </a:rPr>
              <a:t>Marketers and/or Copy Writer            	= Creano </a:t>
            </a:r>
            <a:r>
              <a:rPr lang="it" sz="1300" u="sng">
                <a:solidFill>
                  <a:srgbClr val="000000"/>
                </a:solidFill>
              </a:rPr>
              <a:t>pubblicità e marketing</a:t>
            </a:r>
            <a:endParaRPr sz="1300" u="sng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1200"/>
              </a:spcAft>
              <a:buNone/>
            </a:pPr>
            <a:r>
              <a:t/>
            </a:r>
            <a:endParaRPr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Publishing</a:t>
            </a:r>
            <a:r>
              <a:rPr lang="it"/>
              <a:t> In Sardinia</a:t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599100" y="1220875"/>
            <a:ext cx="8233200" cy="31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Playfair Display"/>
              <a:buChar char="-"/>
            </a:pPr>
            <a:r>
              <a:rPr lang="it" sz="1900">
                <a:latin typeface="Playfair Display"/>
                <a:ea typeface="Playfair Display"/>
                <a:cs typeface="Playfair Display"/>
                <a:sym typeface="Playfair Display"/>
              </a:rPr>
              <a:t>33 Small- and micro- Publishing Houses 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Playfair Display"/>
              <a:buChar char="-"/>
            </a:pPr>
            <a:r>
              <a:rPr lang="it" sz="1900">
                <a:latin typeface="Playfair Display"/>
                <a:ea typeface="Playfair Display"/>
                <a:cs typeface="Playfair Display"/>
                <a:sym typeface="Playfair Display"/>
              </a:rPr>
              <a:t>Employees					</a:t>
            </a:r>
            <a:r>
              <a:rPr lang="it"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300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Playfair Display"/>
              <a:buChar char="-"/>
            </a:pPr>
            <a:r>
              <a:rPr lang="it" sz="1900">
                <a:latin typeface="Playfair Display"/>
                <a:ea typeface="Playfair Display"/>
                <a:cs typeface="Playfair Display"/>
                <a:sym typeface="Playfair Display"/>
              </a:rPr>
              <a:t>Works published per year	220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Playfair Display"/>
              <a:buChar char="-"/>
            </a:pPr>
            <a:r>
              <a:rPr lang="it" sz="1900">
                <a:latin typeface="Playfair Display"/>
                <a:ea typeface="Playfair Display"/>
                <a:cs typeface="Playfair Display"/>
                <a:sym typeface="Playfair Display"/>
              </a:rPr>
              <a:t>Works in catalogue 			6000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Playfair Display"/>
              <a:buChar char="-"/>
            </a:pPr>
            <a:r>
              <a:rPr lang="it" sz="1900">
                <a:latin typeface="Playfair Display"/>
                <a:ea typeface="Playfair Display"/>
                <a:cs typeface="Playfair Display"/>
                <a:sym typeface="Playfair Display"/>
              </a:rPr>
              <a:t>Yearly income				</a:t>
            </a:r>
            <a:r>
              <a:rPr lang="it" sz="19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€5.4 million 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900">
                <a:latin typeface="Playfair Display"/>
                <a:ea typeface="Playfair Display"/>
                <a:cs typeface="Playfair Display"/>
                <a:sym typeface="Playfair Display"/>
              </a:rPr>
              <a:t>Main genres: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Playfair Display"/>
              <a:buChar char="-"/>
            </a:pPr>
            <a:r>
              <a:rPr lang="it" sz="1900">
                <a:latin typeface="Playfair Display"/>
                <a:ea typeface="Playfair Display"/>
                <a:cs typeface="Playfair Display"/>
                <a:sym typeface="Playfair Display"/>
              </a:rPr>
              <a:t>Essay writings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Playfair Display"/>
              <a:buChar char="-"/>
            </a:pPr>
            <a:r>
              <a:rPr lang="it" sz="1900">
                <a:latin typeface="Playfair Display"/>
                <a:ea typeface="Playfair Display"/>
                <a:cs typeface="Playfair Display"/>
                <a:sym typeface="Playfair Display"/>
              </a:rPr>
              <a:t>Narrative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Playfair Display"/>
              <a:buChar char="-"/>
            </a:pPr>
            <a:r>
              <a:rPr lang="it" sz="1900">
                <a:latin typeface="Playfair Display"/>
                <a:ea typeface="Playfair Display"/>
                <a:cs typeface="Playfair Display"/>
                <a:sym typeface="Playfair Display"/>
              </a:rPr>
              <a:t>Texts in Sardinian language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13716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181850" y="180275"/>
            <a:ext cx="8520600" cy="83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Editoria in Sardegna</a:t>
            </a:r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417050" y="1079425"/>
            <a:ext cx="8050200" cy="36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-"/>
            </a:pPr>
            <a:r>
              <a:rPr lang="it" sz="1800">
                <a:latin typeface="Playfair Display"/>
                <a:ea typeface="Playfair Display"/>
                <a:cs typeface="Playfair Display"/>
                <a:sym typeface="Playfair Display"/>
              </a:rPr>
              <a:t>33 Case editrici (micro e piccole dimensioni) 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-"/>
            </a:pPr>
            <a:r>
              <a:rPr lang="it" sz="1800">
                <a:latin typeface="Playfair Display"/>
                <a:ea typeface="Playfair Display"/>
                <a:cs typeface="Playfair Display"/>
                <a:sym typeface="Playfair Display"/>
              </a:rPr>
              <a:t>Addetti						300 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-"/>
            </a:pPr>
            <a:r>
              <a:rPr lang="it" sz="1800">
                <a:latin typeface="Playfair Display"/>
                <a:ea typeface="Playfair Display"/>
                <a:cs typeface="Playfair Display"/>
                <a:sym typeface="Playfair Display"/>
              </a:rPr>
              <a:t>Opere stampate per anno		220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-"/>
            </a:pPr>
            <a:r>
              <a:rPr lang="it" sz="1800">
                <a:latin typeface="Playfair Display"/>
                <a:ea typeface="Playfair Display"/>
                <a:cs typeface="Playfair Display"/>
                <a:sym typeface="Playfair Display"/>
              </a:rPr>
              <a:t>Titoli in catalogo				6000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-"/>
            </a:pPr>
            <a:r>
              <a:rPr lang="it" sz="1800">
                <a:latin typeface="Playfair Display"/>
                <a:ea typeface="Playfair Display"/>
                <a:cs typeface="Playfair Display"/>
                <a:sym typeface="Playfair Display"/>
              </a:rPr>
              <a:t>Fatturato annuo 				€5,4 mln 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latin typeface="Playfair Display"/>
                <a:ea typeface="Playfair Display"/>
                <a:cs typeface="Playfair Display"/>
                <a:sym typeface="Playfair Display"/>
              </a:rPr>
              <a:t>Generi principali: 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-"/>
            </a:pPr>
            <a:r>
              <a:rPr lang="it" sz="1800">
                <a:latin typeface="Playfair Display"/>
                <a:ea typeface="Playfair Display"/>
                <a:cs typeface="Playfair Display"/>
                <a:sym typeface="Playfair Display"/>
              </a:rPr>
              <a:t>Saggistica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-"/>
            </a:pPr>
            <a:r>
              <a:rPr lang="it" sz="1800">
                <a:latin typeface="Playfair Display"/>
                <a:ea typeface="Playfair Display"/>
                <a:cs typeface="Playfair Display"/>
                <a:sym typeface="Playfair Display"/>
              </a:rPr>
              <a:t>Narrativa per adulti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Playfair Display"/>
              <a:buChar char="-"/>
            </a:pPr>
            <a:r>
              <a:rPr lang="it" sz="1800">
                <a:latin typeface="Playfair Display"/>
                <a:ea typeface="Playfair Display"/>
                <a:cs typeface="Playfair Display"/>
                <a:sym typeface="Playfair Display"/>
              </a:rPr>
              <a:t>Testi in lingua sarda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45720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198650" y="207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Sardinia’s Catalogue of published works</a:t>
            </a:r>
            <a:endParaRPr/>
          </a:p>
        </p:txBody>
      </p:sp>
      <p:pic>
        <p:nvPicPr>
          <p:cNvPr id="89" name="Google Shape;89;p18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6325" y="870225"/>
            <a:ext cx="7651350" cy="40424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212600" y="207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Catalogo storico dell’editoria sarda</a:t>
            </a:r>
            <a:endParaRPr/>
          </a:p>
        </p:txBody>
      </p:sp>
      <p:pic>
        <p:nvPicPr>
          <p:cNvPr id="95" name="Google Shape;95;p1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1975" y="872090"/>
            <a:ext cx="7651351" cy="40436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900"/>
              <a:t>Publishing - The </a:t>
            </a:r>
            <a:r>
              <a:rPr b="1" lang="it" sz="2900"/>
              <a:t>crisis</a:t>
            </a:r>
            <a:endParaRPr b="1" sz="2900"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8017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1600"/>
              <a:t>In the last 10 years: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-"/>
            </a:pPr>
            <a:r>
              <a:rPr b="1" lang="it" sz="1600"/>
              <a:t>Copy editors</a:t>
            </a:r>
            <a:r>
              <a:rPr lang="it" sz="1600"/>
              <a:t> publishing with constance		</a:t>
            </a:r>
            <a:r>
              <a:rPr b="1" lang="it" sz="1600"/>
              <a:t>decreased of 20%</a:t>
            </a:r>
            <a:r>
              <a:rPr lang="it" sz="1600"/>
              <a:t>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Annual </a:t>
            </a:r>
            <a:r>
              <a:rPr b="1" lang="it" sz="1600"/>
              <a:t>production </a:t>
            </a:r>
            <a:r>
              <a:rPr lang="it" sz="1600"/>
              <a:t>of works 				</a:t>
            </a:r>
            <a:r>
              <a:rPr b="1" lang="it" sz="1600"/>
              <a:t>decreased of 28%</a:t>
            </a:r>
            <a:endParaRPr b="1"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Average </a:t>
            </a:r>
            <a:r>
              <a:rPr b="1" lang="it" sz="1600"/>
              <a:t>print runs</a:t>
            </a:r>
            <a:r>
              <a:rPr lang="it" sz="1600"/>
              <a:t> 						</a:t>
            </a:r>
            <a:r>
              <a:rPr b="1" lang="it" sz="1600"/>
              <a:t>decreased of 30%</a:t>
            </a:r>
            <a:r>
              <a:rPr lang="it" sz="1600"/>
              <a:t>  (1000 →  700 copies)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Average </a:t>
            </a:r>
            <a:r>
              <a:rPr b="1" lang="it" sz="1600"/>
              <a:t>annual turnover</a:t>
            </a:r>
            <a:r>
              <a:rPr lang="it" sz="1600"/>
              <a:t> 				</a:t>
            </a:r>
            <a:r>
              <a:rPr b="1" lang="it" sz="1600"/>
              <a:t>decreased of 28% </a:t>
            </a:r>
            <a:endParaRPr b="1"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b="1" lang="it" sz="1600"/>
              <a:t>Labour force 							decreased of 50%</a:t>
            </a:r>
            <a:endParaRPr b="1" sz="1600"/>
          </a:p>
          <a:p>
            <a:pPr indent="4572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t/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0"/>
          <p:cNvSpPr txBox="1"/>
          <p:nvPr/>
        </p:nvSpPr>
        <p:spPr>
          <a:xfrm>
            <a:off x="311700" y="1209650"/>
            <a:ext cx="5817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3C78D8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From AES Balance 2017</a:t>
            </a:r>
            <a:endParaRPr>
              <a:solidFill>
                <a:srgbClr val="3C78D8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327850"/>
            <a:ext cx="9144000" cy="6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900"/>
              <a:t>Editoria - Settore in </a:t>
            </a:r>
            <a:r>
              <a:rPr b="1" lang="it" sz="2900"/>
              <a:t>crisi</a:t>
            </a:r>
            <a:endParaRPr b="1" sz="2900" u="sng"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500475"/>
            <a:ext cx="8520600" cy="226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>
                <a:solidFill>
                  <a:srgbClr val="444444"/>
                </a:solidFill>
              </a:rPr>
              <a:t>Negli ultimi 10 anni:</a:t>
            </a:r>
            <a:endParaRPr sz="1700">
              <a:solidFill>
                <a:srgbClr val="444444"/>
              </a:solidFill>
            </a:endParaRPr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Clr>
                <a:srgbClr val="444444"/>
              </a:buClr>
              <a:buSzPts val="1700"/>
              <a:buChar char="-"/>
            </a:pPr>
            <a:r>
              <a:rPr lang="it" sz="1700">
                <a:solidFill>
                  <a:srgbClr val="444444"/>
                </a:solidFill>
              </a:rPr>
              <a:t>Editori che pubblicano con continuità 		-20%</a:t>
            </a:r>
            <a:endParaRPr sz="1700">
              <a:solidFill>
                <a:srgbClr val="444444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700"/>
              <a:buChar char="-"/>
            </a:pPr>
            <a:r>
              <a:rPr lang="it" sz="1700">
                <a:solidFill>
                  <a:srgbClr val="444444"/>
                </a:solidFill>
              </a:rPr>
              <a:t>Produzione media dei titoli					-28% </a:t>
            </a:r>
            <a:endParaRPr sz="1700">
              <a:solidFill>
                <a:srgbClr val="444444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700"/>
              <a:buChar char="-"/>
            </a:pPr>
            <a:r>
              <a:rPr lang="it" sz="1700">
                <a:solidFill>
                  <a:srgbClr val="444444"/>
                </a:solidFill>
              </a:rPr>
              <a:t>Tiratura media dei titoli					-30% (1000 →  700 copie)</a:t>
            </a:r>
            <a:endParaRPr sz="1700">
              <a:solidFill>
                <a:srgbClr val="444444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700"/>
              <a:buChar char="-"/>
            </a:pPr>
            <a:r>
              <a:rPr lang="it" sz="1700">
                <a:solidFill>
                  <a:srgbClr val="444444"/>
                </a:solidFill>
              </a:rPr>
              <a:t>Fatturato medio annuo						-28% </a:t>
            </a:r>
            <a:endParaRPr sz="1700">
              <a:solidFill>
                <a:srgbClr val="444444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700"/>
              <a:buChar char="-"/>
            </a:pPr>
            <a:r>
              <a:rPr lang="it" sz="1700">
                <a:solidFill>
                  <a:srgbClr val="444444"/>
                </a:solidFill>
              </a:rPr>
              <a:t>Forza lavoro								- 50% </a:t>
            </a:r>
            <a:endParaRPr sz="1700">
              <a:solidFill>
                <a:srgbClr val="444444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300">
              <a:solidFill>
                <a:srgbClr val="444444"/>
              </a:solidFill>
            </a:endParaRPr>
          </a:p>
        </p:txBody>
      </p:sp>
      <p:sp>
        <p:nvSpPr>
          <p:cNvPr id="109" name="Google Shape;109;p21"/>
          <p:cNvSpPr txBox="1"/>
          <p:nvPr/>
        </p:nvSpPr>
        <p:spPr>
          <a:xfrm>
            <a:off x="311700" y="1015770"/>
            <a:ext cx="4260300" cy="74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" sz="1700">
                <a:solidFill>
                  <a:srgbClr val="009FE3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Dal rapporto AES 2017</a:t>
            </a:r>
            <a:endParaRPr sz="1700">
              <a:solidFill>
                <a:srgbClr val="009FE3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