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chemeClr val="accent4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9525" cap="flat">
              <a:solidFill>
                <a:srgbClr val="9E9E9E"/>
              </a:solidFill>
              <a:prstDash val="solid"/>
              <a:round/>
            </a:ln>
          </a:left>
          <a:right>
            <a:ln w="9525" cap="flat">
              <a:solidFill>
                <a:srgbClr val="9E9E9E"/>
              </a:solidFill>
              <a:prstDash val="solid"/>
              <a:round/>
            </a:ln>
          </a:right>
          <a:top>
            <a:ln w="9525" cap="flat">
              <a:solidFill>
                <a:srgbClr val="9E9E9E"/>
              </a:solidFill>
              <a:prstDash val="solid"/>
              <a:round/>
            </a:ln>
          </a:top>
          <a:bottom>
            <a:ln w="9525" cap="flat">
              <a:solidFill>
                <a:srgbClr val="9E9E9E"/>
              </a:solidFill>
              <a:prstDash val="solid"/>
              <a:round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9525" cap="flat">
              <a:solidFill>
                <a:srgbClr val="9E9E9E"/>
              </a:solidFill>
              <a:prstDash val="solid"/>
              <a:round/>
            </a:ln>
          </a:left>
          <a:right>
            <a:ln w="9525" cap="flat">
              <a:solidFill>
                <a:srgbClr val="9E9E9E"/>
              </a:solidFill>
              <a:prstDash val="solid"/>
              <a:round/>
            </a:ln>
          </a:right>
          <a:top>
            <a:ln w="9525" cap="flat">
              <a:solidFill>
                <a:srgbClr val="9E9E9E"/>
              </a:solidFill>
              <a:prstDash val="solid"/>
              <a:round/>
            </a:ln>
          </a:top>
          <a:bottom>
            <a:ln w="9525" cap="flat">
              <a:solidFill>
                <a:srgbClr val="9E9E9E"/>
              </a:solidFill>
              <a:prstDash val="solid"/>
              <a:round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9525" cap="flat">
              <a:solidFill>
                <a:srgbClr val="9E9E9E"/>
              </a:solidFill>
              <a:prstDash val="solid"/>
              <a:round/>
            </a:ln>
          </a:left>
          <a:right>
            <a:ln w="9525" cap="flat">
              <a:solidFill>
                <a:srgbClr val="9E9E9E"/>
              </a:solidFill>
              <a:prstDash val="solid"/>
              <a:round/>
            </a:ln>
          </a:right>
          <a:top>
            <a:ln w="9525" cap="flat">
              <a:solidFill>
                <a:srgbClr val="9E9E9E"/>
              </a:solidFill>
              <a:prstDash val="solid"/>
              <a:round/>
            </a:ln>
          </a:top>
          <a:bottom>
            <a:ln w="9525" cap="flat">
              <a:solidFill>
                <a:srgbClr val="9E9E9E"/>
              </a:solidFill>
              <a:prstDash val="solid"/>
              <a:round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9525" cap="flat">
              <a:solidFill>
                <a:srgbClr val="9E9E9E"/>
              </a:solidFill>
              <a:prstDash val="solid"/>
              <a:round/>
            </a:ln>
          </a:left>
          <a:right>
            <a:ln w="9525" cap="flat">
              <a:solidFill>
                <a:srgbClr val="9E9E9E"/>
              </a:solidFill>
              <a:prstDash val="solid"/>
              <a:round/>
            </a:ln>
          </a:right>
          <a:top>
            <a:ln w="9525" cap="flat">
              <a:solidFill>
                <a:srgbClr val="9E9E9E"/>
              </a:solidFill>
              <a:prstDash val="solid"/>
              <a:round/>
            </a:ln>
          </a:top>
          <a:bottom>
            <a:ln w="9525" cap="flat">
              <a:solidFill>
                <a:srgbClr val="9E9E9E"/>
              </a:solidFill>
              <a:prstDash val="solid"/>
              <a:round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4"/>
        </a:fontRef>
        <a:schemeClr val="accent4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rgbClr val="D2D2D2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381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381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4"/>
        </a:fontRef>
        <a:schemeClr val="accent4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rgbClr val="F7CBDC"/>
          </a:solidFill>
        </a:fill>
      </a:tcStyle>
    </a:wholeTbl>
    <a:band2H>
      <a:tcTxStyle b="def" i="def"/>
      <a:tcStyle>
        <a:tcBdr/>
        <a:fill>
          <a:solidFill>
            <a:srgbClr val="FBE7EE"/>
          </a:solidFill>
        </a:fill>
      </a:tcStyle>
    </a:band2H>
    <a:firstCol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381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381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4"/>
        </a:fontRef>
        <a:schemeClr val="accent4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 b="def" i="def"/>
      <a:tcStyle>
        <a:tcBdr/>
        <a:fill>
          <a:solidFill>
            <a:srgbClr val="EFE7F2"/>
          </a:solidFill>
        </a:fill>
      </a:tcStyle>
    </a:band2H>
    <a:firstCol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381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381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4"/>
        </a:fontRef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F2F7"/>
          </a:solidFill>
        </a:fill>
      </a:tcStyle>
    </a:wholeTbl>
    <a:band2H>
      <a:tcTxStyle b="def" i="def"/>
      <a:tcStyle>
        <a:tcBdr/>
        <a:fill>
          <a:solidFill>
            <a:srgbClr val="F8E71C"/>
          </a:solidFill>
        </a:fill>
      </a:tcStyle>
    </a:band2H>
    <a:firstCol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4"/>
        </a:fontRef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round/>
            </a:ln>
          </a:top>
          <a:bottom>
            <a:ln w="254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8E71C"/>
          </a:solidFill>
        </a:fill>
      </a:tcStyle>
    </a:lastRow>
    <a:fir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round/>
            </a:ln>
          </a:top>
          <a:bottom>
            <a:ln w="254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4"/>
        </a:fontRef>
        <a:schemeClr val="accent4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rgbClr val="CAE3EE"/>
          </a:solidFill>
        </a:fill>
      </a:tcStyle>
    </a:wholeTbl>
    <a:band2H>
      <a:tcTxStyle b="def" i="def"/>
      <a:tcStyle>
        <a:tcBdr/>
        <a:fill>
          <a:solidFill>
            <a:srgbClr val="E6F2F7"/>
          </a:solidFill>
        </a:fill>
      </a:tcStyle>
    </a:band2H>
    <a:firstCol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Col>
    <a:la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38100" cap="flat">
              <a:solidFill>
                <a:srgbClr val="F8E71C"/>
              </a:solidFill>
              <a:prstDash val="solid"/>
              <a:round/>
            </a:ln>
          </a:top>
          <a:bottom>
            <a:ln w="127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lastRow>
    <a:firstRow>
      <a:tcTxStyle b="on" i="off">
        <a:fontRef idx="major">
          <a:srgbClr val="F8E71C"/>
        </a:fontRef>
        <a:srgbClr val="F8E71C"/>
      </a:tcTxStyle>
      <a:tcStyle>
        <a:tcBdr>
          <a:left>
            <a:ln w="12700" cap="flat">
              <a:solidFill>
                <a:srgbClr val="F8E71C"/>
              </a:solidFill>
              <a:prstDash val="solid"/>
              <a:round/>
            </a:ln>
          </a:left>
          <a:right>
            <a:ln w="12700" cap="flat">
              <a:solidFill>
                <a:srgbClr val="F8E71C"/>
              </a:solidFill>
              <a:prstDash val="solid"/>
              <a:round/>
            </a:ln>
          </a:right>
          <a:top>
            <a:ln w="12700" cap="flat">
              <a:solidFill>
                <a:srgbClr val="F8E71C"/>
              </a:solidFill>
              <a:prstDash val="solid"/>
              <a:round/>
            </a:ln>
          </a:top>
          <a:bottom>
            <a:ln w="38100" cap="flat">
              <a:solidFill>
                <a:srgbClr val="F8E71C"/>
              </a:solidFill>
              <a:prstDash val="solid"/>
              <a:round/>
            </a:ln>
          </a:bottom>
          <a:insideH>
            <a:ln w="12700" cap="flat">
              <a:solidFill>
                <a:srgbClr val="F8E71C"/>
              </a:solidFill>
              <a:prstDash val="solid"/>
              <a:round/>
            </a:ln>
          </a:insideH>
          <a:insideV>
            <a:ln w="12700" cap="flat">
              <a:solidFill>
                <a:srgbClr val="F8E71C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" name="Shape 11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F8E71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;p2"/>
          <p:cNvSpPr/>
          <p:nvPr/>
        </p:nvSpPr>
        <p:spPr>
          <a:xfrm>
            <a:off x="4286248" y="0"/>
            <a:ext cx="72303" cy="51435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</p:txBody>
      </p:sp>
      <p:sp>
        <p:nvSpPr>
          <p:cNvPr id="12" name="Google Shape;11;p2"/>
          <p:cNvSpPr/>
          <p:nvPr/>
        </p:nvSpPr>
        <p:spPr>
          <a:xfrm>
            <a:off x="4358475" y="0"/>
            <a:ext cx="3853201" cy="51435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</p:txBody>
      </p:sp>
      <p:sp>
        <p:nvSpPr>
          <p:cNvPr id="13" name="Titolo Testo"/>
          <p:cNvSpPr txBox="1"/>
          <p:nvPr>
            <p:ph type="title"/>
          </p:nvPr>
        </p:nvSpPr>
        <p:spPr>
          <a:xfrm>
            <a:off x="344248" y="1403849"/>
            <a:ext cx="8455503" cy="2146801"/>
          </a:xfrm>
          <a:prstGeom prst="rect">
            <a:avLst/>
          </a:prstGeom>
          <a:solidFill>
            <a:srgbClr val="FFFFFF"/>
          </a:solidFill>
        </p:spPr>
        <p:txBody>
          <a:bodyPr anchor="ctr"/>
          <a:lstStyle>
            <a:lvl1pPr algn="ctr"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14" name="Corpo livello uno…"/>
          <p:cNvSpPr txBox="1"/>
          <p:nvPr>
            <p:ph type="body" sz="quarter" idx="1"/>
          </p:nvPr>
        </p:nvSpPr>
        <p:spPr>
          <a:xfrm>
            <a:off x="344248" y="3550649"/>
            <a:ext cx="4910103" cy="577802"/>
          </a:xfrm>
          <a:prstGeom prst="rect">
            <a:avLst/>
          </a:prstGeom>
          <a:solidFill>
            <a:srgbClr val="000000"/>
          </a:solidFill>
        </p:spPr>
        <p:txBody>
          <a:bodyPr anchor="ctr"/>
          <a:lstStyle>
            <a:lvl1pPr marL="228600" indent="-11430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228600" indent="11430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228600" indent="11430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28600" indent="11430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" indent="11430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xx%"/>
          <p:cNvSpPr txBox="1"/>
          <p:nvPr>
            <p:ph type="title" hasCustomPrompt="1"/>
          </p:nvPr>
        </p:nvSpPr>
        <p:spPr>
          <a:xfrm>
            <a:off x="311698" y="999925"/>
            <a:ext cx="8520603" cy="2146201"/>
          </a:xfrm>
          <a:prstGeom prst="rect">
            <a:avLst/>
          </a:prstGeom>
        </p:spPr>
        <p:txBody>
          <a:bodyPr anchor="b"/>
          <a:lstStyle>
            <a:lvl1pPr algn="ctr"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xx%</a:t>
            </a:r>
          </a:p>
        </p:txBody>
      </p:sp>
      <p:sp>
        <p:nvSpPr>
          <p:cNvPr id="96" name="Corpo livello uno…"/>
          <p:cNvSpPr txBox="1"/>
          <p:nvPr>
            <p:ph type="body" sz="half" idx="1"/>
          </p:nvPr>
        </p:nvSpPr>
        <p:spPr>
          <a:xfrm>
            <a:off x="311698" y="32284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6;p3"/>
          <p:cNvSpPr/>
          <p:nvPr/>
        </p:nvSpPr>
        <p:spPr>
          <a:xfrm rot="5400000">
            <a:off x="4550700" y="-498600"/>
            <a:ext cx="42602" cy="8455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</p:txBody>
      </p:sp>
      <p:sp>
        <p:nvSpPr>
          <p:cNvPr id="23" name="Titolo Testo"/>
          <p:cNvSpPr txBox="1"/>
          <p:nvPr>
            <p:ph type="title"/>
          </p:nvPr>
        </p:nvSpPr>
        <p:spPr>
          <a:xfrm>
            <a:off x="344248" y="1403849"/>
            <a:ext cx="8455503" cy="2146801"/>
          </a:xfrm>
          <a:prstGeom prst="rect">
            <a:avLst/>
          </a:prstGeom>
          <a:solidFill>
            <a:srgbClr val="FFFFFF"/>
          </a:solidFill>
        </p:spPr>
        <p:txBody>
          <a:bodyPr anchor="ctr"/>
          <a:lstStyle>
            <a:lvl1pPr algn="ctr"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2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2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1" name="Corpo livello uno…"/>
          <p:cNvSpPr txBox="1"/>
          <p:nvPr>
            <p:ph type="body" sz="half" idx="1"/>
          </p:nvPr>
        </p:nvSpPr>
        <p:spPr>
          <a:xfrm>
            <a:off x="311698" y="1234048"/>
            <a:ext cx="3999903" cy="3334803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2" name="Google Shape;26;p5"/>
          <p:cNvSpPr txBox="1"/>
          <p:nvPr>
            <p:ph type="body" sz="half" idx="21"/>
          </p:nvPr>
        </p:nvSpPr>
        <p:spPr>
          <a:xfrm>
            <a:off x="4832398" y="1234048"/>
            <a:ext cx="3999903" cy="333480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olo Test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Titolo Testo</a:t>
            </a:r>
          </a:p>
        </p:txBody>
      </p:sp>
      <p:sp>
        <p:nvSpPr>
          <p:cNvPr id="59" name="Corpo livello uno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bg>
      <p:bgPr>
        <a:solidFill>
          <a:schemeClr val="accent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olo Testo"/>
          <p:cNvSpPr txBox="1"/>
          <p:nvPr>
            <p:ph type="title"/>
          </p:nvPr>
        </p:nvSpPr>
        <p:spPr>
          <a:xfrm>
            <a:off x="490250" y="526348"/>
            <a:ext cx="5618701" cy="4090803"/>
          </a:xfrm>
          <a:prstGeom prst="rect">
            <a:avLst/>
          </a:prstGeom>
        </p:spPr>
        <p:txBody>
          <a:bodyPr anchor="ctr"/>
          <a:lstStyle>
            <a:lvl1pPr>
              <a:defRPr sz="54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6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39;p9"/>
          <p:cNvSpPr/>
          <p:nvPr/>
        </p:nvSpPr>
        <p:spPr>
          <a:xfrm>
            <a:off x="4572000" y="-76"/>
            <a:ext cx="4572000" cy="5143503"/>
          </a:xfrm>
          <a:prstGeom prst="rect">
            <a:avLst/>
          </a:prstGeom>
          <a:solidFill>
            <a:srgbClr val="F8E71C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</p:txBody>
      </p:sp>
      <p:sp>
        <p:nvSpPr>
          <p:cNvPr id="76" name="Google Shape;40;p9"/>
          <p:cNvSpPr/>
          <p:nvPr/>
        </p:nvSpPr>
        <p:spPr>
          <a:xfrm>
            <a:off x="5029675" y="4495500"/>
            <a:ext cx="468302" cy="2"/>
          </a:xfrm>
          <a:prstGeom prst="line">
            <a:avLst/>
          </a:prstGeom>
          <a:ln w="1905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8E71C"/>
                </a:solidFill>
              </a:defRPr>
            </a:pPr>
          </a:p>
        </p:txBody>
      </p:sp>
      <p:sp>
        <p:nvSpPr>
          <p:cNvPr id="77" name="Titolo Testo"/>
          <p:cNvSpPr txBox="1"/>
          <p:nvPr>
            <p:ph type="title"/>
          </p:nvPr>
        </p:nvSpPr>
        <p:spPr>
          <a:xfrm>
            <a:off x="265500" y="1081673"/>
            <a:ext cx="4045200" cy="1786204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Titolo Testo</a:t>
            </a:r>
          </a:p>
        </p:txBody>
      </p:sp>
      <p:sp>
        <p:nvSpPr>
          <p:cNvPr id="78" name="Corpo livello uno…"/>
          <p:cNvSpPr txBox="1"/>
          <p:nvPr>
            <p:ph type="body" sz="quarter" idx="1"/>
          </p:nvPr>
        </p:nvSpPr>
        <p:spPr>
          <a:xfrm>
            <a:off x="265500" y="2921399"/>
            <a:ext cx="4045200" cy="13455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9" name="Google Shape;43;p9"/>
          <p:cNvSpPr txBox="1"/>
          <p:nvPr>
            <p:ph type="body" sz="half" idx="21"/>
          </p:nvPr>
        </p:nvSpPr>
        <p:spPr>
          <a:xfrm>
            <a:off x="4939500" y="724198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8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orpo livello uno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311698" y="1234073"/>
            <a:ext cx="8520603" cy="3334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8709889" y="4717935"/>
            <a:ext cx="336812" cy="335249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Oswald"/>
          <a:ea typeface="Oswald"/>
          <a:cs typeface="Oswald"/>
          <a:sym typeface="Oswald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●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○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1800"/>
        <a:buFont typeface="Helvetica"/>
        <a:buChar char="■"/>
        <a:tabLst/>
        <a:defRPr b="0" baseline="0" cap="none" i="0" spc="0" strike="noStrike" sz="1800" u="none">
          <a:solidFill>
            <a:srgbClr val="000000"/>
          </a:solidFill>
          <a:uFillTx/>
          <a:latin typeface="Playfair Display"/>
          <a:ea typeface="Playfair Display"/>
          <a:cs typeface="Playfair Display"/>
          <a:sym typeface="Playfair Display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Playfair Display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9FC5E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58;p13"/>
          <p:cNvSpPr txBox="1"/>
          <p:nvPr>
            <p:ph type="ctrTitle"/>
          </p:nvPr>
        </p:nvSpPr>
        <p:spPr>
          <a:xfrm>
            <a:off x="344249" y="527025"/>
            <a:ext cx="8455502" cy="2146800"/>
          </a:xfrm>
          <a:prstGeom prst="rect">
            <a:avLst/>
          </a:prstGeom>
        </p:spPr>
        <p:txBody>
          <a:bodyPr/>
          <a:lstStyle>
            <a:lvl1pPr>
              <a:defRPr sz="61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Migratory flows in Sardinia</a:t>
            </a:r>
          </a:p>
        </p:txBody>
      </p:sp>
      <p:sp>
        <p:nvSpPr>
          <p:cNvPr id="114" name="Google Shape;59;p13"/>
          <p:cNvSpPr txBox="1"/>
          <p:nvPr>
            <p:ph type="subTitle" sz="quarter" idx="1"/>
          </p:nvPr>
        </p:nvSpPr>
        <p:spPr>
          <a:xfrm>
            <a:off x="344249" y="2673823"/>
            <a:ext cx="8455502" cy="577803"/>
          </a:xfrm>
          <a:prstGeom prst="rect">
            <a:avLst/>
          </a:prstGeom>
        </p:spPr>
        <p:txBody>
          <a:bodyPr/>
          <a:lstStyle>
            <a:lvl1pPr marL="0" indent="0">
              <a:defRPr sz="22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Fenomeni migratori in Sardegna                             Group 1</a:t>
            </a:r>
          </a:p>
        </p:txBody>
      </p:sp>
      <p:sp>
        <p:nvSpPr>
          <p:cNvPr id="115" name="Google Shape;60;p13"/>
          <p:cNvSpPr txBox="1"/>
          <p:nvPr/>
        </p:nvSpPr>
        <p:spPr>
          <a:xfrm>
            <a:off x="6617250" y="3251625"/>
            <a:ext cx="2182502" cy="1242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/>
          <a:p>
            <a:pPr>
              <a:defRPr b="1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Battiston Matteo</a:t>
            </a:r>
          </a:p>
          <a:p>
            <a:pPr>
              <a:defRPr b="1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Cleber Alice</a:t>
            </a:r>
            <a:br/>
            <a:r>
              <a:t>Mazzolin Silvia</a:t>
            </a:r>
            <a:br/>
            <a:r>
              <a:t>Savorgnan Enrico</a:t>
            </a:r>
            <a:r>
              <a:rPr sz="1400"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65;p14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General overview</a:t>
            </a:r>
          </a:p>
        </p:txBody>
      </p:sp>
      <p:sp>
        <p:nvSpPr>
          <p:cNvPr id="118" name="Google Shape;66;p14"/>
          <p:cNvSpPr txBox="1"/>
          <p:nvPr>
            <p:ph type="body" sz="half" idx="1"/>
          </p:nvPr>
        </p:nvSpPr>
        <p:spPr>
          <a:xfrm>
            <a:off x="5876149" y="1234223"/>
            <a:ext cx="3267902" cy="3334803"/>
          </a:xfrm>
          <a:prstGeom prst="rect">
            <a:avLst/>
          </a:prstGeom>
        </p:spPr>
        <p:txBody>
          <a:bodyPr/>
          <a:lstStyle/>
          <a:p>
            <a:pPr>
              <a:buChar char="-"/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t>In 2019 immigrants made up 3,2% of Sardinian population</a:t>
            </a:r>
            <a:r>
              <a:rPr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</a:p>
        </p:txBody>
      </p:sp>
      <p:pic>
        <p:nvPicPr>
          <p:cNvPr id="119" name="Points scoredGoogle Shape;67;p14" descr="Points scoredGoogle Shape;67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98" y="1375925"/>
            <a:ext cx="5393215" cy="333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Google Shape;68;p14"/>
          <p:cNvSpPr txBox="1"/>
          <p:nvPr/>
        </p:nvSpPr>
        <p:spPr>
          <a:xfrm>
            <a:off x="348475" y="975725"/>
            <a:ext cx="5436300" cy="380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Data updated to 1 January 2019 (Source: ISTAT)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73;p15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/>
          <a:p>
            <a:pPr defTabSz="850391">
              <a:defRPr sz="2500">
                <a:latin typeface="+mn-lt"/>
                <a:ea typeface="+mn-ea"/>
                <a:cs typeface="+mn-cs"/>
                <a:sym typeface="Arial"/>
              </a:defRPr>
            </a:pPr>
            <a:r>
              <a:t>Visione generale</a:t>
            </a:r>
            <a:r>
              <a:rPr>
                <a:latin typeface="Oswald"/>
                <a:ea typeface="Oswald"/>
                <a:cs typeface="Oswald"/>
                <a:sym typeface="Oswald"/>
              </a:rPr>
              <a:t> </a:t>
            </a:r>
          </a:p>
        </p:txBody>
      </p:sp>
      <p:sp>
        <p:nvSpPr>
          <p:cNvPr id="123" name="Google Shape;74;p15"/>
          <p:cNvSpPr txBox="1"/>
          <p:nvPr>
            <p:ph type="body" sz="half" idx="1"/>
          </p:nvPr>
        </p:nvSpPr>
        <p:spPr>
          <a:xfrm>
            <a:off x="5960674" y="1234075"/>
            <a:ext cx="3058502" cy="38049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-"/>
              <a:defRPr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Nel 2019 gli immigrati     componevano il 3.2% della popolazione sarda</a:t>
            </a:r>
          </a:p>
        </p:txBody>
      </p:sp>
      <p:pic>
        <p:nvPicPr>
          <p:cNvPr id="124" name="Points scoredGoogle Shape;75;p15" descr="Points scoredGoogle Shape;75;p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98" y="1362000"/>
            <a:ext cx="5385027" cy="332971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Google Shape;76;p15"/>
          <p:cNvSpPr txBox="1"/>
          <p:nvPr/>
        </p:nvSpPr>
        <p:spPr>
          <a:xfrm>
            <a:off x="320600" y="961800"/>
            <a:ext cx="5505900" cy="380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Dati aggiornati al 1 gennaio 2019 (Fonte: ISTAT)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81;p16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>
              <a:defRPr sz="25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Comparison between Sardinian and Italian migration data</a:t>
            </a:r>
          </a:p>
        </p:txBody>
      </p:sp>
      <p:sp>
        <p:nvSpPr>
          <p:cNvPr id="128" name="Google Shape;82;p16"/>
          <p:cNvSpPr txBox="1"/>
          <p:nvPr/>
        </p:nvSpPr>
        <p:spPr>
          <a:xfrm>
            <a:off x="493423" y="1076549"/>
            <a:ext cx="5681704" cy="380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Data updated to 1 January 2019 (Source: ISTAT)</a:t>
            </a:r>
          </a:p>
        </p:txBody>
      </p:sp>
      <p:graphicFrame>
        <p:nvGraphicFramePr>
          <p:cNvPr id="129" name="Google Shape;83;p16"/>
          <p:cNvGraphicFramePr/>
          <p:nvPr/>
        </p:nvGraphicFramePr>
        <p:xfrm>
          <a:off x="952500" y="1809750"/>
          <a:ext cx="7239000" cy="152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Total population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Resident migrants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Resident immigrants (%)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Italy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60.360.000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5.039.637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8,4%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Sardinia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1.640.000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52.246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3,2%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t>Italian average </a:t>
                      </a:r>
                    </a:p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t>(per region)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3018000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251982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8,3%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88;p17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Confronto tra i dati sardi e italiani sulla migrazione</a:t>
            </a:r>
          </a:p>
        </p:txBody>
      </p:sp>
      <p:graphicFrame>
        <p:nvGraphicFramePr>
          <p:cNvPr id="132" name="Google Shape;89;p17"/>
          <p:cNvGraphicFramePr/>
          <p:nvPr/>
        </p:nvGraphicFramePr>
        <p:xfrm>
          <a:off x="952500" y="1926850"/>
          <a:ext cx="7239000" cy="1524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Numero residenti totali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Numero residenti stranieri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Numero (%) residenti stranieri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Italia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60.360.000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5.039.637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8,4%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Sardegna 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1.640.000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52.246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3,2%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t>Media Italiana </a:t>
                      </a:r>
                    </a:p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t>(per regione)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3018000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251982</a:t>
                      </a:r>
                    </a:p>
                  </a:txBody>
                  <a:tcPr marL="91425" marR="91425" marT="91425" marB="91425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Arial"/>
                        </a:rPr>
                        <a:t>8,3%</a:t>
                      </a:r>
                    </a:p>
                  </a:txBody>
                  <a:tcPr marL="91425" marR="91425" marT="91425" marB="91425" anchor="t" anchorCtr="0" horzOverflow="overflow"/>
                </a:tc>
              </a:tr>
            </a:tbl>
          </a:graphicData>
        </a:graphic>
      </p:graphicFrame>
      <p:sp>
        <p:nvSpPr>
          <p:cNvPr id="133" name="Google Shape;90;p17"/>
          <p:cNvSpPr txBox="1"/>
          <p:nvPr/>
        </p:nvSpPr>
        <p:spPr>
          <a:xfrm>
            <a:off x="433599" y="1145086"/>
            <a:ext cx="5726703" cy="38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Dati aggiornati al 1 Gennaio 2019 (Fonte: ISTAT)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95;p18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Migration flows</a:t>
            </a:r>
          </a:p>
        </p:txBody>
      </p:sp>
      <p:pic>
        <p:nvPicPr>
          <p:cNvPr id="136" name="Points scoredGoogle Shape;96;p18" descr="Points scoredGoogle Shape;96;p1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98" y="1240573"/>
            <a:ext cx="6065553" cy="3750528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Google Shape;97;p18"/>
          <p:cNvSpPr txBox="1"/>
          <p:nvPr/>
        </p:nvSpPr>
        <p:spPr>
          <a:xfrm>
            <a:off x="390298" y="906050"/>
            <a:ext cx="5213103" cy="380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Data updated to 1 January 2019 (Source: ISTAT)</a:t>
            </a:r>
          </a:p>
        </p:txBody>
      </p:sp>
      <p:sp>
        <p:nvSpPr>
          <p:cNvPr id="138" name="Google Shape;98;p18"/>
          <p:cNvSpPr txBox="1"/>
          <p:nvPr/>
        </p:nvSpPr>
        <p:spPr>
          <a:xfrm>
            <a:off x="6871799" y="1902148"/>
            <a:ext cx="1960500" cy="1256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/>
          <a:p>
            <a:pPr marL="457200" indent="-323850">
              <a:buClr>
                <a:srgbClr val="000000"/>
              </a:buClr>
              <a:buSzPts val="1500"/>
              <a:buFont typeface="Arial"/>
              <a:buChar char="❏"/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Migration is decreasing</a:t>
            </a:r>
          </a:p>
          <a:p>
            <a:pPr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marL="457200" indent="-323850">
              <a:buClr>
                <a:srgbClr val="000000"/>
              </a:buClr>
              <a:buSzPts val="1500"/>
              <a:buFont typeface="Arial"/>
              <a:buChar char="❏"/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Immigration is constant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03;p19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Flusso migratorio</a:t>
            </a:r>
          </a:p>
        </p:txBody>
      </p:sp>
      <p:pic>
        <p:nvPicPr>
          <p:cNvPr id="141" name="Points scoredGoogle Shape;104;p19" descr="Points scoredGoogle Shape;104;p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88" y="1285500"/>
            <a:ext cx="5992875" cy="370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Google Shape;105;p19"/>
          <p:cNvSpPr txBox="1"/>
          <p:nvPr/>
        </p:nvSpPr>
        <p:spPr>
          <a:xfrm>
            <a:off x="311700" y="885300"/>
            <a:ext cx="4261200" cy="380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>
            <a:lvl1pP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Dati aggiornati al 1 gennaio 2019 (Fonte: ISTAT)</a:t>
            </a:r>
          </a:p>
        </p:txBody>
      </p:sp>
      <p:sp>
        <p:nvSpPr>
          <p:cNvPr id="143" name="Google Shape;106;p19"/>
          <p:cNvSpPr txBox="1"/>
          <p:nvPr/>
        </p:nvSpPr>
        <p:spPr>
          <a:xfrm>
            <a:off x="6662849" y="1902148"/>
            <a:ext cx="2272202" cy="1256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spAutoFit/>
          </a:bodyPr>
          <a:lstStyle/>
          <a:p>
            <a:pPr marL="457200" indent="-323850">
              <a:buClr>
                <a:srgbClr val="000000"/>
              </a:buClr>
              <a:buSzPts val="1500"/>
              <a:buFont typeface="Arial"/>
              <a:buChar char="❏"/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Emigrazione sta diminuendo</a:t>
            </a:r>
          </a:p>
          <a:p>
            <a:pPr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marL="457200" indent="-323850">
              <a:buClr>
                <a:srgbClr val="000000"/>
              </a:buClr>
              <a:buSzPts val="1500"/>
              <a:buFont typeface="Arial"/>
              <a:buChar char="❏"/>
              <a:defRPr sz="15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Immigrazione è costante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12;p20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>
            <a:lvl1pPr defTabSz="850391">
              <a:defRPr sz="26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Facilities for immigrants</a:t>
            </a:r>
          </a:p>
        </p:txBody>
      </p:sp>
      <p:sp>
        <p:nvSpPr>
          <p:cNvPr id="146" name="Google Shape;113;p20"/>
          <p:cNvSpPr txBox="1"/>
          <p:nvPr>
            <p:ph type="body" idx="1"/>
          </p:nvPr>
        </p:nvSpPr>
        <p:spPr>
          <a:xfrm>
            <a:off x="311699" y="1234073"/>
            <a:ext cx="8520602" cy="3334803"/>
          </a:xfrm>
          <a:prstGeom prst="rect">
            <a:avLst/>
          </a:prstGeom>
        </p:spPr>
        <p:txBody>
          <a:bodyPr/>
          <a:lstStyle/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Reception centers </a:t>
            </a:r>
          </a:p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Structures used for overnight stays</a:t>
            </a:r>
          </a:p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Migrant associations (Caritas, Elmas)</a:t>
            </a:r>
          </a:p>
          <a:p>
            <a:pPr indent="-355600">
              <a:buSzPts val="2000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Balance for the Sardinians</a:t>
            </a:r>
            <a:r>
              <a:rPr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FE2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18;p21"/>
          <p:cNvSpPr txBox="1"/>
          <p:nvPr>
            <p:ph type="title"/>
          </p:nvPr>
        </p:nvSpPr>
        <p:spPr>
          <a:xfrm>
            <a:off x="311699" y="445025"/>
            <a:ext cx="8520602" cy="572702"/>
          </a:xfrm>
          <a:prstGeom prst="rect">
            <a:avLst/>
          </a:prstGeom>
        </p:spPr>
        <p:txBody>
          <a:bodyPr/>
          <a:lstStyle/>
          <a:p>
            <a:pPr defTabSz="877822">
              <a:defRPr sz="2600">
                <a:latin typeface="+mn-lt"/>
                <a:ea typeface="+mn-ea"/>
                <a:cs typeface="+mn-cs"/>
                <a:sym typeface="Arial"/>
              </a:defRPr>
            </a:pPr>
            <a:r>
              <a:t>Strutture per gli immigrat</a:t>
            </a:r>
            <a:r>
              <a:rPr sz="2500"/>
              <a:t>i</a:t>
            </a:r>
          </a:p>
        </p:txBody>
      </p:sp>
      <p:sp>
        <p:nvSpPr>
          <p:cNvPr id="149" name="Google Shape;119;p21"/>
          <p:cNvSpPr txBox="1"/>
          <p:nvPr>
            <p:ph type="body" idx="1"/>
          </p:nvPr>
        </p:nvSpPr>
        <p:spPr>
          <a:xfrm>
            <a:off x="311699" y="1234073"/>
            <a:ext cx="8520602" cy="3334803"/>
          </a:xfrm>
          <a:prstGeom prst="rect">
            <a:avLst/>
          </a:prstGeom>
        </p:spPr>
        <p:txBody>
          <a:bodyPr/>
          <a:lstStyle/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Centri di accoglienza</a:t>
            </a:r>
          </a:p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Strutture adibite per il pernottamento</a:t>
            </a:r>
          </a:p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Associazioni per i migranti (Caritas, Elmas)</a:t>
            </a:r>
          </a:p>
          <a:p>
            <a:pPr indent="-355600">
              <a:buSzPts val="2000"/>
              <a:buFont typeface="Arial"/>
              <a:buChar char="❏"/>
              <a:defRPr sz="2000">
                <a:latin typeface="+mn-lt"/>
                <a:ea typeface="+mn-ea"/>
                <a:cs typeface="+mn-cs"/>
                <a:sym typeface="Arial"/>
              </a:defRPr>
            </a:pPr>
            <a:r>
              <a:t>Saldo per i sardi all’estero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01AFD1"/>
      </a:dk1>
      <a:lt1>
        <a:srgbClr val="01AFD1"/>
      </a:lt1>
      <a:dk2>
        <a:srgbClr val="A7A7A7"/>
      </a:dk2>
      <a:lt2>
        <a:srgbClr val="535353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000FF"/>
      </a:hlink>
      <a:folHlink>
        <a:srgbClr val="FF00FF"/>
      </a:folHlink>
    </a:clrScheme>
    <a:fontScheme name="Pop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8E71C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000FF"/>
      </a:hlink>
      <a:folHlink>
        <a:srgbClr val="FF00FF"/>
      </a:folHlink>
    </a:clrScheme>
    <a:fontScheme name="Pop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8E71C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