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Oswald" pitchFamily="2" charset="77"/>
      <p:regular r:id="rId25"/>
      <p:bold r:id="rId26"/>
    </p:embeddedFont>
    <p:embeddedFont>
      <p:font typeface="Playfair Displ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3F3"/>
    <a:srgbClr val="1BB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B056EF-BE93-4338-A2C0-D2ED93EA633A}">
  <a:tblStyle styleId="{F2B056EF-BE93-4338-A2C0-D2ED93EA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2e8486f1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2e8486f1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e84558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2e84558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rdegnaimpresa.it/coronavirus-ecommerce/" TargetMode="External"/><Relationship Id="rId3" Type="http://schemas.openxmlformats.org/officeDocument/2006/relationships/hyperlink" Target="http://www.nationalia.info" TargetMode="External"/><Relationship Id="rId7" Type="http://schemas.openxmlformats.org/officeDocument/2006/relationships/hyperlink" Target="https://www.sardiniapost.it/cronaca/infrastrutture-tecnologiche-per-imprese-nuovi-investimenti-per-il-crs4-di-pul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tat.it/it/files/2020/05/20_Sardegna_Scheda_DEF.pdf" TargetMode="External"/><Relationship Id="rId5" Type="http://schemas.openxmlformats.org/officeDocument/2006/relationships/hyperlink" Target="https://www.statista.com/statistics/531010/unemployment-rate-italy/" TargetMode="External"/><Relationship Id="rId4" Type="http://schemas.openxmlformats.org/officeDocument/2006/relationships/hyperlink" Target="https://www.sardegnaricerche.it/attivita/parcotecnologico/" TargetMode="External"/><Relationship Id="rId9" Type="http://schemas.openxmlformats.org/officeDocument/2006/relationships/hyperlink" Target="http://search.regione.sardegna.it/cgi-bin/RSsearch.pl?key=editoria&amp;categ=11&amp;type=&amp;funz=and&amp;stop=30&amp;submit=v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44250" y="3541222"/>
            <a:ext cx="3595983" cy="1602278"/>
          </a:xfrm>
          <a:prstGeom prst="rect">
            <a:avLst/>
          </a:prstGeom>
          <a:solidFill>
            <a:srgbClr val="CFE3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it-I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Battiston Matteo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it-I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Cleber Alice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it-I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Mazzolin Silvia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it-I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Savorgnan Enrico</a:t>
            </a:r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4196" y="2120612"/>
            <a:ext cx="1820863" cy="25763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/>
        </p:nvSpPr>
        <p:spPr>
          <a:xfrm>
            <a:off x="1554480" y="748352"/>
            <a:ext cx="2709949" cy="2123658"/>
          </a:xfrm>
          <a:prstGeom prst="rect">
            <a:avLst/>
          </a:prstGeom>
          <a:solidFill>
            <a:srgbClr val="1BB0D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0" i="0" u="none" strike="noStrike" cap="none">
                <a:solidFill>
                  <a:srgbClr val="F9E81C"/>
                </a:solidFill>
                <a:latin typeface="Calibri"/>
                <a:ea typeface="Calibri"/>
                <a:cs typeface="Calibri"/>
                <a:sym typeface="Calibri"/>
              </a:rPr>
              <a:t>Techno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0" i="0" u="none" strike="noStrike" cap="none">
                <a:solidFill>
                  <a:srgbClr val="F9E81C"/>
                </a:solidFill>
                <a:latin typeface="Calibri"/>
                <a:ea typeface="Calibri"/>
                <a:cs typeface="Calibri"/>
                <a:sym typeface="Calibri"/>
              </a:rPr>
              <a:t>   in Sar</a:t>
            </a:r>
            <a:endParaRPr sz="6600" b="0" i="0" u="none" strike="noStrike" cap="none">
              <a:solidFill>
                <a:srgbClr val="F9E8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4353967" y="748352"/>
            <a:ext cx="2211186" cy="2123658"/>
          </a:xfrm>
          <a:prstGeom prst="rect">
            <a:avLst/>
          </a:prstGeom>
          <a:solidFill>
            <a:srgbClr val="BADAF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0" i="0" u="none" strike="noStrike" cap="none">
                <a:solidFill>
                  <a:srgbClr val="F9E81C"/>
                </a:solidFill>
                <a:latin typeface="Calibri"/>
                <a:ea typeface="Calibri"/>
                <a:cs typeface="Calibri"/>
                <a:sym typeface="Calibri"/>
              </a:rPr>
              <a:t>logies</a:t>
            </a:r>
            <a:endParaRPr sz="6600" b="0" i="0" u="none" strike="noStrike" cap="none">
              <a:solidFill>
                <a:srgbClr val="F9E8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0" i="0" u="none" strike="noStrike" cap="none">
                <a:solidFill>
                  <a:srgbClr val="F9E81C"/>
                </a:solidFill>
                <a:latin typeface="Calibri"/>
                <a:ea typeface="Calibri"/>
                <a:cs typeface="Calibri"/>
                <a:sym typeface="Calibri"/>
              </a:rPr>
              <a:t>dinia </a:t>
            </a: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7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/>
        </p:nvSpPr>
        <p:spPr>
          <a:xfrm>
            <a:off x="1554480" y="563686"/>
            <a:ext cx="5885700" cy="23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Technology in </a:t>
            </a:r>
            <a:r>
              <a:rPr lang="it-IT" sz="720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Sardinia</a:t>
            </a:r>
            <a:endParaRPr sz="720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344250" y="3091977"/>
            <a:ext cx="3715686" cy="4616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Tecnologia in Sardegna</a:t>
            </a:r>
            <a:endParaRPr dirty="0"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394857-80E2-D74F-95BE-3D6369416D64}"/>
              </a:ext>
            </a:extLst>
          </p:cNvPr>
          <p:cNvSpPr txBox="1"/>
          <p:nvPr/>
        </p:nvSpPr>
        <p:spPr>
          <a:xfrm>
            <a:off x="6160444" y="2974507"/>
            <a:ext cx="138750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07DC2F-F715-E44A-981A-9A75741F101C}"/>
              </a:ext>
            </a:extLst>
          </p:cNvPr>
          <p:cNvSpPr txBox="1"/>
          <p:nvPr/>
        </p:nvSpPr>
        <p:spPr>
          <a:xfrm>
            <a:off x="5575842" y="3720138"/>
            <a:ext cx="2655735" cy="1417595"/>
          </a:xfrm>
          <a:prstGeom prst="rect">
            <a:avLst/>
          </a:prstGeom>
          <a:solidFill>
            <a:srgbClr val="1BB0D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F216DE-B794-D04F-8636-1437D4AD50F1}"/>
              </a:ext>
            </a:extLst>
          </p:cNvPr>
          <p:cNvSpPr txBox="1"/>
          <p:nvPr/>
        </p:nvSpPr>
        <p:spPr>
          <a:xfrm>
            <a:off x="6155470" y="3712259"/>
            <a:ext cx="236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Battiston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Matteo</a:t>
            </a:r>
          </a:p>
          <a:p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Cleber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Alice</a:t>
            </a:r>
          </a:p>
          <a:p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Mazzolin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Silvia</a:t>
            </a:r>
          </a:p>
          <a:p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Savorgnan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Enrico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6656D5-C31A-C245-A2F1-C97667D3FAA5}"/>
              </a:ext>
            </a:extLst>
          </p:cNvPr>
          <p:cNvSpPr txBox="1"/>
          <p:nvPr/>
        </p:nvSpPr>
        <p:spPr>
          <a:xfrm>
            <a:off x="8231577" y="4487520"/>
            <a:ext cx="556591" cy="435398"/>
          </a:xfrm>
          <a:prstGeom prst="rect">
            <a:avLst/>
          </a:prstGeom>
          <a:solidFill>
            <a:srgbClr val="CFE3F3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229404" y="28057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Sardinian Technology Park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229404" y="585200"/>
            <a:ext cx="52479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500"/>
              <a:buNone/>
            </a:pPr>
            <a:endParaRPr sz="17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3600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Advanced </a:t>
            </a: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(10 </a:t>
            </a: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platforms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for: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Technological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Exploitation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1400" dirty="0">
              <a:solidFill>
                <a:srgbClr val="000000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4852200" y="2657564"/>
            <a:ext cx="42918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▪"/>
            </a:pP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venues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. The </a:t>
            </a: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main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 are: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Pula’s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headquarter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iomedicine 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health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nergy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Alghero’s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venue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omputer science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elematics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ndustrial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biotechnology</a:t>
            </a:r>
            <a:endParaRPr dirty="0"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1489" y="520734"/>
            <a:ext cx="2865950" cy="19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014" y="2657564"/>
            <a:ext cx="2944368" cy="215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11700" y="277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Parco Tecnologico della Sardegna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208333" y="1201750"/>
            <a:ext cx="5029200" cy="10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▪"/>
            </a:pPr>
            <a:r>
              <a:rPr lang="it-IT" sz="1700" dirty="0">
                <a:solidFill>
                  <a:srgbClr val="00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di infrastrutture avanzate (10 edifici) per: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Innovazione tecnologica 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Valorizzazione della ricerca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dirty="0"/>
          </a:p>
          <a:p>
            <a:pPr marL="285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5130739" y="2638745"/>
            <a:ext cx="4398300" cy="22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▪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sedi distinte, tra cui: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Sede centrale di Pula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iomedicina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 e salute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nergia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0000" marR="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Sede di Alghero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nformatica e telematica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-"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iotecnologie industriali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462" y="563800"/>
            <a:ext cx="2711100" cy="18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73" y="2571750"/>
            <a:ext cx="2944368" cy="215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260125" y="262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 dirty="0"/>
              <a:t>Technologies and </a:t>
            </a:r>
            <a:r>
              <a:rPr lang="it-IT" dirty="0" err="1"/>
              <a:t>Covid</a:t>
            </a:r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3102085" y="880152"/>
            <a:ext cx="6041915" cy="3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37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71"/>
              <a:buFont typeface="Arial"/>
              <a:buChar char="▪"/>
            </a:pP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Sardinia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Ricerche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provides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:       </a:t>
            </a:r>
            <a:endParaRPr sz="1500" dirty="0"/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Funds</a:t>
            </a:r>
            <a:endParaRPr sz="1500" dirty="0"/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Expertise</a:t>
            </a:r>
            <a:endParaRPr sz="1500" dirty="0"/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Facilities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(i.e. the ‘’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Biomed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Platform’’)</a:t>
            </a: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Font typeface="Playfair Display"/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37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71"/>
              <a:buFont typeface="Arial"/>
              <a:buChar char="▪"/>
            </a:pP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launched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collaborative biomedicine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projects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, i.e. for: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Development of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reliable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screening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tests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Identification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of new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therapeutic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agents</a:t>
            </a:r>
            <a:endParaRPr sz="1500" dirty="0"/>
          </a:p>
          <a:p>
            <a:pPr marL="6300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Project ‘’RNA4CoV’’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	Development of a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portable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electronic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viral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RNA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                  of  SARS-Cov-2</a:t>
            </a: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Font typeface="Playfair Display"/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dirty="0"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96" y="1800674"/>
            <a:ext cx="3028126" cy="182949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 rot="5400000">
            <a:off x="5489410" y="3469067"/>
            <a:ext cx="276300" cy="32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700" y="290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Tecnologie e Covid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099376" y="1105400"/>
            <a:ext cx="59235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Sardegna Ricerche fornisce:</a:t>
            </a:r>
            <a:endParaRPr sz="1600"/>
          </a:p>
          <a:p>
            <a:pPr marL="899999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Fondi</a:t>
            </a:r>
            <a:endParaRPr sz="1600"/>
          </a:p>
          <a:p>
            <a:pPr marL="899999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Competenze</a:t>
            </a:r>
            <a:endParaRPr sz="1600"/>
          </a:p>
          <a:p>
            <a:pPr marL="899999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Strutture 🡪 es. Piattaforma ‘’Biomed’’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Ha avviato progetti di ricerca collaborativa nel campo della biomedicina: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Sviluppo di test di screening affidabili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Identificazione di nuovi agenti terapeutici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Progetto ‘’RNA4CoV’’</a:t>
            </a:r>
            <a:endParaRPr sz="160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Sviluppo di un sistema elettronico portatile di analisi virale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dell'RNA di SARS-Cov-2</a:t>
            </a:r>
            <a:endParaRPr sz="16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25" y="1877387"/>
            <a:ext cx="3028126" cy="1829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 rot="5400000">
            <a:off x="5884775" y="3844750"/>
            <a:ext cx="405600" cy="375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53950" y="163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 b="1"/>
              <a:t> Sitografia</a:t>
            </a:r>
            <a:endParaRPr b="1"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11700" y="736550"/>
            <a:ext cx="8520600" cy="3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200" u="sng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www.nationalia.info</a:t>
            </a:r>
            <a:endParaRPr sz="12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-IT" sz="1200" u="sng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https://www.sardegnaricerche.it/attivita/parcotecnologico/</a:t>
            </a:r>
            <a:r>
              <a:rPr lang="it-IT" sz="12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-IT" sz="1200" u="sng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https://www.statista.com/statistics/531010/unemployment-rate-italy/</a:t>
            </a:r>
            <a:endParaRPr lang="it-IT" sz="1200" u="sng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it-IT" sz="1200" u="sng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https://www.istat.it/it/files//2020/05/20_Sardegna_Scheda_DEF.pdf</a:t>
            </a:r>
            <a:endParaRPr lang="it-IT" sz="1200" dirty="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it-IT" sz="1200" u="sng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https://www.sardiniapost.it/cronaca/infrastrutture-tecnologiche-per-imprese-nuovi-investimenti-per-il-crs4-di-pula/</a:t>
            </a:r>
            <a:endParaRPr lang="it-IT" sz="1200" u="sng" dirty="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it-IT" sz="1200" u="sng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https://www.sardegnaimpresa.it/coronavirus-ecommerce/</a:t>
            </a:r>
            <a:r>
              <a:rPr lang="it-IT" sz="1200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it-IT" sz="1200" u="sng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http://search.regione.sardegna.it/cgi-bin/RSsearch.pl?key=editoria&amp;categ=11&amp;type=&amp;funz=and&amp;stop=30&amp;submit=vai</a:t>
            </a:r>
            <a:endParaRPr lang="it-IT" sz="1200" dirty="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None/>
            </a:pPr>
            <a:endParaRPr sz="12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76462" y="2742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Introduction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0" y="918983"/>
            <a:ext cx="4288536" cy="158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to ’’the Digital Economy and Society’’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1400" i="1" dirty="0">
                <a:latin typeface="Calibri"/>
                <a:ea typeface="Calibri"/>
                <a:cs typeface="Calibri"/>
                <a:sym typeface="Calibri"/>
              </a:rPr>
              <a:t>DESI)  2020:</a:t>
            </a:r>
            <a:endParaRPr sz="14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Sardinia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: NO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technologically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region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- Score of 28 out of 100 (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318" y="2452593"/>
            <a:ext cx="5840888" cy="25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5595375" y="1102850"/>
            <a:ext cx="3918900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last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technological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evelopment</a:t>
            </a: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More </a:t>
            </a:r>
            <a:r>
              <a:rPr lang="it-IT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investments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111475" y="1558204"/>
            <a:ext cx="987000" cy="30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dirty="0"/>
          </a:p>
        </p:txBody>
      </p:sp>
      <p:sp>
        <p:nvSpPr>
          <p:cNvPr id="70" name="Google Shape;70;p13"/>
          <p:cNvSpPr/>
          <p:nvPr/>
        </p:nvSpPr>
        <p:spPr>
          <a:xfrm>
            <a:off x="5098475" y="2886302"/>
            <a:ext cx="219300" cy="46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27FEA-B7D7-4C40-BB46-03174DF087D0}"/>
              </a:ext>
            </a:extLst>
          </p:cNvPr>
          <p:cNvSpPr txBox="1"/>
          <p:nvPr/>
        </p:nvSpPr>
        <p:spPr>
          <a:xfrm>
            <a:off x="2144268" y="2638275"/>
            <a:ext cx="66791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 err="1"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  <a:endParaRPr lang="it-IT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AD3F38-3C0D-6241-A0AD-444CCA1C7350}"/>
              </a:ext>
            </a:extLst>
          </p:cNvPr>
          <p:cNvSpPr txBox="1"/>
          <p:nvPr/>
        </p:nvSpPr>
        <p:spPr>
          <a:xfrm>
            <a:off x="2946639" y="2638275"/>
            <a:ext cx="72487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700" dirty="0">
                <a:latin typeface="Calibri" panose="020F0502020204030204" pitchFamily="34" charset="0"/>
                <a:cs typeface="Calibri" panose="020F0502020204030204" pitchFamily="34" charset="0"/>
              </a:rPr>
              <a:t>human capital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07508-4920-2441-BA1E-CC4BC8FFF940}"/>
              </a:ext>
            </a:extLst>
          </p:cNvPr>
          <p:cNvSpPr txBox="1"/>
          <p:nvPr/>
        </p:nvSpPr>
        <p:spPr>
          <a:xfrm>
            <a:off x="3869822" y="2641328"/>
            <a:ext cx="66791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Calibri" panose="020F0502020204030204" pitchFamily="34" charset="0"/>
                <a:cs typeface="Calibri" panose="020F0502020204030204" pitchFamily="34" charset="0"/>
              </a:rPr>
              <a:t>Internet use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FC1DC5-215D-B74F-ABCD-75603BC48760}"/>
              </a:ext>
            </a:extLst>
          </p:cNvPr>
          <p:cNvSpPr txBox="1"/>
          <p:nvPr/>
        </p:nvSpPr>
        <p:spPr>
          <a:xfrm>
            <a:off x="4746408" y="2619885"/>
            <a:ext cx="128712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it-IT" sz="7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it-IT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7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endParaRPr lang="it-IT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D3565F-8660-4A45-BB92-21C79BFD0E53}"/>
              </a:ext>
            </a:extLst>
          </p:cNvPr>
          <p:cNvSpPr txBox="1"/>
          <p:nvPr/>
        </p:nvSpPr>
        <p:spPr>
          <a:xfrm>
            <a:off x="6303303" y="2623791"/>
            <a:ext cx="10539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Calibri" panose="020F0502020204030204" pitchFamily="34" charset="0"/>
                <a:cs typeface="Calibri" panose="020F0502020204030204" pitchFamily="34" charset="0"/>
              </a:rPr>
              <a:t>Digital and public </a:t>
            </a:r>
            <a:r>
              <a:rPr lang="it-IT" sz="7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it-IT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04300" y="249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Introduzione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-36105" y="760660"/>
            <a:ext cx="4408812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Font typeface="Arial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>
              <a:buSzPts val="2323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Secondo l’indice ‘’the Digital Economy and Society’’ (DESI) 2020: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4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La Sardegna è tra le regioni tecnologicamente meno avanzate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Punteggio di 28 su 100 (indice di digitalizzazione)</a:t>
            </a:r>
            <a:endParaRPr sz="14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Font typeface="Playfair Display"/>
              <a:buNone/>
            </a:pPr>
            <a:endParaRPr sz="14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4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400" dirty="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8214" y="2674750"/>
            <a:ext cx="5727572" cy="246875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976851" y="1146669"/>
            <a:ext cx="346640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Nell’ultimo periodo: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Attuazione di una serie di progetti di         sviluppo tecnologico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Più investimenti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384713" y="1764609"/>
            <a:ext cx="1233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TUTTAVIA</a:t>
            </a:r>
            <a:endParaRPr sz="1800" dirty="0"/>
          </a:p>
        </p:txBody>
      </p:sp>
      <p:sp>
        <p:nvSpPr>
          <p:cNvPr id="80" name="Google Shape;80;p14"/>
          <p:cNvSpPr/>
          <p:nvPr/>
        </p:nvSpPr>
        <p:spPr>
          <a:xfrm>
            <a:off x="5259675" y="3107350"/>
            <a:ext cx="219300" cy="46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4408725" y="1798075"/>
            <a:ext cx="1070250" cy="36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47250" y="27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 dirty="0"/>
              <a:t>Digital Business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-154180" y="1291031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Arial"/>
              <a:buChar char="▪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Strong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of micro and small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enterprises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in the last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period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Arial"/>
              <a:buChar char="▪"/>
            </a:pP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to the dossier </a:t>
            </a:r>
            <a:r>
              <a:rPr lang="it-IT" sz="5600" b="1" i="1" dirty="0">
                <a:latin typeface="Calibri"/>
                <a:ea typeface="Calibri"/>
                <a:cs typeface="Calibri"/>
                <a:sym typeface="Calibri"/>
              </a:rPr>
              <a:t>‘’Digital </a:t>
            </a:r>
            <a:r>
              <a:rPr lang="it-IT" sz="5600" b="1" i="1" dirty="0" err="1">
                <a:latin typeface="Calibri"/>
                <a:ea typeface="Calibri"/>
                <a:cs typeface="Calibri"/>
                <a:sym typeface="Calibri"/>
              </a:rPr>
              <a:t>enterprises</a:t>
            </a:r>
            <a:r>
              <a:rPr lang="it-IT" sz="5600" b="1" i="1" dirty="0">
                <a:latin typeface="Calibri"/>
                <a:ea typeface="Calibri"/>
                <a:cs typeface="Calibri"/>
                <a:sym typeface="Calibri"/>
              </a:rPr>
              <a:t> in mid-2020’’: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No. of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companies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Playfair Display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Playfair Display"/>
              <a:buNone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			Of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Playfair Display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No. of companies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selling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products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via internet </a:t>
            </a:r>
            <a:endParaRPr dirty="0"/>
          </a:p>
          <a:p>
            <a:pPr marL="630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dirty="0"/>
          </a:p>
          <a:p>
            <a:pPr marL="630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No. of companies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having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telecommunications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No. of companies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offering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IT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advice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producing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softwares</a:t>
            </a:r>
            <a:endParaRPr dirty="0"/>
          </a:p>
          <a:p>
            <a:pPr marL="630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No. of companies processing data and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it-IT" sz="5600" dirty="0" err="1">
                <a:latin typeface="Calibri"/>
                <a:ea typeface="Calibri"/>
                <a:cs typeface="Calibri"/>
                <a:sym typeface="Calibri"/>
              </a:rPr>
              <a:t>portals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 </a:t>
            </a:r>
            <a:endParaRPr dirty="0"/>
          </a:p>
        </p:txBody>
      </p:sp>
      <p:sp>
        <p:nvSpPr>
          <p:cNvPr id="88" name="Google Shape;88;p15"/>
          <p:cNvSpPr txBox="1"/>
          <p:nvPr/>
        </p:nvSpPr>
        <p:spPr>
          <a:xfrm>
            <a:off x="5679013" y="2219287"/>
            <a:ext cx="2687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3000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1,7% of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375" y="104140"/>
            <a:ext cx="3209550" cy="198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82A4A6-3E17-C940-9F6F-D0328CBD9DDC}"/>
              </a:ext>
            </a:extLst>
          </p:cNvPr>
          <p:cNvSpPr txBox="1"/>
          <p:nvPr/>
        </p:nvSpPr>
        <p:spPr>
          <a:xfrm>
            <a:off x="5679013" y="2910977"/>
            <a:ext cx="747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385 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139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818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1578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12" y="25113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Imprese Digitali 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-138325" y="939004"/>
            <a:ext cx="91440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Forte crescita del numero di micro e di piccole imprese digitali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nell’ultimo periodo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Secondo i numeri che emergono dal dossier </a:t>
            </a:r>
            <a:r>
              <a:rPr lang="it-IT" sz="1500" b="1" i="1" dirty="0">
                <a:latin typeface="Calibri"/>
                <a:ea typeface="Calibri"/>
                <a:cs typeface="Calibri"/>
                <a:sym typeface="Calibri"/>
              </a:rPr>
              <a:t>‘’ Le imprese digitali a metà 2020 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”: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Numero di imprese digitali attive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		Di cui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Numero di imprese che vendono i propri prodotti via internet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Numero di imprese che hanno una attività di telecomunicazione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Imprese che offrono consulenza informatica e producono software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Imprese che elaborano dati e creano portali web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</a:pP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</a:pP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</a:pPr>
            <a:endParaRPr sz="15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</a:pPr>
            <a:endParaRPr sz="15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97" name="Google Shape;97;p16"/>
          <p:cNvSpPr txBox="1"/>
          <p:nvPr/>
        </p:nvSpPr>
        <p:spPr>
          <a:xfrm>
            <a:off x="5793610" y="2494132"/>
            <a:ext cx="2508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3000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1,7% del totale delle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attività produttive</a:t>
            </a:r>
            <a:endParaRPr dirty="0"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637" y="115963"/>
            <a:ext cx="3107038" cy="186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35B66C-AAA3-6D4D-BA0A-46817D33968C}"/>
              </a:ext>
            </a:extLst>
          </p:cNvPr>
          <p:cNvSpPr txBox="1"/>
          <p:nvPr/>
        </p:nvSpPr>
        <p:spPr>
          <a:xfrm>
            <a:off x="5817775" y="3392311"/>
            <a:ext cx="675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385 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139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818 </a:t>
            </a:r>
          </a:p>
          <a:p>
            <a:pPr lvl="0"/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1578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34575" y="27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ct val="111111"/>
            </a:pPr>
            <a:r>
              <a:rPr lang="it-IT" dirty="0"/>
              <a:t>ICT Field Data</a:t>
            </a:r>
            <a:br>
              <a:rPr lang="it-IT" dirty="0"/>
            </a:br>
            <a:br>
              <a:rPr lang="it-IT" dirty="0"/>
            </a:b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report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’’Centro Studi Investimenti Sociali’’ (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Censis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2020:</a:t>
            </a:r>
            <a:b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dirty="0"/>
            </a:br>
            <a:endParaRPr dirty="0"/>
          </a:p>
        </p:txBody>
      </p:sp>
      <p:graphicFrame>
        <p:nvGraphicFramePr>
          <p:cNvPr id="104" name="Google Shape;104;p17"/>
          <p:cNvGraphicFramePr/>
          <p:nvPr>
            <p:extLst>
              <p:ext uri="{D42A27DB-BD31-4B8C-83A1-F6EECF244321}">
                <p14:modId xmlns:p14="http://schemas.microsoft.com/office/powerpoint/2010/main" val="2114197818"/>
              </p:ext>
            </p:extLst>
          </p:nvPr>
        </p:nvGraphicFramePr>
        <p:xfrm>
          <a:off x="448756" y="1850302"/>
          <a:ext cx="8246488" cy="3015773"/>
        </p:xfrm>
        <a:graphic>
          <a:graphicData uri="http://schemas.openxmlformats.org/drawingml/2006/table">
            <a:tbl>
              <a:tblPr firstRow="1" bandRow="1">
                <a:noFill/>
                <a:tableStyleId>{F2B056EF-BE93-4338-A2C0-D2ED93EA633A}</a:tableStyleId>
              </a:tblPr>
              <a:tblGrid>
                <a:gridCol w="304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4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Sardinia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0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and development workers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9,910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(1,48%)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523</a:t>
                      </a: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(3.3%)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ower than the national figure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innovative start-ups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(0,0011%)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11,496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(0,0025%)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ower than the national figure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7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enterprises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 per 10.000 active enterprises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it-IT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it-IT" sz="16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it-IT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10.000 active enterprises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it-IT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ower </a:t>
                      </a:r>
                      <a:r>
                        <a:rPr lang="it-IT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</a:t>
                      </a:r>
                      <a:r>
                        <a:rPr lang="it-IT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it-IT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</a:t>
                      </a:r>
                      <a:r>
                        <a:rPr lang="it-IT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figure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260125" y="27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Settore ICT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lvl="0">
              <a:buSzPct val="214285"/>
            </a:pPr>
            <a:r>
              <a:rPr lang="it-IT" sz="16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Secondo il rapporto dell’istituto ‘’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Centro Studi Investimenti Sociali’’ (</a:t>
            </a:r>
            <a:r>
              <a:rPr lang="it-IT" sz="16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Censis</a:t>
            </a:r>
            <a:r>
              <a:rPr lang="it-IT" sz="16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 2020:</a:t>
            </a:r>
            <a:endParaRPr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110" name="Google Shape;110;p18"/>
          <p:cNvGraphicFramePr/>
          <p:nvPr>
            <p:extLst>
              <p:ext uri="{D42A27DB-BD31-4B8C-83A1-F6EECF244321}">
                <p14:modId xmlns:p14="http://schemas.microsoft.com/office/powerpoint/2010/main" val="886744344"/>
              </p:ext>
            </p:extLst>
          </p:nvPr>
        </p:nvGraphicFramePr>
        <p:xfrm>
          <a:off x="484628" y="1905247"/>
          <a:ext cx="8347671" cy="2799998"/>
        </p:xfrm>
        <a:graphic>
          <a:graphicData uri="http://schemas.openxmlformats.org/drawingml/2006/table">
            <a:tbl>
              <a:tblPr firstRow="1" bandRow="1">
                <a:noFill/>
                <a:tableStyleId>{F2B056EF-BE93-4338-A2C0-D2ED93EA633A}</a:tableStyleId>
              </a:tblPr>
              <a:tblGrid>
                <a:gridCol w="376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Sardegna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Italia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1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Addetti nell</a:t>
                      </a:r>
                      <a:r>
                        <a:rPr lang="it-IT"/>
                        <a:t>a 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ricerca e sviluppo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9,910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(1,48%)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523</a:t>
                      </a:r>
                      <a:r>
                        <a:rPr lang="it-IT"/>
                        <a:t>,</a:t>
                      </a:r>
                      <a:r>
                        <a:rPr lang="it-IT" sz="1400" u="none" strike="noStrike" cap="none"/>
                        <a:t>800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(3,3%)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Più basso del dato nazionale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Numero di </a:t>
                      </a:r>
                      <a:r>
                        <a:rPr lang="it-IT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 up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innovative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it-IT"/>
                        <a:t>59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start up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(0,0011%)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11,496</a:t>
                      </a:r>
                      <a:endParaRPr sz="1400" u="none" strike="noStrike" cap="none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(0,0025%)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2"/>
                          </a:solidFill>
                        </a:rPr>
                        <a:t>Più basso del dato nazionale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Imprese R&amp;S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7,3 ogni 10</a:t>
                      </a:r>
                      <a:r>
                        <a:rPr lang="it-IT"/>
                        <a:t>.000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imprese attive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10,4 ogni 10.000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imprese attive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Font typeface="Arial"/>
                        <a:buNone/>
                      </a:pPr>
                      <a:r>
                        <a:rPr lang="it-IT" dirty="0">
                          <a:solidFill>
                            <a:schemeClr val="dk2"/>
                          </a:solidFill>
                        </a:rPr>
                        <a:t>Più basso del dato nazionale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147450" y="17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Internet Usage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79250" y="1143304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Families with Internet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home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of connection: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Fixed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and/or mobile broadband connection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Mobile broadband connection over mobile network,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least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3G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Families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Internet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home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Reason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needed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connect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for privacy, security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knows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dirty="0" err="1"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1400" dirty="0">
                <a:latin typeface="Calibri"/>
                <a:ea typeface="Calibri"/>
                <a:cs typeface="Calibri"/>
                <a:sym typeface="Calibri"/>
              </a:rPr>
              <a:t> to use the Internet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2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2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02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552550" y="596475"/>
            <a:ext cx="12708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912950" y="708750"/>
            <a:ext cx="1962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300" b="1" dirty="0" err="1">
                <a:solidFill>
                  <a:srgbClr val="018067"/>
                </a:solidFill>
              </a:rPr>
              <a:t>Sardinia</a:t>
            </a:r>
            <a:r>
              <a:rPr lang="it-IT" sz="1300" b="1" dirty="0">
                <a:solidFill>
                  <a:srgbClr val="018067"/>
                </a:solidFill>
              </a:rPr>
              <a:t>          </a:t>
            </a:r>
            <a:r>
              <a:rPr lang="it-IT" sz="1300" b="1" dirty="0" err="1">
                <a:solidFill>
                  <a:schemeClr val="dk2"/>
                </a:solidFill>
              </a:rPr>
              <a:t>Italy</a:t>
            </a:r>
            <a:endParaRPr sz="13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b="1" dirty="0">
                <a:solidFill>
                  <a:srgbClr val="018067"/>
                </a:solidFill>
              </a:rPr>
              <a:t>76,5%                 </a:t>
            </a:r>
            <a:r>
              <a:rPr lang="it-IT" sz="1100" dirty="0">
                <a:solidFill>
                  <a:schemeClr val="dk2"/>
                </a:solidFill>
              </a:rPr>
              <a:t>76,1%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9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9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912950" y="1829025"/>
            <a:ext cx="18672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b="1" dirty="0">
                <a:solidFill>
                  <a:srgbClr val="018067"/>
                </a:solidFill>
              </a:rPr>
              <a:t>75,6%                 </a:t>
            </a:r>
            <a:r>
              <a:rPr lang="it-IT" sz="1100" dirty="0">
                <a:solidFill>
                  <a:schemeClr val="dk2"/>
                </a:solidFill>
              </a:rPr>
              <a:t>74,7%  </a:t>
            </a:r>
            <a:r>
              <a:rPr lang="it-IT" sz="1100" b="1" dirty="0">
                <a:solidFill>
                  <a:srgbClr val="018067"/>
                </a:solidFill>
              </a:rPr>
              <a:t>41,7%                 </a:t>
            </a:r>
            <a:r>
              <a:rPr lang="it-IT" sz="1100" dirty="0">
                <a:solidFill>
                  <a:schemeClr val="dk2"/>
                </a:solidFill>
              </a:rPr>
              <a:t>33,7%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339550" y="3656650"/>
            <a:ext cx="8472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912950" y="2625175"/>
            <a:ext cx="186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b="1" dirty="0">
                <a:solidFill>
                  <a:srgbClr val="018067"/>
                </a:solidFill>
              </a:rPr>
              <a:t>23,5%                 </a:t>
            </a:r>
            <a:r>
              <a:rPr lang="it-IT" sz="1100" dirty="0">
                <a:solidFill>
                  <a:schemeClr val="dk2"/>
                </a:solidFill>
              </a:rPr>
              <a:t>23,9%</a:t>
            </a:r>
            <a:r>
              <a:rPr lang="it-IT" sz="1100" b="1" dirty="0">
                <a:solidFill>
                  <a:srgbClr val="018067"/>
                </a:solidFill>
              </a:rPr>
              <a:t>  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5912950" y="3339904"/>
            <a:ext cx="1962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b="1" dirty="0">
                <a:solidFill>
                  <a:srgbClr val="018067"/>
                </a:solidFill>
              </a:rPr>
              <a:t>8,0%                  </a:t>
            </a:r>
            <a:r>
              <a:rPr lang="it-IT" sz="1100" dirty="0">
                <a:solidFill>
                  <a:schemeClr val="dk2"/>
                </a:solidFill>
              </a:rPr>
              <a:t>7,2%                                         </a:t>
            </a:r>
            <a:r>
              <a:rPr lang="it-IT" sz="1100" b="1" dirty="0">
                <a:solidFill>
                  <a:srgbClr val="018067"/>
                </a:solidFill>
              </a:rPr>
              <a:t>0,9%                  </a:t>
            </a:r>
            <a:r>
              <a:rPr lang="it-IT" sz="1100" dirty="0">
                <a:solidFill>
                  <a:schemeClr val="dk2"/>
                </a:solidFill>
              </a:rPr>
              <a:t>2,3%                                           </a:t>
            </a:r>
            <a:r>
              <a:rPr lang="it-IT" sz="1100" b="1" dirty="0">
                <a:solidFill>
                  <a:srgbClr val="018067"/>
                </a:solidFill>
              </a:rPr>
              <a:t>52,2%                </a:t>
            </a:r>
            <a:r>
              <a:rPr lang="it-IT" sz="1100" dirty="0">
                <a:solidFill>
                  <a:schemeClr val="dk2"/>
                </a:solidFill>
              </a:rPr>
              <a:t>56,4%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6811900" y="1374475"/>
            <a:ext cx="8400" cy="26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9"/>
          <p:cNvSpPr txBox="1"/>
          <p:nvPr/>
        </p:nvSpPr>
        <p:spPr>
          <a:xfrm>
            <a:off x="112375" y="859775"/>
            <a:ext cx="4979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 to ISTAT </a:t>
            </a:r>
            <a:r>
              <a:rPr lang="it-IT" dirty="0" err="1">
                <a:latin typeface="Calibri"/>
                <a:ea typeface="Calibri"/>
                <a:cs typeface="Calibri"/>
                <a:sym typeface="Calibri"/>
              </a:rPr>
              <a:t>datas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 2020: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4300A7-B026-BC49-9559-C97C1E66ABA2}"/>
              </a:ext>
            </a:extLst>
          </p:cNvPr>
          <p:cNvSpPr txBox="1"/>
          <p:nvPr/>
        </p:nvSpPr>
        <p:spPr>
          <a:xfrm>
            <a:off x="6578550" y="4717769"/>
            <a:ext cx="259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 100 families)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04225" y="18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Utilizzo di Internet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0" y="11929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2233" algn="l" rtl="0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Famiglie che dispongono di accesso a Internet da casa 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         Tipo di connessione: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233" algn="l" rtl="0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Connessione a banda larga fissa e/o banda larga mobile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233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Connessione mobile a banda larga tramite rete di telefonia mobile, almeno 3G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233" algn="l" rtl="0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Famiglie che non dispongono di accesso a Internet da casa 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           Motivo per cui non ne dispongono: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233" algn="l" rtl="0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Alto costo degli strumenti necessari per connettersi 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233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Motivi di privacy, sicurezza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73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it-IT" sz="5600" dirty="0">
                <a:latin typeface="Calibri"/>
                <a:ea typeface="Calibri"/>
                <a:cs typeface="Calibri"/>
                <a:sym typeface="Calibri"/>
              </a:rPr>
              <a:t>Nessuno sa usare Internet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06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ct val="122222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324925" y="830666"/>
            <a:ext cx="2123700" cy="300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300" b="1" dirty="0">
                <a:solidFill>
                  <a:srgbClr val="018067"/>
                </a:solidFill>
              </a:rPr>
              <a:t>Sardegna          </a:t>
            </a:r>
            <a:r>
              <a:rPr lang="it-IT" sz="1300" b="1" dirty="0">
                <a:solidFill>
                  <a:schemeClr val="dk2"/>
                </a:solidFill>
              </a:rPr>
              <a:t>Italia </a:t>
            </a:r>
            <a:endParaRPr sz="13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b="1" dirty="0">
                <a:solidFill>
                  <a:srgbClr val="018067"/>
                </a:solidFill>
              </a:rPr>
              <a:t>76,5%                    </a:t>
            </a:r>
            <a:r>
              <a:rPr lang="it-IT" sz="1100" dirty="0">
                <a:solidFill>
                  <a:schemeClr val="dk2"/>
                </a:solidFill>
              </a:rPr>
              <a:t>76,1%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180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it-IT" sz="1100" b="1" dirty="0">
              <a:solidFill>
                <a:srgbClr val="018067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754500" y="3552900"/>
            <a:ext cx="10806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324925" y="1926008"/>
            <a:ext cx="2066100" cy="144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100" b="1" dirty="0">
                <a:solidFill>
                  <a:srgbClr val="018067"/>
                </a:solidFill>
              </a:rPr>
              <a:t>75,6%                    </a:t>
            </a:r>
            <a:r>
              <a:rPr lang="it-IT" sz="1100" dirty="0">
                <a:solidFill>
                  <a:schemeClr val="dk2"/>
                </a:solidFill>
              </a:rPr>
              <a:t>74,7%  </a:t>
            </a:r>
            <a:r>
              <a:rPr lang="it-IT" sz="1100" b="1" dirty="0">
                <a:solidFill>
                  <a:srgbClr val="018067"/>
                </a:solidFill>
              </a:rPr>
              <a:t>41,7%                    </a:t>
            </a:r>
            <a:r>
              <a:rPr lang="it-IT" sz="1100" dirty="0">
                <a:solidFill>
                  <a:schemeClr val="dk2"/>
                </a:solidFill>
              </a:rPr>
              <a:t>33,7%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100" dirty="0">
                <a:solidFill>
                  <a:schemeClr val="dk2"/>
                </a:solidFill>
              </a:rPr>
              <a:t>                                                                                                           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 flipH="1">
            <a:off x="7296436" y="1472175"/>
            <a:ext cx="300" cy="27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0"/>
          <p:cNvSpPr txBox="1"/>
          <p:nvPr/>
        </p:nvSpPr>
        <p:spPr>
          <a:xfrm>
            <a:off x="4823650" y="3777675"/>
            <a:ext cx="8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04225" y="838525"/>
            <a:ext cx="276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Secondo i dati ISTAT 2020:</a:t>
            </a:r>
            <a:r>
              <a:rPr lang="it-IT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3DC961-0CBA-DC4C-B97B-F0D8E7D96CA9}"/>
              </a:ext>
            </a:extLst>
          </p:cNvPr>
          <p:cNvSpPr txBox="1"/>
          <p:nvPr/>
        </p:nvSpPr>
        <p:spPr>
          <a:xfrm>
            <a:off x="6342110" y="3009142"/>
            <a:ext cx="1909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18067"/>
                </a:solidFill>
              </a:rPr>
              <a:t>23,5%                   </a:t>
            </a:r>
            <a:r>
              <a:rPr lang="it-IT" sz="1100" dirty="0">
                <a:solidFill>
                  <a:schemeClr val="dk2"/>
                </a:solidFill>
              </a:rPr>
              <a:t>23,9%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648E21-1945-8A4E-A448-C78373FC6B05}"/>
              </a:ext>
            </a:extLst>
          </p:cNvPr>
          <p:cNvSpPr txBox="1"/>
          <p:nvPr/>
        </p:nvSpPr>
        <p:spPr>
          <a:xfrm>
            <a:off x="6324925" y="3709400"/>
            <a:ext cx="1943625" cy="123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it-IT" sz="1100" b="1" dirty="0">
                <a:solidFill>
                  <a:srgbClr val="018067"/>
                </a:solidFill>
              </a:rPr>
              <a:t>8,0%                     </a:t>
            </a:r>
            <a:r>
              <a:rPr lang="it-IT" sz="1100" dirty="0">
                <a:solidFill>
                  <a:schemeClr val="dk2"/>
                </a:solidFill>
              </a:rPr>
              <a:t>7,2%                                         </a:t>
            </a:r>
            <a:r>
              <a:rPr lang="it-IT" sz="1100" b="1" dirty="0">
                <a:solidFill>
                  <a:srgbClr val="018067"/>
                </a:solidFill>
              </a:rPr>
              <a:t>0,9%                     </a:t>
            </a:r>
            <a:r>
              <a:rPr lang="it-IT" sz="1100" dirty="0">
                <a:solidFill>
                  <a:schemeClr val="dk2"/>
                </a:solidFill>
              </a:rPr>
              <a:t>2,3%                                           </a:t>
            </a:r>
            <a:r>
              <a:rPr lang="it-IT" sz="1100" b="1" dirty="0">
                <a:solidFill>
                  <a:srgbClr val="018067"/>
                </a:solidFill>
              </a:rPr>
              <a:t>52,2%                   </a:t>
            </a:r>
            <a:r>
              <a:rPr lang="it-IT" sz="1100" dirty="0">
                <a:solidFill>
                  <a:schemeClr val="dk2"/>
                </a:solidFill>
              </a:rPr>
              <a:t>56,4%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it-IT" sz="1050" dirty="0">
              <a:solidFill>
                <a:schemeClr val="dk2"/>
              </a:solidFill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73AD2E-B131-264B-8947-CF1F9B4645B4}"/>
              </a:ext>
            </a:extLst>
          </p:cNvPr>
          <p:cNvSpPr txBox="1"/>
          <p:nvPr/>
        </p:nvSpPr>
        <p:spPr>
          <a:xfrm>
            <a:off x="6299740" y="4673806"/>
            <a:ext cx="269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(Percentuale per 100 famiglie)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1013</Words>
  <Application>Microsoft Macintosh PowerPoint</Application>
  <PresentationFormat>Presentazione su schermo (16:9)</PresentationFormat>
  <Paragraphs>281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Oswald</vt:lpstr>
      <vt:lpstr>Playfair Display</vt:lpstr>
      <vt:lpstr>Calibri</vt:lpstr>
      <vt:lpstr>Montserrat</vt:lpstr>
      <vt:lpstr>Arial</vt:lpstr>
      <vt:lpstr>Pop</vt:lpstr>
      <vt:lpstr>Presentazione standard di PowerPoint</vt:lpstr>
      <vt:lpstr>Introduction</vt:lpstr>
      <vt:lpstr>Introduzione</vt:lpstr>
      <vt:lpstr>Digital Business</vt:lpstr>
      <vt:lpstr>Imprese Digitali </vt:lpstr>
      <vt:lpstr>ICT Field Data  According to the report of the institute ’’Centro Studi Investimenti Sociali’’ (Censis) 2020:  </vt:lpstr>
      <vt:lpstr>Settore ICT  Secondo il rapporto dell’istituto ‘’Centro Studi Investimenti Sociali’’ (Censis) 2020:</vt:lpstr>
      <vt:lpstr>Internet Usage</vt:lpstr>
      <vt:lpstr>Utilizzo di Internet</vt:lpstr>
      <vt:lpstr>Sardinian Technology Park</vt:lpstr>
      <vt:lpstr>Parco Tecnologico della Sardegna</vt:lpstr>
      <vt:lpstr>Technologies and Covid</vt:lpstr>
      <vt:lpstr>Tecnologie e Covid</vt:lpstr>
      <vt:lpstr> Sitografia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Cleber Alice</cp:lastModifiedBy>
  <cp:revision>11</cp:revision>
  <dcterms:modified xsi:type="dcterms:W3CDTF">2021-04-25T09:33:26Z</dcterms:modified>
</cp:coreProperties>
</file>