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Lst>
  <p:sldSz cy="5143500" cx="9144000"/>
  <p:notesSz cx="6858000" cy="9144000"/>
  <p:embeddedFontLst>
    <p:embeddedFont>
      <p:font typeface="Playfair Display"/>
      <p:regular r:id="rId43"/>
      <p:bold r:id="rId44"/>
      <p:italic r:id="rId45"/>
      <p:boldItalic r:id="rId46"/>
    </p:embeddedFont>
    <p:embeddedFont>
      <p:font typeface="Montserrat"/>
      <p:regular r:id="rId47"/>
      <p:bold r:id="rId48"/>
      <p:italic r:id="rId49"/>
      <p:boldItalic r:id="rId50"/>
    </p:embeddedFont>
    <p:embeddedFont>
      <p:font typeface="Oswald"/>
      <p:regular r:id="rId51"/>
      <p:bold r:id="rId5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font" Target="fonts/PlayfairDisplay-bold.fntdata"/><Relationship Id="rId43" Type="http://schemas.openxmlformats.org/officeDocument/2006/relationships/font" Target="fonts/PlayfairDisplay-regular.fntdata"/><Relationship Id="rId46" Type="http://schemas.openxmlformats.org/officeDocument/2006/relationships/font" Target="fonts/PlayfairDisplay-boldItalic.fntdata"/><Relationship Id="rId45" Type="http://schemas.openxmlformats.org/officeDocument/2006/relationships/font" Target="fonts/PlayfairDisplay-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Montserrat-bold.fntdata"/><Relationship Id="rId47" Type="http://schemas.openxmlformats.org/officeDocument/2006/relationships/font" Target="fonts/Montserrat-regular.fntdata"/><Relationship Id="rId49" Type="http://schemas.openxmlformats.org/officeDocument/2006/relationships/font" Target="fonts/Montserrat-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Oswald-regular.fntdata"/><Relationship Id="rId50" Type="http://schemas.openxmlformats.org/officeDocument/2006/relationships/font" Target="fonts/Montserrat-boldItalic.fntdata"/><Relationship Id="rId52" Type="http://schemas.openxmlformats.org/officeDocument/2006/relationships/font" Target="fonts/Oswald-bold.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b79c68008f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b79c68008f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7962a367c5_3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7962a367c5_3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b79c68008f_3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b79c68008f_3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7962a367c5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7962a367c5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b79c68008f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b79c68008f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b648d36a85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b648d36a85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b79c68008f_2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b79c68008f_2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b648d36a85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b648d36a85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b79c68008f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b79c68008f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7962a367c5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7962a367c5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abab2b97b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abab2b97b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b79c68008f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b79c68008f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7962a367c5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7962a367c5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c97913f085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c97913f085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c97913f085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c97913f085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c39fe8b649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c39fe8b649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b5effbe04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b5effbe04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c97913f085_1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c97913f085_1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c97913f085_1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c97913f085_1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c97913f085_1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c97913f085_1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c97913f085_1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c97913f085_1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b56f98db6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b56f98db6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c795eac6eb_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c795eac6eb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c6bb5c876a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c6bb5c876a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c795eac6eb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c795eac6eb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c719cf831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c719cf831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c795eac6eb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c795eac6eb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c719cf8317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c719cf8317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b5387daf76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b5387daf76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c0abd83072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c0abd83072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b5387daf76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b5387daf76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b56b8449ef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b56b8449e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abab2b97bc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abab2b97bc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b56b8449ef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b56b8449ef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b79c68008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b79c68008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b648d36a85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b648d36a85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4286250" y="0"/>
            <a:ext cx="723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4358475" y="0"/>
            <a:ext cx="38532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44250" y="1403850"/>
            <a:ext cx="8455500" cy="2146800"/>
          </a:xfrm>
          <a:prstGeom prst="rect">
            <a:avLst/>
          </a:prstGeom>
          <a:solidFill>
            <a:srgbClr val="FFFFFF"/>
          </a:solidFill>
        </p:spPr>
        <p:txBody>
          <a:bodyPr anchorCtr="0" anchor="ctr" bIns="91425" lIns="91425" spcFirstLastPara="1" rIns="91425" wrap="square" tIns="91425">
            <a:normAutofit/>
          </a:bodyPr>
          <a:lstStyle>
            <a:lvl1pPr lvl="0" algn="ctr">
              <a:spcBef>
                <a:spcPts val="0"/>
              </a:spcBef>
              <a:spcAft>
                <a:spcPts val="0"/>
              </a:spcAft>
              <a:buSzPts val="6800"/>
              <a:buFont typeface="Playfair Display"/>
              <a:buNone/>
              <a:defRPr b="1" sz="6800">
                <a:latin typeface="Playfair Display"/>
                <a:ea typeface="Playfair Display"/>
                <a:cs typeface="Playfair Display"/>
                <a:sym typeface="Playfair Display"/>
              </a:defRPr>
            </a:lvl1pPr>
            <a:lvl2pPr lvl="1" algn="ctr">
              <a:spcBef>
                <a:spcPts val="0"/>
              </a:spcBef>
              <a:spcAft>
                <a:spcPts val="0"/>
              </a:spcAft>
              <a:buSzPts val="6800"/>
              <a:buFont typeface="Playfair Display"/>
              <a:buNone/>
              <a:defRPr b="1" sz="6800">
                <a:latin typeface="Playfair Display"/>
                <a:ea typeface="Playfair Display"/>
                <a:cs typeface="Playfair Display"/>
                <a:sym typeface="Playfair Display"/>
              </a:defRPr>
            </a:lvl2pPr>
            <a:lvl3pPr lvl="2" algn="ctr">
              <a:spcBef>
                <a:spcPts val="0"/>
              </a:spcBef>
              <a:spcAft>
                <a:spcPts val="0"/>
              </a:spcAft>
              <a:buSzPts val="6800"/>
              <a:buFont typeface="Playfair Display"/>
              <a:buNone/>
              <a:defRPr b="1" sz="6800">
                <a:latin typeface="Playfair Display"/>
                <a:ea typeface="Playfair Display"/>
                <a:cs typeface="Playfair Display"/>
                <a:sym typeface="Playfair Display"/>
              </a:defRPr>
            </a:lvl3pPr>
            <a:lvl4pPr lvl="3" algn="ctr">
              <a:spcBef>
                <a:spcPts val="0"/>
              </a:spcBef>
              <a:spcAft>
                <a:spcPts val="0"/>
              </a:spcAft>
              <a:buSzPts val="6800"/>
              <a:buFont typeface="Playfair Display"/>
              <a:buNone/>
              <a:defRPr b="1" sz="6800">
                <a:latin typeface="Playfair Display"/>
                <a:ea typeface="Playfair Display"/>
                <a:cs typeface="Playfair Display"/>
                <a:sym typeface="Playfair Display"/>
              </a:defRPr>
            </a:lvl4pPr>
            <a:lvl5pPr lvl="4" algn="ctr">
              <a:spcBef>
                <a:spcPts val="0"/>
              </a:spcBef>
              <a:spcAft>
                <a:spcPts val="0"/>
              </a:spcAft>
              <a:buSzPts val="6800"/>
              <a:buFont typeface="Playfair Display"/>
              <a:buNone/>
              <a:defRPr b="1" sz="6800">
                <a:latin typeface="Playfair Display"/>
                <a:ea typeface="Playfair Display"/>
                <a:cs typeface="Playfair Display"/>
                <a:sym typeface="Playfair Display"/>
              </a:defRPr>
            </a:lvl5pPr>
            <a:lvl6pPr lvl="5" algn="ctr">
              <a:spcBef>
                <a:spcPts val="0"/>
              </a:spcBef>
              <a:spcAft>
                <a:spcPts val="0"/>
              </a:spcAft>
              <a:buSzPts val="6800"/>
              <a:buFont typeface="Playfair Display"/>
              <a:buNone/>
              <a:defRPr b="1" sz="6800">
                <a:latin typeface="Playfair Display"/>
                <a:ea typeface="Playfair Display"/>
                <a:cs typeface="Playfair Display"/>
                <a:sym typeface="Playfair Display"/>
              </a:defRPr>
            </a:lvl6pPr>
            <a:lvl7pPr lvl="6" algn="ctr">
              <a:spcBef>
                <a:spcPts val="0"/>
              </a:spcBef>
              <a:spcAft>
                <a:spcPts val="0"/>
              </a:spcAft>
              <a:buSzPts val="6800"/>
              <a:buFont typeface="Playfair Display"/>
              <a:buNone/>
              <a:defRPr b="1" sz="6800">
                <a:latin typeface="Playfair Display"/>
                <a:ea typeface="Playfair Display"/>
                <a:cs typeface="Playfair Display"/>
                <a:sym typeface="Playfair Display"/>
              </a:defRPr>
            </a:lvl7pPr>
            <a:lvl8pPr lvl="7" algn="ctr">
              <a:spcBef>
                <a:spcPts val="0"/>
              </a:spcBef>
              <a:spcAft>
                <a:spcPts val="0"/>
              </a:spcAft>
              <a:buSzPts val="6800"/>
              <a:buFont typeface="Playfair Display"/>
              <a:buNone/>
              <a:defRPr b="1" sz="6800">
                <a:latin typeface="Playfair Display"/>
                <a:ea typeface="Playfair Display"/>
                <a:cs typeface="Playfair Display"/>
                <a:sym typeface="Playfair Display"/>
              </a:defRPr>
            </a:lvl8pPr>
            <a:lvl9pPr lvl="8" algn="ctr">
              <a:spcBef>
                <a:spcPts val="0"/>
              </a:spcBef>
              <a:spcAft>
                <a:spcPts val="0"/>
              </a:spcAft>
              <a:buSzPts val="6800"/>
              <a:buFont typeface="Playfair Display"/>
              <a:buNone/>
              <a:defRPr b="1" sz="6800">
                <a:latin typeface="Playfair Display"/>
                <a:ea typeface="Playfair Display"/>
                <a:cs typeface="Playfair Display"/>
                <a:sym typeface="Playfair Display"/>
              </a:defRPr>
            </a:lvl9pPr>
          </a:lstStyle>
          <a:p/>
        </p:txBody>
      </p:sp>
      <p:sp>
        <p:nvSpPr>
          <p:cNvPr id="13" name="Google Shape;13;p2"/>
          <p:cNvSpPr txBox="1"/>
          <p:nvPr>
            <p:ph idx="1" type="subTitle"/>
          </p:nvPr>
        </p:nvSpPr>
        <p:spPr>
          <a:xfrm>
            <a:off x="344250" y="3550650"/>
            <a:ext cx="4910100" cy="577800"/>
          </a:xfrm>
          <a:prstGeom prst="rect">
            <a:avLst/>
          </a:prstGeom>
          <a:solidFill>
            <a:schemeClr val="dk2"/>
          </a:solidFill>
        </p:spPr>
        <p:txBody>
          <a:bodyPr anchorCtr="0" anchor="ctr" bIns="91425" lIns="91425" spcFirstLastPara="1" rIns="91425" wrap="square" tIns="91425">
            <a:normAutofit/>
          </a:bodyPr>
          <a:lstStyle>
            <a:lvl1pPr lvl="0">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1pPr>
            <a:lvl2pPr lvl="1">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9pPr>
          </a:lstStyle>
          <a:p/>
        </p:txBody>
      </p:sp>
      <p:sp>
        <p:nvSpPr>
          <p:cNvPr id="14" name="Google Shape;14;p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txBox="1"/>
          <p:nvPr>
            <p:ph hasCustomPrompt="1" type="title"/>
          </p:nvPr>
        </p:nvSpPr>
        <p:spPr>
          <a:xfrm>
            <a:off x="311700" y="999925"/>
            <a:ext cx="8520600" cy="2146200"/>
          </a:xfrm>
          <a:prstGeom prst="rect">
            <a:avLst/>
          </a:prstGeom>
        </p:spPr>
        <p:txBody>
          <a:bodyPr anchorCtr="0" anchor="b" bIns="91425" lIns="91425" spcFirstLastPara="1" rIns="91425" wrap="square" tIns="91425">
            <a:normAutofit/>
          </a:bodyPr>
          <a:lstStyle>
            <a:lvl1pPr lvl="0" algn="ctr">
              <a:spcBef>
                <a:spcPts val="0"/>
              </a:spcBef>
              <a:spcAft>
                <a:spcPts val="0"/>
              </a:spcAft>
              <a:buSzPts val="14000"/>
              <a:buFont typeface="Montserrat"/>
              <a:buNone/>
              <a:defRPr sz="14000">
                <a:latin typeface="Montserrat"/>
                <a:ea typeface="Montserrat"/>
                <a:cs typeface="Montserrat"/>
                <a:sym typeface="Montserrat"/>
              </a:defRPr>
            </a:lvl1pPr>
            <a:lvl2pPr lvl="1" algn="ctr">
              <a:spcBef>
                <a:spcPts val="0"/>
              </a:spcBef>
              <a:spcAft>
                <a:spcPts val="0"/>
              </a:spcAft>
              <a:buSzPts val="14000"/>
              <a:buFont typeface="Montserrat"/>
              <a:buNone/>
              <a:defRPr sz="14000">
                <a:latin typeface="Montserrat"/>
                <a:ea typeface="Montserrat"/>
                <a:cs typeface="Montserrat"/>
                <a:sym typeface="Montserrat"/>
              </a:defRPr>
            </a:lvl2pPr>
            <a:lvl3pPr lvl="2" algn="ctr">
              <a:spcBef>
                <a:spcPts val="0"/>
              </a:spcBef>
              <a:spcAft>
                <a:spcPts val="0"/>
              </a:spcAft>
              <a:buSzPts val="14000"/>
              <a:buFont typeface="Montserrat"/>
              <a:buNone/>
              <a:defRPr sz="14000">
                <a:latin typeface="Montserrat"/>
                <a:ea typeface="Montserrat"/>
                <a:cs typeface="Montserrat"/>
                <a:sym typeface="Montserrat"/>
              </a:defRPr>
            </a:lvl3pPr>
            <a:lvl4pPr lvl="3" algn="ctr">
              <a:spcBef>
                <a:spcPts val="0"/>
              </a:spcBef>
              <a:spcAft>
                <a:spcPts val="0"/>
              </a:spcAft>
              <a:buSzPts val="14000"/>
              <a:buFont typeface="Montserrat"/>
              <a:buNone/>
              <a:defRPr sz="14000">
                <a:latin typeface="Montserrat"/>
                <a:ea typeface="Montserrat"/>
                <a:cs typeface="Montserrat"/>
                <a:sym typeface="Montserrat"/>
              </a:defRPr>
            </a:lvl4pPr>
            <a:lvl5pPr lvl="4" algn="ctr">
              <a:spcBef>
                <a:spcPts val="0"/>
              </a:spcBef>
              <a:spcAft>
                <a:spcPts val="0"/>
              </a:spcAft>
              <a:buSzPts val="14000"/>
              <a:buFont typeface="Montserrat"/>
              <a:buNone/>
              <a:defRPr sz="14000">
                <a:latin typeface="Montserrat"/>
                <a:ea typeface="Montserrat"/>
                <a:cs typeface="Montserrat"/>
                <a:sym typeface="Montserrat"/>
              </a:defRPr>
            </a:lvl5pPr>
            <a:lvl6pPr lvl="5" algn="ctr">
              <a:spcBef>
                <a:spcPts val="0"/>
              </a:spcBef>
              <a:spcAft>
                <a:spcPts val="0"/>
              </a:spcAft>
              <a:buSzPts val="14000"/>
              <a:buFont typeface="Montserrat"/>
              <a:buNone/>
              <a:defRPr sz="14000">
                <a:latin typeface="Montserrat"/>
                <a:ea typeface="Montserrat"/>
                <a:cs typeface="Montserrat"/>
                <a:sym typeface="Montserrat"/>
              </a:defRPr>
            </a:lvl6pPr>
            <a:lvl7pPr lvl="6" algn="ctr">
              <a:spcBef>
                <a:spcPts val="0"/>
              </a:spcBef>
              <a:spcAft>
                <a:spcPts val="0"/>
              </a:spcAft>
              <a:buSzPts val="14000"/>
              <a:buFont typeface="Montserrat"/>
              <a:buNone/>
              <a:defRPr sz="14000">
                <a:latin typeface="Montserrat"/>
                <a:ea typeface="Montserrat"/>
                <a:cs typeface="Montserrat"/>
                <a:sym typeface="Montserrat"/>
              </a:defRPr>
            </a:lvl7pPr>
            <a:lvl8pPr lvl="7" algn="ctr">
              <a:spcBef>
                <a:spcPts val="0"/>
              </a:spcBef>
              <a:spcAft>
                <a:spcPts val="0"/>
              </a:spcAft>
              <a:buSzPts val="14000"/>
              <a:buFont typeface="Montserrat"/>
              <a:buNone/>
              <a:defRPr sz="14000">
                <a:latin typeface="Montserrat"/>
                <a:ea typeface="Montserrat"/>
                <a:cs typeface="Montserrat"/>
                <a:sym typeface="Montserrat"/>
              </a:defRPr>
            </a:lvl8pPr>
            <a:lvl9pPr lvl="8" algn="ctr">
              <a:spcBef>
                <a:spcPts val="0"/>
              </a:spcBef>
              <a:spcAft>
                <a:spcPts val="0"/>
              </a:spcAft>
              <a:buSzPts val="14000"/>
              <a:buFont typeface="Montserrat"/>
              <a:buNone/>
              <a:defRPr sz="14000">
                <a:latin typeface="Montserrat"/>
                <a:ea typeface="Montserrat"/>
                <a:cs typeface="Montserrat"/>
                <a:sym typeface="Montserrat"/>
              </a:defRPr>
            </a:lvl9pPr>
          </a:lstStyle>
          <a:p>
            <a:r>
              <a:t>xx%</a:t>
            </a:r>
          </a:p>
        </p:txBody>
      </p:sp>
      <p:sp>
        <p:nvSpPr>
          <p:cNvPr id="50" name="Google Shape;50;p11"/>
          <p:cNvSpPr txBox="1"/>
          <p:nvPr>
            <p:ph idx="1" type="body"/>
          </p:nvPr>
        </p:nvSpPr>
        <p:spPr>
          <a:xfrm>
            <a:off x="311700" y="32284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highlight>
                  <a:schemeClr val="dk1"/>
                </a:highlight>
              </a:defRPr>
            </a:lvl1pPr>
            <a:lvl2pPr indent="-317500" lvl="1" marL="914400" algn="ctr">
              <a:spcBef>
                <a:spcPts val="0"/>
              </a:spcBef>
              <a:spcAft>
                <a:spcPts val="0"/>
              </a:spcAft>
              <a:buSzPts val="1400"/>
              <a:buChar char="○"/>
              <a:defRPr>
                <a:highlight>
                  <a:schemeClr val="dk1"/>
                </a:highlight>
              </a:defRPr>
            </a:lvl2pPr>
            <a:lvl3pPr indent="-317500" lvl="2" marL="1371600" algn="ctr">
              <a:spcBef>
                <a:spcPts val="0"/>
              </a:spcBef>
              <a:spcAft>
                <a:spcPts val="0"/>
              </a:spcAft>
              <a:buSzPts val="1400"/>
              <a:buChar char="■"/>
              <a:defRPr>
                <a:highlight>
                  <a:schemeClr val="dk1"/>
                </a:highlight>
              </a:defRPr>
            </a:lvl3pPr>
            <a:lvl4pPr indent="-317500" lvl="3" marL="1828800" algn="ctr">
              <a:spcBef>
                <a:spcPts val="0"/>
              </a:spcBef>
              <a:spcAft>
                <a:spcPts val="0"/>
              </a:spcAft>
              <a:buSzPts val="1400"/>
              <a:buChar char="●"/>
              <a:defRPr>
                <a:highlight>
                  <a:schemeClr val="dk1"/>
                </a:highlight>
              </a:defRPr>
            </a:lvl4pPr>
            <a:lvl5pPr indent="-317500" lvl="4" marL="2286000" algn="ctr">
              <a:spcBef>
                <a:spcPts val="0"/>
              </a:spcBef>
              <a:spcAft>
                <a:spcPts val="0"/>
              </a:spcAft>
              <a:buSzPts val="1400"/>
              <a:buChar char="○"/>
              <a:defRPr>
                <a:highlight>
                  <a:schemeClr val="dk1"/>
                </a:highlight>
              </a:defRPr>
            </a:lvl5pPr>
            <a:lvl6pPr indent="-317500" lvl="5" marL="2743200" algn="ctr">
              <a:spcBef>
                <a:spcPts val="0"/>
              </a:spcBef>
              <a:spcAft>
                <a:spcPts val="0"/>
              </a:spcAft>
              <a:buSzPts val="1400"/>
              <a:buChar char="■"/>
              <a:defRPr>
                <a:highlight>
                  <a:schemeClr val="dk1"/>
                </a:highlight>
              </a:defRPr>
            </a:lvl6pPr>
            <a:lvl7pPr indent="-317500" lvl="6" marL="3200400" algn="ctr">
              <a:spcBef>
                <a:spcPts val="0"/>
              </a:spcBef>
              <a:spcAft>
                <a:spcPts val="0"/>
              </a:spcAft>
              <a:buSzPts val="1400"/>
              <a:buChar char="●"/>
              <a:defRPr>
                <a:highlight>
                  <a:schemeClr val="dk1"/>
                </a:highlight>
              </a:defRPr>
            </a:lvl7pPr>
            <a:lvl8pPr indent="-317500" lvl="7" marL="3657600" algn="ctr">
              <a:spcBef>
                <a:spcPts val="0"/>
              </a:spcBef>
              <a:spcAft>
                <a:spcPts val="0"/>
              </a:spcAft>
              <a:buSzPts val="1400"/>
              <a:buChar char="○"/>
              <a:defRPr>
                <a:highlight>
                  <a:schemeClr val="dk1"/>
                </a:highlight>
              </a:defRPr>
            </a:lvl8pPr>
            <a:lvl9pPr indent="-317500" lvl="8" marL="4114800" algn="ctr">
              <a:spcBef>
                <a:spcPts val="0"/>
              </a:spcBef>
              <a:spcAft>
                <a:spcPts val="0"/>
              </a:spcAft>
              <a:buSzPts val="1400"/>
              <a:buChar char="■"/>
              <a:defRPr>
                <a:highlight>
                  <a:schemeClr val="dk1"/>
                </a:highlight>
              </a:defRPr>
            </a:lvl9pPr>
          </a:lstStyle>
          <a:p/>
        </p:txBody>
      </p:sp>
      <p:sp>
        <p:nvSpPr>
          <p:cNvPr id="51" name="Google Shape;51;p11"/>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p:nvPr/>
        </p:nvSpPr>
        <p:spPr>
          <a:xfrm rot="5400000">
            <a:off x="4550700" y="-498600"/>
            <a:ext cx="42600" cy="84558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
          <p:cNvSpPr txBox="1"/>
          <p:nvPr>
            <p:ph type="title"/>
          </p:nvPr>
        </p:nvSpPr>
        <p:spPr>
          <a:xfrm>
            <a:off x="344250" y="1403850"/>
            <a:ext cx="8455500" cy="2146800"/>
          </a:xfrm>
          <a:prstGeom prst="rect">
            <a:avLst/>
          </a:prstGeom>
          <a:solidFill>
            <a:srgbClr val="FFFFFF"/>
          </a:solidFill>
        </p:spPr>
        <p:txBody>
          <a:bodyPr anchorCtr="0" anchor="ctr" bIns="91425" lIns="91425" spcFirstLastPara="1" rIns="91425" wrap="square" tIns="91425">
            <a:normAutofit/>
          </a:bodyPr>
          <a:lstStyle>
            <a:lvl1pPr lvl="0" algn="ctr">
              <a:spcBef>
                <a:spcPts val="0"/>
              </a:spcBef>
              <a:spcAft>
                <a:spcPts val="0"/>
              </a:spcAft>
              <a:buSzPts val="4800"/>
              <a:buFont typeface="Playfair Display"/>
              <a:buNone/>
              <a:defRPr b="1" sz="4800">
                <a:latin typeface="Playfair Display"/>
                <a:ea typeface="Playfair Display"/>
                <a:cs typeface="Playfair Display"/>
                <a:sym typeface="Playfair Display"/>
              </a:defRPr>
            </a:lvl1pPr>
            <a:lvl2pPr lvl="1" algn="ctr">
              <a:spcBef>
                <a:spcPts val="0"/>
              </a:spcBef>
              <a:spcAft>
                <a:spcPts val="0"/>
              </a:spcAft>
              <a:buSzPts val="4800"/>
              <a:buFont typeface="Playfair Display"/>
              <a:buNone/>
              <a:defRPr b="1" sz="4800">
                <a:latin typeface="Playfair Display"/>
                <a:ea typeface="Playfair Display"/>
                <a:cs typeface="Playfair Display"/>
                <a:sym typeface="Playfair Display"/>
              </a:defRPr>
            </a:lvl2pPr>
            <a:lvl3pPr lvl="2" algn="ctr">
              <a:spcBef>
                <a:spcPts val="0"/>
              </a:spcBef>
              <a:spcAft>
                <a:spcPts val="0"/>
              </a:spcAft>
              <a:buSzPts val="4800"/>
              <a:buFont typeface="Playfair Display"/>
              <a:buNone/>
              <a:defRPr b="1" sz="4800">
                <a:latin typeface="Playfair Display"/>
                <a:ea typeface="Playfair Display"/>
                <a:cs typeface="Playfair Display"/>
                <a:sym typeface="Playfair Display"/>
              </a:defRPr>
            </a:lvl3pPr>
            <a:lvl4pPr lvl="3" algn="ctr">
              <a:spcBef>
                <a:spcPts val="0"/>
              </a:spcBef>
              <a:spcAft>
                <a:spcPts val="0"/>
              </a:spcAft>
              <a:buSzPts val="4800"/>
              <a:buFont typeface="Playfair Display"/>
              <a:buNone/>
              <a:defRPr b="1" sz="4800">
                <a:latin typeface="Playfair Display"/>
                <a:ea typeface="Playfair Display"/>
                <a:cs typeface="Playfair Display"/>
                <a:sym typeface="Playfair Display"/>
              </a:defRPr>
            </a:lvl4pPr>
            <a:lvl5pPr lvl="4" algn="ctr">
              <a:spcBef>
                <a:spcPts val="0"/>
              </a:spcBef>
              <a:spcAft>
                <a:spcPts val="0"/>
              </a:spcAft>
              <a:buSzPts val="4800"/>
              <a:buFont typeface="Playfair Display"/>
              <a:buNone/>
              <a:defRPr b="1" sz="4800">
                <a:latin typeface="Playfair Display"/>
                <a:ea typeface="Playfair Display"/>
                <a:cs typeface="Playfair Display"/>
                <a:sym typeface="Playfair Display"/>
              </a:defRPr>
            </a:lvl5pPr>
            <a:lvl6pPr lvl="5" algn="ctr">
              <a:spcBef>
                <a:spcPts val="0"/>
              </a:spcBef>
              <a:spcAft>
                <a:spcPts val="0"/>
              </a:spcAft>
              <a:buSzPts val="4800"/>
              <a:buFont typeface="Playfair Display"/>
              <a:buNone/>
              <a:defRPr b="1" sz="4800">
                <a:latin typeface="Playfair Display"/>
                <a:ea typeface="Playfair Display"/>
                <a:cs typeface="Playfair Display"/>
                <a:sym typeface="Playfair Display"/>
              </a:defRPr>
            </a:lvl6pPr>
            <a:lvl7pPr lvl="6" algn="ctr">
              <a:spcBef>
                <a:spcPts val="0"/>
              </a:spcBef>
              <a:spcAft>
                <a:spcPts val="0"/>
              </a:spcAft>
              <a:buSzPts val="4800"/>
              <a:buFont typeface="Playfair Display"/>
              <a:buNone/>
              <a:defRPr b="1" sz="4800">
                <a:latin typeface="Playfair Display"/>
                <a:ea typeface="Playfair Display"/>
                <a:cs typeface="Playfair Display"/>
                <a:sym typeface="Playfair Display"/>
              </a:defRPr>
            </a:lvl7pPr>
            <a:lvl8pPr lvl="7" algn="ctr">
              <a:spcBef>
                <a:spcPts val="0"/>
              </a:spcBef>
              <a:spcAft>
                <a:spcPts val="0"/>
              </a:spcAft>
              <a:buSzPts val="4800"/>
              <a:buFont typeface="Playfair Display"/>
              <a:buNone/>
              <a:defRPr b="1" sz="4800">
                <a:latin typeface="Playfair Display"/>
                <a:ea typeface="Playfair Display"/>
                <a:cs typeface="Playfair Display"/>
                <a:sym typeface="Playfair Display"/>
              </a:defRPr>
            </a:lvl8pPr>
            <a:lvl9pPr lvl="8" algn="ctr">
              <a:spcBef>
                <a:spcPts val="0"/>
              </a:spcBef>
              <a:spcAft>
                <a:spcPts val="0"/>
              </a:spcAft>
              <a:buSzPts val="4800"/>
              <a:buFont typeface="Playfair Display"/>
              <a:buNone/>
              <a:defRPr b="1" sz="4800">
                <a:latin typeface="Playfair Display"/>
                <a:ea typeface="Playfair Display"/>
                <a:cs typeface="Playfair Display"/>
                <a:sym typeface="Playfair Display"/>
              </a:defRPr>
            </a:lvl9pPr>
          </a:lstStyle>
          <a:p/>
        </p:txBody>
      </p:sp>
      <p:sp>
        <p:nvSpPr>
          <p:cNvPr id="18" name="Google Shape;18;p3"/>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1" name="Google Shape;21;p4"/>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2" name="Google Shape;22;p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5" name="Google Shape;25;p5"/>
          <p:cNvSpPr txBox="1"/>
          <p:nvPr>
            <p:ph idx="1" type="body"/>
          </p:nvPr>
        </p:nvSpPr>
        <p:spPr>
          <a:xfrm>
            <a:off x="311700" y="1234050"/>
            <a:ext cx="3999900" cy="33348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2" type="body"/>
          </p:nvPr>
        </p:nvSpPr>
        <p:spPr>
          <a:xfrm>
            <a:off x="4832400" y="1234050"/>
            <a:ext cx="3999900" cy="33348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0" name="Google Shape;30;p6"/>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7"/>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1pPr>
            <a:lvl2pPr lvl="1">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2pPr>
            <a:lvl3pPr lvl="2">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3pPr>
            <a:lvl4pPr lvl="3">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4pPr>
            <a:lvl5pPr lvl="4">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5pPr>
            <a:lvl6pPr lvl="5">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6pPr>
            <a:lvl7pPr lvl="6">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7pPr>
            <a:lvl8pPr lvl="7">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8pPr>
            <a:lvl9pPr lvl="8">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9pPr>
          </a:lstStyle>
          <a:p/>
        </p:txBody>
      </p:sp>
      <p:sp>
        <p:nvSpPr>
          <p:cNvPr id="37" name="Google Shape;37;p8"/>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9"/>
          <p:cNvSpPr txBox="1"/>
          <p:nvPr>
            <p:ph type="title"/>
          </p:nvPr>
        </p:nvSpPr>
        <p:spPr>
          <a:xfrm>
            <a:off x="265500" y="1081675"/>
            <a:ext cx="4045200" cy="17862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9214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highlight>
                  <a:schemeClr val="lt1"/>
                </a:highlight>
              </a:defRPr>
            </a:lvl1pPr>
            <a:lvl2pPr indent="-317500" lvl="1" marL="914400">
              <a:spcBef>
                <a:spcPts val="0"/>
              </a:spcBef>
              <a:spcAft>
                <a:spcPts val="0"/>
              </a:spcAft>
              <a:buSzPts val="1400"/>
              <a:buChar char="○"/>
              <a:defRPr>
                <a:highlight>
                  <a:schemeClr val="lt1"/>
                </a:highlight>
              </a:defRPr>
            </a:lvl2pPr>
            <a:lvl3pPr indent="-317500" lvl="2" marL="1371600">
              <a:spcBef>
                <a:spcPts val="0"/>
              </a:spcBef>
              <a:spcAft>
                <a:spcPts val="0"/>
              </a:spcAft>
              <a:buSzPts val="1400"/>
              <a:buChar char="■"/>
              <a:defRPr>
                <a:highlight>
                  <a:schemeClr val="lt1"/>
                </a:highlight>
              </a:defRPr>
            </a:lvl3pPr>
            <a:lvl4pPr indent="-317500" lvl="3" marL="1828800">
              <a:spcBef>
                <a:spcPts val="0"/>
              </a:spcBef>
              <a:spcAft>
                <a:spcPts val="0"/>
              </a:spcAft>
              <a:buSzPts val="1400"/>
              <a:buChar char="●"/>
              <a:defRPr>
                <a:highlight>
                  <a:schemeClr val="lt1"/>
                </a:highlight>
              </a:defRPr>
            </a:lvl4pPr>
            <a:lvl5pPr indent="-317500" lvl="4" marL="2286000">
              <a:spcBef>
                <a:spcPts val="0"/>
              </a:spcBef>
              <a:spcAft>
                <a:spcPts val="0"/>
              </a:spcAft>
              <a:buSzPts val="1400"/>
              <a:buChar char="○"/>
              <a:defRPr>
                <a:highlight>
                  <a:schemeClr val="lt1"/>
                </a:highlight>
              </a:defRPr>
            </a:lvl5pPr>
            <a:lvl6pPr indent="-317500" lvl="5" marL="2743200">
              <a:spcBef>
                <a:spcPts val="0"/>
              </a:spcBef>
              <a:spcAft>
                <a:spcPts val="0"/>
              </a:spcAft>
              <a:buSzPts val="1400"/>
              <a:buChar char="■"/>
              <a:defRPr>
                <a:highlight>
                  <a:schemeClr val="lt1"/>
                </a:highlight>
              </a:defRPr>
            </a:lvl6pPr>
            <a:lvl7pPr indent="-317500" lvl="6" marL="3200400">
              <a:spcBef>
                <a:spcPts val="0"/>
              </a:spcBef>
              <a:spcAft>
                <a:spcPts val="0"/>
              </a:spcAft>
              <a:buSzPts val="1400"/>
              <a:buChar char="●"/>
              <a:defRPr>
                <a:highlight>
                  <a:schemeClr val="lt1"/>
                </a:highlight>
              </a:defRPr>
            </a:lvl7pPr>
            <a:lvl8pPr indent="-317500" lvl="7" marL="3657600">
              <a:spcBef>
                <a:spcPts val="0"/>
              </a:spcBef>
              <a:spcAft>
                <a:spcPts val="0"/>
              </a:spcAft>
              <a:buSzPts val="1400"/>
              <a:buChar char="○"/>
              <a:defRPr>
                <a:highlight>
                  <a:schemeClr val="lt1"/>
                </a:highlight>
              </a:defRPr>
            </a:lvl8pPr>
            <a:lvl9pPr indent="-317500" lvl="8" marL="4114800">
              <a:spcBef>
                <a:spcPts val="0"/>
              </a:spcBef>
              <a:spcAft>
                <a:spcPts val="0"/>
              </a:spcAft>
              <a:buSzPts val="1400"/>
              <a:buChar char="■"/>
              <a:defRPr>
                <a:highlight>
                  <a:schemeClr val="lt1"/>
                </a:highlight>
              </a:defRPr>
            </a:lvl9pPr>
          </a:lstStyle>
          <a:p/>
        </p:txBody>
      </p:sp>
      <p:sp>
        <p:nvSpPr>
          <p:cNvPr id="44" name="Google Shape;44;p9"/>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highlight>
                  <a:schemeClr val="dk1"/>
                </a:highlight>
              </a:defRPr>
            </a:lvl1pPr>
          </a:lstStyle>
          <a:p/>
        </p:txBody>
      </p:sp>
      <p:sp>
        <p:nvSpPr>
          <p:cNvPr id="47" name="Google Shape;47;p10"/>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op">
    <p:bg>
      <p:bgPr>
        <a:solidFill>
          <a:srgbClr val="CFE2F3"/>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9pPr>
          </a:lstStyle>
          <a:p/>
        </p:txBody>
      </p:sp>
      <p:sp>
        <p:nvSpPr>
          <p:cNvPr id="7" name="Google Shape;7;p1"/>
          <p:cNvSpPr txBox="1"/>
          <p:nvPr>
            <p:ph idx="1" type="body"/>
          </p:nvPr>
        </p:nvSpPr>
        <p:spPr>
          <a:xfrm>
            <a:off x="311700" y="1234075"/>
            <a:ext cx="8520600" cy="33348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Playfair Display"/>
              <a:buChar char="●"/>
              <a:defRPr sz="1800">
                <a:solidFill>
                  <a:schemeClr val="dk2"/>
                </a:solidFill>
                <a:latin typeface="Playfair Display"/>
                <a:ea typeface="Playfair Display"/>
                <a:cs typeface="Playfair Display"/>
                <a:sym typeface="Playfair Display"/>
              </a:defRPr>
            </a:lvl1pPr>
            <a:lvl2pPr indent="-317500" lvl="1" marL="9144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2pPr>
            <a:lvl3pPr indent="-317500" lvl="2" marL="13716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3pPr>
            <a:lvl4pPr indent="-317500" lvl="3" marL="18288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4pPr>
            <a:lvl5pPr indent="-317500" lvl="4" marL="22860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5pPr>
            <a:lvl6pPr indent="-317500" lvl="5" marL="27432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6pPr>
            <a:lvl7pPr indent="-317500" lvl="6" marL="32004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7pPr>
            <a:lvl8pPr indent="-317500" lvl="7" marL="36576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8pPr>
            <a:lvl9pPr indent="-317500" lvl="8" marL="41148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Playfair Display"/>
                <a:ea typeface="Playfair Display"/>
                <a:cs typeface="Playfair Display"/>
                <a:sym typeface="Playfair Display"/>
              </a:defRPr>
            </a:lvl1pPr>
            <a:lvl2pPr lvl="1" algn="r">
              <a:buNone/>
              <a:defRPr sz="1000">
                <a:solidFill>
                  <a:schemeClr val="dk2"/>
                </a:solidFill>
                <a:latin typeface="Playfair Display"/>
                <a:ea typeface="Playfair Display"/>
                <a:cs typeface="Playfair Display"/>
                <a:sym typeface="Playfair Display"/>
              </a:defRPr>
            </a:lvl2pPr>
            <a:lvl3pPr lvl="2" algn="r">
              <a:buNone/>
              <a:defRPr sz="1000">
                <a:solidFill>
                  <a:schemeClr val="dk2"/>
                </a:solidFill>
                <a:latin typeface="Playfair Display"/>
                <a:ea typeface="Playfair Display"/>
                <a:cs typeface="Playfair Display"/>
                <a:sym typeface="Playfair Display"/>
              </a:defRPr>
            </a:lvl3pPr>
            <a:lvl4pPr lvl="3" algn="r">
              <a:buNone/>
              <a:defRPr sz="1000">
                <a:solidFill>
                  <a:schemeClr val="dk2"/>
                </a:solidFill>
                <a:latin typeface="Playfair Display"/>
                <a:ea typeface="Playfair Display"/>
                <a:cs typeface="Playfair Display"/>
                <a:sym typeface="Playfair Display"/>
              </a:defRPr>
            </a:lvl4pPr>
            <a:lvl5pPr lvl="4" algn="r">
              <a:buNone/>
              <a:defRPr sz="1000">
                <a:solidFill>
                  <a:schemeClr val="dk2"/>
                </a:solidFill>
                <a:latin typeface="Playfair Display"/>
                <a:ea typeface="Playfair Display"/>
                <a:cs typeface="Playfair Display"/>
                <a:sym typeface="Playfair Display"/>
              </a:defRPr>
            </a:lvl5pPr>
            <a:lvl6pPr lvl="5" algn="r">
              <a:buNone/>
              <a:defRPr sz="1000">
                <a:solidFill>
                  <a:schemeClr val="dk2"/>
                </a:solidFill>
                <a:latin typeface="Playfair Display"/>
                <a:ea typeface="Playfair Display"/>
                <a:cs typeface="Playfair Display"/>
                <a:sym typeface="Playfair Display"/>
              </a:defRPr>
            </a:lvl6pPr>
            <a:lvl7pPr lvl="6" algn="r">
              <a:buNone/>
              <a:defRPr sz="1000">
                <a:solidFill>
                  <a:schemeClr val="dk2"/>
                </a:solidFill>
                <a:latin typeface="Playfair Display"/>
                <a:ea typeface="Playfair Display"/>
                <a:cs typeface="Playfair Display"/>
                <a:sym typeface="Playfair Display"/>
              </a:defRPr>
            </a:lvl7pPr>
            <a:lvl8pPr lvl="7" algn="r">
              <a:buNone/>
              <a:defRPr sz="1000">
                <a:solidFill>
                  <a:schemeClr val="dk2"/>
                </a:solidFill>
                <a:latin typeface="Playfair Display"/>
                <a:ea typeface="Playfair Display"/>
                <a:cs typeface="Playfair Display"/>
                <a:sym typeface="Playfair Display"/>
              </a:defRPr>
            </a:lvl8pPr>
            <a:lvl9pPr lvl="8" algn="r">
              <a:buNone/>
              <a:defRPr sz="1000">
                <a:solidFill>
                  <a:schemeClr val="dk2"/>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it"/>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8.jpg"/><Relationship Id="rId4" Type="http://schemas.openxmlformats.org/officeDocument/2006/relationships/image" Target="../media/image5.jpg"/><Relationship Id="rId5" Type="http://schemas.openxmlformats.org/officeDocument/2006/relationships/image" Target="../media/image16.jpg"/><Relationship Id="rId6"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8.jpg"/><Relationship Id="rId4" Type="http://schemas.openxmlformats.org/officeDocument/2006/relationships/image" Target="../media/image16.jpg"/><Relationship Id="rId5" Type="http://schemas.openxmlformats.org/officeDocument/2006/relationships/image" Target="../media/image5.jpg"/><Relationship Id="rId6"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1.jpg"/><Relationship Id="rId4" Type="http://schemas.openxmlformats.org/officeDocument/2006/relationships/image" Target="../media/image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0.jpg"/><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1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hyperlink" Target="http://www.nationalia.info" TargetMode="External"/><Relationship Id="rId4" Type="http://schemas.openxmlformats.org/officeDocument/2006/relationships/hyperlink" Target="https://www.sardegnaricerche.it/attivita/parcotecnologico/" TargetMode="External"/><Relationship Id="rId11" Type="http://schemas.openxmlformats.org/officeDocument/2006/relationships/hyperlink" Target="https://www.sardegnacultura.it/" TargetMode="External"/><Relationship Id="rId10" Type="http://schemas.openxmlformats.org/officeDocument/2006/relationships/hyperlink" Target="https://www.regione.sardegna.it" TargetMode="External"/><Relationship Id="rId12" Type="http://schemas.openxmlformats.org/officeDocument/2006/relationships/hyperlink" Target="https://www.sardegnaturismo.it/" TargetMode="External"/><Relationship Id="rId9" Type="http://schemas.openxmlformats.org/officeDocument/2006/relationships/hyperlink" Target="https://www.laleggepertutti.it/411158_quali-sono-le-regioni-a-statuto-speciale#:~:text=Anche%20dopo%20la%20riforma%20del,cui%20esercitano%20la%20potest%C3%A0%20legislativa" TargetMode="External"/><Relationship Id="rId5" Type="http://schemas.openxmlformats.org/officeDocument/2006/relationships/hyperlink" Target="https://www.statista.com/statistics/531010/unemployment-rate-italy/" TargetMode="External"/><Relationship Id="rId6" Type="http://schemas.openxmlformats.org/officeDocument/2006/relationships/hyperlink" Target="https://fred.stlouisfed.org/series/LRIN64TTITQ156N" TargetMode="External"/><Relationship Id="rId7" Type="http://schemas.openxmlformats.org/officeDocument/2006/relationships/hyperlink" Target="https://ec.europa.eu/eures/main.jsp?countryId=IT&amp;acro=lmi&amp;showRegion=true&amp;lang=en&amp;mode=text&amp;regionId=IT0&amp;nuts2Code=%20&amp;nuts3Code=null&amp;catId=403" TargetMode="External"/><Relationship Id="rId8" Type="http://schemas.openxmlformats.org/officeDocument/2006/relationships/hyperlink" Target="https://ec.europa.eu/eures/main.jsp?catId=403&amp;lmi=Y&amp;acro=lmi&amp;lang=en&amp;recordLang=en&amp;parentId=&amp;countryId=IT&amp;regionId=IT0&amp;nuts2Code=%20&amp;nuts3Code=null&amp;mode=shortages&amp;regionName=Sardegna" TargetMode="External"/></Relationships>
</file>

<file path=ppt/slides/_rels/slide37.xml.rels><?xml version="1.0" encoding="UTF-8" standalone="yes"?><Relationships xmlns="http://schemas.openxmlformats.org/package/2006/relationships"><Relationship Id="rId11" Type="http://schemas.openxmlformats.org/officeDocument/2006/relationships/hyperlink" Target="http://dati.regione.sardegna.it/dataset?organization=ras-sardegna-statistiche" TargetMode="External"/><Relationship Id="rId10" Type="http://schemas.openxmlformats.org/officeDocument/2006/relationships/hyperlink" Target="https://www.istat.it/it/files//2021/01/Report-Editoria-Lettura-Tavole-statistiche-2019.xlsx" TargetMode="External"/><Relationship Id="rId13" Type="http://schemas.openxmlformats.org/officeDocument/2006/relationships/hyperlink" Target="http://www.regione.sardegna.it/documenti/44_944_20210105181333.pdf" TargetMode="External"/><Relationship Id="rId12" Type="http://schemas.openxmlformats.org/officeDocument/2006/relationships/hyperlink" Target="https://www.istat.it/it/files//2020/05/20_Sardegna_Scheda_DEF.pdf" TargetMode="External"/><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hyperlink" Target="https://www.sardegnareporter.it/2020/08/la-crisi-delleditoria-libraria-sarda-e-il-silenzio-dellassessore-biancareddu/340767/" TargetMode="External"/><Relationship Id="rId4" Type="http://schemas.openxmlformats.org/officeDocument/2006/relationships/hyperlink" Target="http://search.regione.sardegna.it/cgi-bin/RSsearch.pl?key=editoria&amp;categ=11&amp;type=&amp;funz=and&amp;stop=30&amp;submit=vai" TargetMode="External"/><Relationship Id="rId9" Type="http://schemas.openxmlformats.org/officeDocument/2006/relationships/hyperlink" Target="https://www.filmitalia.org/it/filmcommission/33739/" TargetMode="External"/><Relationship Id="rId15" Type="http://schemas.openxmlformats.org/officeDocument/2006/relationships/hyperlink" Target="https://www.sardiniapost.it/cronaca/infrastrutture-tecnologiche-per-imprese-nuovi-investimenti-per-il-crs4-di-pula/" TargetMode="External"/><Relationship Id="rId14" Type="http://schemas.openxmlformats.org/officeDocument/2006/relationships/hyperlink" Target="https://www.sardegnaimpresa.it/coronavirus-ecommerce/" TargetMode="External"/><Relationship Id="rId5" Type="http://schemas.openxmlformats.org/officeDocument/2006/relationships/hyperlink" Target="https://knoema.com/atlas/Italy/Sardinia" TargetMode="External"/><Relationship Id="rId6" Type="http://schemas.openxmlformats.org/officeDocument/2006/relationships/hyperlink" Target="https://www.giornaledellalibreria.it/news-mercato-leditoria-sarda-dimensioni-e-criticita-3338.html" TargetMode="External"/><Relationship Id="rId7" Type="http://schemas.openxmlformats.org/officeDocument/2006/relationships/hyperlink" Target="https://www.aie.it/Portals/_default/Skede/Allegati/Skeda10-291-2021.1.27/Sardegna_2015_2019.pdf?IDUNI=bg5lv4lu32twcucwnwzlwl1b671" TargetMode="External"/><Relationship Id="rId8" Type="http://schemas.openxmlformats.org/officeDocument/2006/relationships/hyperlink" Target="https://www.regione.sardegna.it/j/v/2568?s=10516&amp;v=2&amp;c=212&amp;t=1"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pic>
        <p:nvPicPr>
          <p:cNvPr id="58" name="Google Shape;58;p13"/>
          <p:cNvPicPr preferRelativeResize="0"/>
          <p:nvPr/>
        </p:nvPicPr>
        <p:blipFill>
          <a:blip r:embed="rId3">
            <a:alphaModFix/>
          </a:blip>
          <a:stretch>
            <a:fillRect/>
          </a:stretch>
        </p:blipFill>
        <p:spPr>
          <a:xfrm>
            <a:off x="0" y="0"/>
            <a:ext cx="9144000" cy="5143500"/>
          </a:xfrm>
          <a:prstGeom prst="rect">
            <a:avLst/>
          </a:prstGeom>
          <a:noFill/>
          <a:ln>
            <a:noFill/>
          </a:ln>
        </p:spPr>
      </p:pic>
      <p:pic>
        <p:nvPicPr>
          <p:cNvPr id="59" name="Google Shape;59;p13"/>
          <p:cNvPicPr preferRelativeResize="0"/>
          <p:nvPr/>
        </p:nvPicPr>
        <p:blipFill>
          <a:blip r:embed="rId4">
            <a:alphaModFix/>
          </a:blip>
          <a:stretch>
            <a:fillRect/>
          </a:stretch>
        </p:blipFill>
        <p:spPr>
          <a:xfrm>
            <a:off x="311700" y="2293350"/>
            <a:ext cx="2224247" cy="2741750"/>
          </a:xfrm>
          <a:prstGeom prst="rect">
            <a:avLst/>
          </a:prstGeom>
          <a:noFill/>
          <a:ln>
            <a:noFill/>
          </a:ln>
        </p:spPr>
      </p:pic>
      <p:sp>
        <p:nvSpPr>
          <p:cNvPr id="60" name="Google Shape;60;p13"/>
          <p:cNvSpPr txBox="1"/>
          <p:nvPr>
            <p:ph type="ctrTitle"/>
          </p:nvPr>
        </p:nvSpPr>
        <p:spPr>
          <a:xfrm>
            <a:off x="311708" y="240750"/>
            <a:ext cx="8520600" cy="20526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it"/>
              <a:t>SARDINIA  -	SARDEGNA</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it"/>
              <a:t>Festivals, events and fairs</a:t>
            </a:r>
            <a:endParaRPr b="1"/>
          </a:p>
        </p:txBody>
      </p:sp>
      <p:sp>
        <p:nvSpPr>
          <p:cNvPr id="135" name="Google Shape;135;p22"/>
          <p:cNvSpPr txBox="1"/>
          <p:nvPr>
            <p:ph idx="1" type="body"/>
          </p:nvPr>
        </p:nvSpPr>
        <p:spPr>
          <a:xfrm>
            <a:off x="3463500" y="1182625"/>
            <a:ext cx="3390600" cy="572700"/>
          </a:xfrm>
          <a:prstGeom prst="rect">
            <a:avLst/>
          </a:prstGeom>
        </p:spPr>
        <p:txBody>
          <a:bodyPr anchorCtr="0" anchor="t" bIns="91425" lIns="91425" spcFirstLastPara="1" rIns="91425" wrap="square" tIns="91425">
            <a:normAutofit fontScale="25000" lnSpcReduction="20000"/>
          </a:bodyPr>
          <a:lstStyle/>
          <a:p>
            <a:pPr indent="-314325" lvl="0" marL="457200" rtl="0" algn="l">
              <a:spcBef>
                <a:spcPts val="0"/>
              </a:spcBef>
              <a:spcAft>
                <a:spcPts val="0"/>
              </a:spcAft>
              <a:buClr>
                <a:srgbClr val="000000"/>
              </a:buClr>
              <a:buSzPct val="100000"/>
              <a:buChar char="-"/>
            </a:pPr>
            <a:r>
              <a:rPr b="1" lang="it" sz="5400">
                <a:solidFill>
                  <a:srgbClr val="000000"/>
                </a:solidFill>
              </a:rPr>
              <a:t>“Cavalcata sarda”</a:t>
            </a:r>
            <a:endParaRPr b="1" sz="5400">
              <a:solidFill>
                <a:srgbClr val="000000"/>
              </a:solidFill>
            </a:endParaRPr>
          </a:p>
          <a:p>
            <a:pPr indent="-314325" lvl="0" marL="457200" rtl="0" algn="l">
              <a:spcBef>
                <a:spcPts val="0"/>
              </a:spcBef>
              <a:spcAft>
                <a:spcPts val="0"/>
              </a:spcAft>
              <a:buClr>
                <a:srgbClr val="000000"/>
              </a:buClr>
              <a:buSzPct val="100000"/>
              <a:buChar char="-"/>
            </a:pPr>
            <a:r>
              <a:rPr b="1" lang="it" sz="5400">
                <a:solidFill>
                  <a:srgbClr val="000000"/>
                </a:solidFill>
              </a:rPr>
              <a:t>Sassari, Festa della Bellezza</a:t>
            </a:r>
            <a:endParaRPr b="1" sz="5400">
              <a:solidFill>
                <a:srgbClr val="000000"/>
              </a:solidFill>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136" name="Google Shape;136;p22"/>
          <p:cNvPicPr preferRelativeResize="0"/>
          <p:nvPr/>
        </p:nvPicPr>
        <p:blipFill rotWithShape="1">
          <a:blip r:embed="rId3">
            <a:alphaModFix/>
          </a:blip>
          <a:srcRect b="0" l="-3130" r="3129" t="0"/>
          <a:stretch/>
        </p:blipFill>
        <p:spPr>
          <a:xfrm>
            <a:off x="6944600" y="780625"/>
            <a:ext cx="1846502" cy="994374"/>
          </a:xfrm>
          <a:prstGeom prst="rect">
            <a:avLst/>
          </a:prstGeom>
          <a:noFill/>
          <a:ln>
            <a:noFill/>
          </a:ln>
        </p:spPr>
      </p:pic>
      <p:pic>
        <p:nvPicPr>
          <p:cNvPr id="137" name="Google Shape;137;p22"/>
          <p:cNvPicPr preferRelativeResize="0"/>
          <p:nvPr/>
        </p:nvPicPr>
        <p:blipFill>
          <a:blip r:embed="rId4">
            <a:alphaModFix/>
          </a:blip>
          <a:stretch>
            <a:fillRect/>
          </a:stretch>
        </p:blipFill>
        <p:spPr>
          <a:xfrm>
            <a:off x="5458325" y="1920242"/>
            <a:ext cx="2061201" cy="1575725"/>
          </a:xfrm>
          <a:prstGeom prst="rect">
            <a:avLst/>
          </a:prstGeom>
          <a:noFill/>
          <a:ln>
            <a:noFill/>
          </a:ln>
        </p:spPr>
      </p:pic>
      <p:pic>
        <p:nvPicPr>
          <p:cNvPr id="138" name="Google Shape;138;p22"/>
          <p:cNvPicPr preferRelativeResize="0"/>
          <p:nvPr/>
        </p:nvPicPr>
        <p:blipFill>
          <a:blip r:embed="rId5">
            <a:alphaModFix/>
          </a:blip>
          <a:stretch>
            <a:fillRect/>
          </a:stretch>
        </p:blipFill>
        <p:spPr>
          <a:xfrm>
            <a:off x="649894" y="2571750"/>
            <a:ext cx="2133324" cy="1630851"/>
          </a:xfrm>
          <a:prstGeom prst="rect">
            <a:avLst/>
          </a:prstGeom>
          <a:noFill/>
          <a:ln>
            <a:noFill/>
          </a:ln>
        </p:spPr>
      </p:pic>
      <p:pic>
        <p:nvPicPr>
          <p:cNvPr id="139" name="Google Shape;139;p22"/>
          <p:cNvPicPr preferRelativeResize="0"/>
          <p:nvPr/>
        </p:nvPicPr>
        <p:blipFill>
          <a:blip r:embed="rId6">
            <a:alphaModFix/>
          </a:blip>
          <a:stretch>
            <a:fillRect/>
          </a:stretch>
        </p:blipFill>
        <p:spPr>
          <a:xfrm>
            <a:off x="3401400" y="3641200"/>
            <a:ext cx="2724150" cy="1219200"/>
          </a:xfrm>
          <a:prstGeom prst="rect">
            <a:avLst/>
          </a:prstGeom>
          <a:noFill/>
          <a:ln>
            <a:noFill/>
          </a:ln>
        </p:spPr>
      </p:pic>
      <p:sp>
        <p:nvSpPr>
          <p:cNvPr id="140" name="Google Shape;140;p22"/>
          <p:cNvSpPr txBox="1"/>
          <p:nvPr/>
        </p:nvSpPr>
        <p:spPr>
          <a:xfrm>
            <a:off x="311700" y="4202600"/>
            <a:ext cx="3151800" cy="400200"/>
          </a:xfrm>
          <a:prstGeom prst="rect">
            <a:avLst/>
          </a:prstGeom>
          <a:noFill/>
          <a:ln>
            <a:noFill/>
          </a:ln>
        </p:spPr>
        <p:txBody>
          <a:bodyPr anchorCtr="0" anchor="t" bIns="91425" lIns="91425" spcFirstLastPara="1" rIns="91425" wrap="square" tIns="91425">
            <a:spAutoFit/>
          </a:bodyPr>
          <a:lstStyle/>
          <a:p>
            <a:pPr indent="0" lvl="0" marL="457200" rtl="0" algn="l">
              <a:lnSpc>
                <a:spcPct val="115000"/>
              </a:lnSpc>
              <a:spcBef>
                <a:spcPts val="0"/>
              </a:spcBef>
              <a:spcAft>
                <a:spcPts val="1600"/>
              </a:spcAft>
              <a:buNone/>
            </a:pPr>
            <a:r>
              <a:rPr b="1" lang="it"/>
              <a:t>Carnival in Oristano</a:t>
            </a:r>
            <a:endParaRPr b="1" sz="1000"/>
          </a:p>
        </p:txBody>
      </p:sp>
      <p:sp>
        <p:nvSpPr>
          <p:cNvPr id="141" name="Google Shape;141;p22"/>
          <p:cNvSpPr txBox="1"/>
          <p:nvPr/>
        </p:nvSpPr>
        <p:spPr>
          <a:xfrm>
            <a:off x="5846575" y="3981825"/>
            <a:ext cx="3761100" cy="714300"/>
          </a:xfrm>
          <a:prstGeom prst="rect">
            <a:avLst/>
          </a:prstGeom>
          <a:noFill/>
          <a:ln>
            <a:noFill/>
          </a:ln>
        </p:spPr>
        <p:txBody>
          <a:bodyPr anchorCtr="0" anchor="t" bIns="91425" lIns="91425" spcFirstLastPara="1" rIns="91425" wrap="square" tIns="91425">
            <a:spAutoFit/>
          </a:bodyPr>
          <a:lstStyle/>
          <a:p>
            <a:pPr indent="0" lvl="0" marL="457200" rtl="0" algn="l">
              <a:lnSpc>
                <a:spcPct val="115000"/>
              </a:lnSpc>
              <a:spcBef>
                <a:spcPts val="0"/>
              </a:spcBef>
              <a:spcAft>
                <a:spcPts val="0"/>
              </a:spcAft>
              <a:buNone/>
            </a:pPr>
            <a:r>
              <a:rPr b="1" lang="it" sz="1600"/>
              <a:t>European Jazz Expo	</a:t>
            </a:r>
            <a:endParaRPr b="1" sz="1600"/>
          </a:p>
          <a:p>
            <a:pPr indent="0" lvl="0" marL="457200" rtl="0" algn="l">
              <a:lnSpc>
                <a:spcPct val="115000"/>
              </a:lnSpc>
              <a:spcBef>
                <a:spcPts val="0"/>
              </a:spcBef>
              <a:spcAft>
                <a:spcPts val="1600"/>
              </a:spcAft>
              <a:buNone/>
            </a:pPr>
            <a:r>
              <a:rPr b="1" lang="it" sz="1600"/>
              <a:t>Cagliari</a:t>
            </a:r>
            <a:endParaRPr b="1" sz="1200"/>
          </a:p>
        </p:txBody>
      </p:sp>
      <p:sp>
        <p:nvSpPr>
          <p:cNvPr id="142" name="Google Shape;142;p22"/>
          <p:cNvSpPr txBox="1"/>
          <p:nvPr/>
        </p:nvSpPr>
        <p:spPr>
          <a:xfrm>
            <a:off x="3463500" y="2493350"/>
            <a:ext cx="1846500" cy="648000"/>
          </a:xfrm>
          <a:prstGeom prst="rect">
            <a:avLst/>
          </a:prstGeom>
          <a:noFill/>
          <a:ln>
            <a:noFill/>
          </a:ln>
        </p:spPr>
        <p:txBody>
          <a:bodyPr anchorCtr="0" anchor="t" bIns="91425" lIns="91425" spcFirstLastPara="1" rIns="91425" wrap="square" tIns="91425">
            <a:spAutoFit/>
          </a:bodyPr>
          <a:lstStyle/>
          <a:p>
            <a:pPr indent="-317500" lvl="0" marL="457200" rtl="0" algn="l">
              <a:lnSpc>
                <a:spcPct val="115000"/>
              </a:lnSpc>
              <a:spcBef>
                <a:spcPts val="0"/>
              </a:spcBef>
              <a:spcAft>
                <a:spcPts val="0"/>
              </a:spcAft>
              <a:buClr>
                <a:srgbClr val="000000"/>
              </a:buClr>
              <a:buSzPts val="1400"/>
              <a:buChar char="-"/>
            </a:pPr>
            <a:r>
              <a:rPr lang="it"/>
              <a:t>“</a:t>
            </a:r>
            <a:r>
              <a:rPr b="1" lang="it"/>
              <a:t>Sant’Antoni e su fogu”</a:t>
            </a:r>
            <a:endParaRPr b="1" sz="10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3"/>
          <p:cNvSpPr txBox="1"/>
          <p:nvPr>
            <p:ph type="title"/>
          </p:nvPr>
        </p:nvSpPr>
        <p:spPr>
          <a:xfrm>
            <a:off x="311700" y="3136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it"/>
              <a:t>Sagre, eventi e fiere</a:t>
            </a:r>
            <a:endParaRPr b="1"/>
          </a:p>
        </p:txBody>
      </p:sp>
      <p:sp>
        <p:nvSpPr>
          <p:cNvPr id="148" name="Google Shape;148;p23"/>
          <p:cNvSpPr txBox="1"/>
          <p:nvPr>
            <p:ph idx="1" type="body"/>
          </p:nvPr>
        </p:nvSpPr>
        <p:spPr>
          <a:xfrm>
            <a:off x="311700" y="886350"/>
            <a:ext cx="8520600" cy="3682500"/>
          </a:xfrm>
          <a:prstGeom prst="rect">
            <a:avLst/>
          </a:prstGeom>
        </p:spPr>
        <p:txBody>
          <a:bodyPr anchorCtr="0" anchor="t" bIns="91425" lIns="91425" spcFirstLastPara="1" rIns="91425" wrap="square" tIns="91425">
            <a:normAutofit/>
          </a:bodyPr>
          <a:lstStyle/>
          <a:p>
            <a:pPr indent="-323850" lvl="0" marL="457200" rtl="0" algn="l">
              <a:spcBef>
                <a:spcPts val="0"/>
              </a:spcBef>
              <a:spcAft>
                <a:spcPts val="0"/>
              </a:spcAft>
              <a:buClr>
                <a:srgbClr val="000000"/>
              </a:buClr>
              <a:buSzPts val="1500"/>
              <a:buChar char="-"/>
            </a:pPr>
            <a:r>
              <a:rPr b="1" lang="it" sz="1500">
                <a:solidFill>
                  <a:srgbClr val="000000"/>
                </a:solidFill>
              </a:rPr>
              <a:t>cavalcata sarda, sassari, festa della bellezza</a:t>
            </a:r>
            <a:endParaRPr b="1" sz="1500">
              <a:solidFill>
                <a:srgbClr val="000000"/>
              </a:solidFill>
            </a:endParaRPr>
          </a:p>
          <a:p>
            <a:pPr indent="0" lvl="0" marL="457200" rtl="0" algn="l">
              <a:spcBef>
                <a:spcPts val="1200"/>
              </a:spcBef>
              <a:spcAft>
                <a:spcPts val="0"/>
              </a:spcAft>
              <a:buNone/>
            </a:pPr>
            <a:r>
              <a:t/>
            </a:r>
            <a:endParaRPr sz="1500">
              <a:solidFill>
                <a:srgbClr val="000000"/>
              </a:solidFill>
            </a:endParaRPr>
          </a:p>
          <a:p>
            <a:pPr indent="-323850" lvl="0" marL="457200" rtl="0" algn="l">
              <a:spcBef>
                <a:spcPts val="1200"/>
              </a:spcBef>
              <a:spcAft>
                <a:spcPts val="0"/>
              </a:spcAft>
              <a:buClr>
                <a:srgbClr val="000000"/>
              </a:buClr>
              <a:buSzPts val="1500"/>
              <a:buChar char="-"/>
            </a:pPr>
            <a:r>
              <a:rPr b="1" lang="it" sz="1500">
                <a:solidFill>
                  <a:srgbClr val="000000"/>
                </a:solidFill>
              </a:rPr>
              <a:t>carnevale di oristano</a:t>
            </a:r>
            <a:endParaRPr b="1" sz="1500">
              <a:solidFill>
                <a:srgbClr val="000000"/>
              </a:solidFill>
            </a:endParaRPr>
          </a:p>
          <a:p>
            <a:pPr indent="0" lvl="0" marL="0" rtl="0" algn="l">
              <a:spcBef>
                <a:spcPts val="1200"/>
              </a:spcBef>
              <a:spcAft>
                <a:spcPts val="0"/>
              </a:spcAft>
              <a:buNone/>
            </a:pPr>
            <a:r>
              <a:t/>
            </a:r>
            <a:endParaRPr sz="1500">
              <a:solidFill>
                <a:srgbClr val="000000"/>
              </a:solidFill>
            </a:endParaRPr>
          </a:p>
          <a:p>
            <a:pPr indent="-323850" lvl="0" marL="457200" rtl="0" algn="l">
              <a:spcBef>
                <a:spcPts val="1200"/>
              </a:spcBef>
              <a:spcAft>
                <a:spcPts val="0"/>
              </a:spcAft>
              <a:buClr>
                <a:srgbClr val="000000"/>
              </a:buClr>
              <a:buSzPts val="1500"/>
              <a:buChar char="-"/>
            </a:pPr>
            <a:r>
              <a:rPr b="1" lang="it" sz="1500">
                <a:solidFill>
                  <a:srgbClr val="000000"/>
                </a:solidFill>
              </a:rPr>
              <a:t>Sant’antoni e su fogu</a:t>
            </a:r>
            <a:endParaRPr b="1" sz="1500">
              <a:solidFill>
                <a:srgbClr val="000000"/>
              </a:solidFill>
            </a:endParaRPr>
          </a:p>
          <a:p>
            <a:pPr indent="0" lvl="0" marL="0" rtl="0" algn="l">
              <a:spcBef>
                <a:spcPts val="1200"/>
              </a:spcBef>
              <a:spcAft>
                <a:spcPts val="0"/>
              </a:spcAft>
              <a:buNone/>
            </a:pPr>
            <a:r>
              <a:t/>
            </a:r>
            <a:endParaRPr sz="1500">
              <a:solidFill>
                <a:srgbClr val="000000"/>
              </a:solidFill>
            </a:endParaRPr>
          </a:p>
          <a:p>
            <a:pPr indent="-323850" lvl="0" marL="457200" rtl="0" algn="just">
              <a:spcBef>
                <a:spcPts val="1200"/>
              </a:spcBef>
              <a:spcAft>
                <a:spcPts val="0"/>
              </a:spcAft>
              <a:buClr>
                <a:srgbClr val="000000"/>
              </a:buClr>
              <a:buSzPts val="1500"/>
              <a:buChar char="-"/>
            </a:pPr>
            <a:r>
              <a:rPr lang="it" sz="1500">
                <a:solidFill>
                  <a:srgbClr val="000000"/>
                </a:solidFill>
              </a:rPr>
              <a:t> </a:t>
            </a:r>
            <a:r>
              <a:rPr b="1" lang="it" sz="1500">
                <a:solidFill>
                  <a:srgbClr val="000000"/>
                </a:solidFill>
              </a:rPr>
              <a:t>European Jazz Expo -Cagliari</a:t>
            </a:r>
            <a:endParaRPr b="1" sz="1500">
              <a:solidFill>
                <a:srgbClr val="000000"/>
              </a:solidFill>
            </a:endParaRPr>
          </a:p>
        </p:txBody>
      </p:sp>
      <p:pic>
        <p:nvPicPr>
          <p:cNvPr id="149" name="Google Shape;149;p23"/>
          <p:cNvPicPr preferRelativeResize="0"/>
          <p:nvPr/>
        </p:nvPicPr>
        <p:blipFill rotWithShape="1">
          <a:blip r:embed="rId3">
            <a:alphaModFix/>
          </a:blip>
          <a:srcRect b="0" l="-3130" r="3129" t="0"/>
          <a:stretch/>
        </p:blipFill>
        <p:spPr>
          <a:xfrm>
            <a:off x="5992775" y="378075"/>
            <a:ext cx="1846502" cy="994374"/>
          </a:xfrm>
          <a:prstGeom prst="rect">
            <a:avLst/>
          </a:prstGeom>
          <a:noFill/>
          <a:ln>
            <a:noFill/>
          </a:ln>
        </p:spPr>
      </p:pic>
      <p:pic>
        <p:nvPicPr>
          <p:cNvPr id="150" name="Google Shape;150;p23"/>
          <p:cNvPicPr preferRelativeResize="0"/>
          <p:nvPr/>
        </p:nvPicPr>
        <p:blipFill>
          <a:blip r:embed="rId4">
            <a:alphaModFix/>
          </a:blip>
          <a:stretch>
            <a:fillRect/>
          </a:stretch>
        </p:blipFill>
        <p:spPr>
          <a:xfrm>
            <a:off x="6341309" y="1439875"/>
            <a:ext cx="1300740" cy="994375"/>
          </a:xfrm>
          <a:prstGeom prst="rect">
            <a:avLst/>
          </a:prstGeom>
          <a:noFill/>
          <a:ln>
            <a:noFill/>
          </a:ln>
        </p:spPr>
      </p:pic>
      <p:pic>
        <p:nvPicPr>
          <p:cNvPr id="151" name="Google Shape;151;p23"/>
          <p:cNvPicPr preferRelativeResize="0"/>
          <p:nvPr/>
        </p:nvPicPr>
        <p:blipFill>
          <a:blip r:embed="rId5">
            <a:alphaModFix/>
          </a:blip>
          <a:stretch>
            <a:fillRect/>
          </a:stretch>
        </p:blipFill>
        <p:spPr>
          <a:xfrm>
            <a:off x="6218725" y="2501675"/>
            <a:ext cx="1545901" cy="1181800"/>
          </a:xfrm>
          <a:prstGeom prst="rect">
            <a:avLst/>
          </a:prstGeom>
          <a:noFill/>
          <a:ln>
            <a:noFill/>
          </a:ln>
        </p:spPr>
      </p:pic>
      <p:pic>
        <p:nvPicPr>
          <p:cNvPr id="152" name="Google Shape;152;p23"/>
          <p:cNvPicPr preferRelativeResize="0"/>
          <p:nvPr/>
        </p:nvPicPr>
        <p:blipFill>
          <a:blip r:embed="rId6">
            <a:alphaModFix/>
          </a:blip>
          <a:stretch>
            <a:fillRect/>
          </a:stretch>
        </p:blipFill>
        <p:spPr>
          <a:xfrm>
            <a:off x="5553950" y="3728425"/>
            <a:ext cx="2724150" cy="12192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it"/>
              <a:t>Sardinia’s tourism relevance in labour market</a:t>
            </a:r>
            <a:endParaRPr b="1"/>
          </a:p>
        </p:txBody>
      </p:sp>
      <p:sp>
        <p:nvSpPr>
          <p:cNvPr id="158" name="Google Shape;158;p24"/>
          <p:cNvSpPr txBox="1"/>
          <p:nvPr>
            <p:ph idx="1" type="body"/>
          </p:nvPr>
        </p:nvSpPr>
        <p:spPr>
          <a:xfrm>
            <a:off x="311700" y="1164200"/>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it" sz="1500">
                <a:solidFill>
                  <a:srgbClr val="000000"/>
                </a:solidFill>
                <a:latin typeface="Calibri"/>
                <a:ea typeface="Calibri"/>
                <a:cs typeface="Calibri"/>
                <a:sym typeface="Calibri"/>
              </a:rPr>
              <a:t>-</a:t>
            </a:r>
            <a:r>
              <a:rPr lang="it" sz="1500">
                <a:solidFill>
                  <a:srgbClr val="000000"/>
                </a:solidFill>
                <a:latin typeface="Calibri"/>
                <a:ea typeface="Calibri"/>
                <a:cs typeface="Calibri"/>
                <a:sym typeface="Calibri"/>
              </a:rPr>
              <a:t>Tourism makes up </a:t>
            </a:r>
            <a:r>
              <a:rPr b="1" lang="it" sz="1500">
                <a:solidFill>
                  <a:srgbClr val="000000"/>
                </a:solidFill>
                <a:latin typeface="Calibri"/>
                <a:ea typeface="Calibri"/>
                <a:cs typeface="Calibri"/>
                <a:sym typeface="Calibri"/>
              </a:rPr>
              <a:t>9% of the overall regional number of employees.</a:t>
            </a:r>
            <a:endParaRPr b="1" sz="1500">
              <a:solidFill>
                <a:srgbClr val="000000"/>
              </a:solidFill>
              <a:latin typeface="Calibri"/>
              <a:ea typeface="Calibri"/>
              <a:cs typeface="Calibri"/>
              <a:sym typeface="Calibri"/>
            </a:endParaRPr>
          </a:p>
          <a:p>
            <a:pPr indent="0" lvl="0" marL="0" rtl="0" algn="l">
              <a:spcBef>
                <a:spcPts val="1200"/>
              </a:spcBef>
              <a:spcAft>
                <a:spcPts val="0"/>
              </a:spcAft>
              <a:buNone/>
            </a:pPr>
            <a:r>
              <a:rPr lang="it" sz="1500">
                <a:solidFill>
                  <a:srgbClr val="000000"/>
                </a:solidFill>
                <a:latin typeface="Calibri"/>
                <a:ea typeface="Calibri"/>
                <a:cs typeface="Calibri"/>
                <a:sym typeface="Calibri"/>
              </a:rPr>
              <a:t>-Sardinia’s companies involved in the field are over 5090, providing jobs to circa </a:t>
            </a:r>
            <a:r>
              <a:rPr lang="it" sz="1500" u="sng">
                <a:solidFill>
                  <a:srgbClr val="000000"/>
                </a:solidFill>
                <a:latin typeface="Calibri"/>
                <a:ea typeface="Calibri"/>
                <a:cs typeface="Calibri"/>
                <a:sym typeface="Calibri"/>
              </a:rPr>
              <a:t>27.600 workers.</a:t>
            </a:r>
            <a:endParaRPr sz="1500" u="sng">
              <a:solidFill>
                <a:srgbClr val="000000"/>
              </a:solidFill>
              <a:latin typeface="Calibri"/>
              <a:ea typeface="Calibri"/>
              <a:cs typeface="Calibri"/>
              <a:sym typeface="Calibri"/>
            </a:endParaRPr>
          </a:p>
          <a:p>
            <a:pPr indent="0" lvl="0" marL="0" rtl="0" algn="l">
              <a:spcBef>
                <a:spcPts val="1200"/>
              </a:spcBef>
              <a:spcAft>
                <a:spcPts val="0"/>
              </a:spcAft>
              <a:buNone/>
            </a:pPr>
            <a:r>
              <a:rPr lang="it" sz="1500">
                <a:solidFill>
                  <a:srgbClr val="000000"/>
                </a:solidFill>
                <a:latin typeface="Calibri"/>
                <a:ea typeface="Calibri"/>
                <a:cs typeface="Calibri"/>
                <a:sym typeface="Calibri"/>
              </a:rPr>
              <a:t>-Estimated</a:t>
            </a:r>
            <a:r>
              <a:rPr lang="it" sz="1500" u="sng">
                <a:solidFill>
                  <a:srgbClr val="000000"/>
                </a:solidFill>
                <a:latin typeface="Calibri"/>
                <a:ea typeface="Calibri"/>
                <a:cs typeface="Calibri"/>
                <a:sym typeface="Calibri"/>
              </a:rPr>
              <a:t> 2,5 tourism agencies</a:t>
            </a:r>
            <a:r>
              <a:rPr lang="it" sz="1500">
                <a:solidFill>
                  <a:srgbClr val="000000"/>
                </a:solidFill>
                <a:latin typeface="Calibri"/>
                <a:ea typeface="Calibri"/>
                <a:cs typeface="Calibri"/>
                <a:sym typeface="Calibri"/>
              </a:rPr>
              <a:t> every 100 inhabitants. </a:t>
            </a:r>
            <a:endParaRPr sz="1500">
              <a:solidFill>
                <a:srgbClr val="000000"/>
              </a:solidFill>
              <a:latin typeface="Calibri"/>
              <a:ea typeface="Calibri"/>
              <a:cs typeface="Calibri"/>
              <a:sym typeface="Calibri"/>
            </a:endParaRPr>
          </a:p>
          <a:p>
            <a:pPr indent="0" lvl="0" marL="0" rtl="0" algn="l">
              <a:spcBef>
                <a:spcPts val="1200"/>
              </a:spcBef>
              <a:spcAft>
                <a:spcPts val="0"/>
              </a:spcAft>
              <a:buNone/>
            </a:pPr>
            <a:r>
              <a:rPr lang="it" sz="1500">
                <a:solidFill>
                  <a:srgbClr val="000000"/>
                </a:solidFill>
                <a:latin typeface="Calibri"/>
                <a:ea typeface="Calibri"/>
                <a:cs typeface="Calibri"/>
                <a:sym typeface="Calibri"/>
              </a:rPr>
              <a:t>-According to the official website of Sardinia’s tourism, </a:t>
            </a:r>
            <a:r>
              <a:rPr i="1" lang="it" sz="1500">
                <a:solidFill>
                  <a:srgbClr val="000000"/>
                </a:solidFill>
                <a:latin typeface="Calibri"/>
                <a:ea typeface="Calibri"/>
                <a:cs typeface="Calibri"/>
                <a:sym typeface="Calibri"/>
              </a:rPr>
              <a:t>during 2019</a:t>
            </a:r>
            <a:r>
              <a:rPr lang="it" sz="1500">
                <a:solidFill>
                  <a:srgbClr val="000000"/>
                </a:solidFill>
                <a:latin typeface="Calibri"/>
                <a:ea typeface="Calibri"/>
                <a:cs typeface="Calibri"/>
                <a:sym typeface="Calibri"/>
              </a:rPr>
              <a:t>, over </a:t>
            </a:r>
            <a:r>
              <a:rPr lang="it" sz="1500" u="sng">
                <a:solidFill>
                  <a:srgbClr val="000000"/>
                </a:solidFill>
                <a:latin typeface="Calibri"/>
                <a:ea typeface="Calibri"/>
                <a:cs typeface="Calibri"/>
                <a:sym typeface="Calibri"/>
              </a:rPr>
              <a:t>4 million</a:t>
            </a:r>
            <a:r>
              <a:rPr lang="it" sz="1500">
                <a:solidFill>
                  <a:srgbClr val="000000"/>
                </a:solidFill>
                <a:latin typeface="Calibri"/>
                <a:ea typeface="Calibri"/>
                <a:cs typeface="Calibri"/>
                <a:sym typeface="Calibri"/>
              </a:rPr>
              <a:t> people stayed on the island for tourism. </a:t>
            </a:r>
            <a:endParaRPr sz="1500">
              <a:solidFill>
                <a:srgbClr val="000000"/>
              </a:solidFill>
              <a:latin typeface="Calibri"/>
              <a:ea typeface="Calibri"/>
              <a:cs typeface="Calibri"/>
              <a:sym typeface="Calibri"/>
            </a:endParaRPr>
          </a:p>
          <a:p>
            <a:pPr indent="0" lvl="0" marL="0" rtl="0" algn="l">
              <a:spcBef>
                <a:spcPts val="1200"/>
              </a:spcBef>
              <a:spcAft>
                <a:spcPts val="1200"/>
              </a:spcAft>
              <a:buNone/>
            </a:pPr>
            <a:r>
              <a:rPr lang="it" sz="1500">
                <a:solidFill>
                  <a:srgbClr val="000000"/>
                </a:solidFill>
                <a:latin typeface="Calibri"/>
                <a:ea typeface="Calibri"/>
                <a:cs typeface="Calibri"/>
                <a:sym typeface="Calibri"/>
              </a:rPr>
              <a:t>-Hotspots: provinces of </a:t>
            </a:r>
            <a:r>
              <a:rPr lang="it" sz="1500" u="sng">
                <a:solidFill>
                  <a:srgbClr val="000000"/>
                </a:solidFill>
                <a:latin typeface="Calibri"/>
                <a:ea typeface="Calibri"/>
                <a:cs typeface="Calibri"/>
                <a:sym typeface="Calibri"/>
              </a:rPr>
              <a:t>Cagliari and Olbia-Tempio</a:t>
            </a:r>
            <a:r>
              <a:rPr lang="it">
                <a:solidFill>
                  <a:srgbClr val="000000"/>
                </a:solidFill>
                <a:latin typeface="Calibri"/>
                <a:ea typeface="Calibri"/>
                <a:cs typeface="Calibri"/>
                <a:sym typeface="Calibri"/>
              </a:rPr>
              <a:t>.</a:t>
            </a:r>
            <a:endParaRPr>
              <a:solidFill>
                <a:srgbClr val="000000"/>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it"/>
              <a:t>Importanza del lavoro nel turismo in Sardegna</a:t>
            </a:r>
            <a:endParaRPr b="1"/>
          </a:p>
        </p:txBody>
      </p:sp>
      <p:sp>
        <p:nvSpPr>
          <p:cNvPr id="164" name="Google Shape;164;p25"/>
          <p:cNvSpPr txBox="1"/>
          <p:nvPr>
            <p:ph idx="1" type="body"/>
          </p:nvPr>
        </p:nvSpPr>
        <p:spPr>
          <a:xfrm>
            <a:off x="311700" y="1166200"/>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it">
                <a:solidFill>
                  <a:srgbClr val="000000"/>
                </a:solidFill>
                <a:latin typeface="Arial"/>
                <a:ea typeface="Arial"/>
                <a:cs typeface="Arial"/>
                <a:sym typeface="Arial"/>
              </a:rPr>
              <a:t>-</a:t>
            </a:r>
            <a:r>
              <a:rPr lang="it" sz="1500">
                <a:solidFill>
                  <a:srgbClr val="000000"/>
                </a:solidFill>
                <a:latin typeface="Arial"/>
                <a:ea typeface="Arial"/>
                <a:cs typeface="Arial"/>
                <a:sym typeface="Arial"/>
              </a:rPr>
              <a:t>Il turismo in sardegna occupa il 9% degli impieghi regionali </a:t>
            </a:r>
            <a:endParaRPr sz="1500">
              <a:solidFill>
                <a:srgbClr val="000000"/>
              </a:solidFill>
              <a:latin typeface="Arial"/>
              <a:ea typeface="Arial"/>
              <a:cs typeface="Arial"/>
              <a:sym typeface="Arial"/>
            </a:endParaRPr>
          </a:p>
          <a:p>
            <a:pPr indent="0" lvl="0" marL="0" rtl="0" algn="l">
              <a:spcBef>
                <a:spcPts val="1200"/>
              </a:spcBef>
              <a:spcAft>
                <a:spcPts val="0"/>
              </a:spcAft>
              <a:buNone/>
            </a:pPr>
            <a:r>
              <a:rPr lang="it" sz="1500">
                <a:solidFill>
                  <a:srgbClr val="000000"/>
                </a:solidFill>
                <a:latin typeface="Arial"/>
                <a:ea typeface="Arial"/>
                <a:cs typeface="Arial"/>
                <a:sym typeface="Arial"/>
              </a:rPr>
              <a:t>-Le imprese sarde che operano nel settore sono 5.090 e offrono impiego a circa </a:t>
            </a:r>
            <a:r>
              <a:rPr lang="it" sz="1500" u="sng">
                <a:solidFill>
                  <a:srgbClr val="000000"/>
                </a:solidFill>
                <a:latin typeface="Arial"/>
                <a:ea typeface="Arial"/>
                <a:cs typeface="Arial"/>
                <a:sym typeface="Arial"/>
              </a:rPr>
              <a:t>27.600 lavoratori</a:t>
            </a:r>
            <a:r>
              <a:rPr lang="it" sz="1500">
                <a:solidFill>
                  <a:srgbClr val="000000"/>
                </a:solidFill>
                <a:latin typeface="Arial"/>
                <a:ea typeface="Arial"/>
                <a:cs typeface="Arial"/>
                <a:sym typeface="Arial"/>
              </a:rPr>
              <a:t>.</a:t>
            </a:r>
            <a:endParaRPr sz="1500">
              <a:solidFill>
                <a:srgbClr val="000000"/>
              </a:solidFill>
              <a:latin typeface="Arial"/>
              <a:ea typeface="Arial"/>
              <a:cs typeface="Arial"/>
              <a:sym typeface="Arial"/>
            </a:endParaRPr>
          </a:p>
          <a:p>
            <a:pPr indent="0" lvl="0" marL="0" rtl="0" algn="l">
              <a:spcBef>
                <a:spcPts val="1200"/>
              </a:spcBef>
              <a:spcAft>
                <a:spcPts val="0"/>
              </a:spcAft>
              <a:buNone/>
            </a:pPr>
            <a:r>
              <a:rPr lang="it" sz="1500">
                <a:solidFill>
                  <a:srgbClr val="000000"/>
                </a:solidFill>
                <a:latin typeface="Arial"/>
                <a:ea typeface="Arial"/>
                <a:cs typeface="Arial"/>
                <a:sym typeface="Arial"/>
              </a:rPr>
              <a:t>-Le aziende turistiche : </a:t>
            </a:r>
            <a:r>
              <a:rPr lang="it" sz="1500" u="sng">
                <a:solidFill>
                  <a:srgbClr val="000000"/>
                </a:solidFill>
                <a:latin typeface="Arial"/>
                <a:ea typeface="Arial"/>
                <a:cs typeface="Arial"/>
                <a:sym typeface="Arial"/>
              </a:rPr>
              <a:t>2,5</a:t>
            </a:r>
            <a:r>
              <a:rPr lang="it" sz="1500">
                <a:solidFill>
                  <a:srgbClr val="000000"/>
                </a:solidFill>
                <a:latin typeface="Arial"/>
                <a:ea typeface="Arial"/>
                <a:cs typeface="Arial"/>
                <a:sym typeface="Arial"/>
              </a:rPr>
              <a:t> ogni 100 abitanti. </a:t>
            </a:r>
            <a:endParaRPr sz="1500">
              <a:solidFill>
                <a:srgbClr val="000000"/>
              </a:solidFill>
              <a:latin typeface="Arial"/>
              <a:ea typeface="Arial"/>
              <a:cs typeface="Arial"/>
              <a:sym typeface="Arial"/>
            </a:endParaRPr>
          </a:p>
          <a:p>
            <a:pPr indent="0" lvl="0" marL="0" rtl="0" algn="l">
              <a:spcBef>
                <a:spcPts val="1200"/>
              </a:spcBef>
              <a:spcAft>
                <a:spcPts val="0"/>
              </a:spcAft>
              <a:buNone/>
            </a:pPr>
            <a:r>
              <a:rPr lang="it" sz="1500">
                <a:solidFill>
                  <a:srgbClr val="000000"/>
                </a:solidFill>
                <a:latin typeface="Arial"/>
                <a:ea typeface="Arial"/>
                <a:cs typeface="Arial"/>
                <a:sym typeface="Arial"/>
              </a:rPr>
              <a:t>-Secondo il sito ufficiale del turismo in Sardegna, Nel 2019 sono state registrate oltre </a:t>
            </a:r>
            <a:r>
              <a:rPr lang="it" sz="1500" u="sng">
                <a:solidFill>
                  <a:srgbClr val="000000"/>
                </a:solidFill>
                <a:latin typeface="Arial"/>
                <a:ea typeface="Arial"/>
                <a:cs typeface="Arial"/>
                <a:sym typeface="Arial"/>
              </a:rPr>
              <a:t>4 milioni</a:t>
            </a:r>
            <a:r>
              <a:rPr lang="it" sz="1500">
                <a:solidFill>
                  <a:srgbClr val="000000"/>
                </a:solidFill>
                <a:latin typeface="Arial"/>
                <a:ea typeface="Arial"/>
                <a:cs typeface="Arial"/>
                <a:sym typeface="Arial"/>
              </a:rPr>
              <a:t> di presenze.</a:t>
            </a:r>
            <a:endParaRPr sz="1500">
              <a:solidFill>
                <a:srgbClr val="000000"/>
              </a:solidFill>
              <a:latin typeface="Arial"/>
              <a:ea typeface="Arial"/>
              <a:cs typeface="Arial"/>
              <a:sym typeface="Arial"/>
            </a:endParaRPr>
          </a:p>
          <a:p>
            <a:pPr indent="0" lvl="0" marL="0" rtl="0" algn="l">
              <a:spcBef>
                <a:spcPts val="1200"/>
              </a:spcBef>
              <a:spcAft>
                <a:spcPts val="0"/>
              </a:spcAft>
              <a:buNone/>
            </a:pPr>
            <a:r>
              <a:rPr lang="it" sz="1500">
                <a:solidFill>
                  <a:srgbClr val="000000"/>
                </a:solidFill>
                <a:latin typeface="Arial"/>
                <a:ea typeface="Arial"/>
                <a:cs typeface="Arial"/>
                <a:sym typeface="Arial"/>
              </a:rPr>
              <a:t>-Le province con il maggior numero di arrivi da Italia e estero sono: </a:t>
            </a:r>
            <a:r>
              <a:rPr lang="it" sz="1500" u="sng">
                <a:solidFill>
                  <a:srgbClr val="000000"/>
                </a:solidFill>
                <a:latin typeface="Arial"/>
                <a:ea typeface="Arial"/>
                <a:cs typeface="Arial"/>
                <a:sym typeface="Arial"/>
              </a:rPr>
              <a:t>Cagliari e Olbia-Tempio.</a:t>
            </a:r>
            <a:endParaRPr sz="1500" u="sng">
              <a:solidFill>
                <a:srgbClr val="000000"/>
              </a:solidFill>
              <a:latin typeface="Arial"/>
              <a:ea typeface="Arial"/>
              <a:cs typeface="Arial"/>
              <a:sym typeface="Arial"/>
            </a:endParaRPr>
          </a:p>
          <a:p>
            <a:pPr indent="0" lvl="0" marL="0" rtl="0" algn="l">
              <a:spcBef>
                <a:spcPts val="1200"/>
              </a:spcBef>
              <a:spcAft>
                <a:spcPts val="1200"/>
              </a:spcAft>
              <a:buNone/>
            </a:pPr>
            <a:r>
              <a:t/>
            </a:r>
            <a:endParaRPr>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it"/>
              <a:t>Mobility in Sardinia</a:t>
            </a:r>
            <a:r>
              <a:rPr lang="it"/>
              <a:t> </a:t>
            </a:r>
            <a:endParaRPr/>
          </a:p>
        </p:txBody>
      </p:sp>
      <p:sp>
        <p:nvSpPr>
          <p:cNvPr id="170" name="Google Shape;170;p26"/>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it">
                <a:solidFill>
                  <a:srgbClr val="000000"/>
                </a:solidFill>
              </a:rPr>
              <a:t>-</a:t>
            </a:r>
            <a:r>
              <a:rPr lang="it" sz="1500">
                <a:solidFill>
                  <a:srgbClr val="000000"/>
                </a:solidFill>
              </a:rPr>
              <a:t>Ferries: many daily routes to the smaller islands, such as Carloforte and La Maddalena </a:t>
            </a:r>
            <a:endParaRPr sz="1500">
              <a:solidFill>
                <a:srgbClr val="000000"/>
              </a:solidFill>
            </a:endParaRPr>
          </a:p>
          <a:p>
            <a:pPr indent="0" lvl="0" marL="0" rtl="0" algn="l">
              <a:spcBef>
                <a:spcPts val="1200"/>
              </a:spcBef>
              <a:spcAft>
                <a:spcPts val="0"/>
              </a:spcAft>
              <a:buNone/>
            </a:pPr>
            <a:r>
              <a:rPr lang="it" sz="1500">
                <a:solidFill>
                  <a:srgbClr val="000000"/>
                </a:solidFill>
              </a:rPr>
              <a:t>-Camper: stopping is not allowed everywhere, but only in certain areas</a:t>
            </a:r>
            <a:endParaRPr sz="1500">
              <a:solidFill>
                <a:srgbClr val="000000"/>
              </a:solidFill>
            </a:endParaRPr>
          </a:p>
          <a:p>
            <a:pPr indent="0" lvl="0" marL="0" rtl="0" algn="l">
              <a:spcBef>
                <a:spcPts val="1200"/>
              </a:spcBef>
              <a:spcAft>
                <a:spcPts val="0"/>
              </a:spcAft>
              <a:buNone/>
            </a:pPr>
            <a:r>
              <a:rPr lang="it" sz="1500">
                <a:solidFill>
                  <a:srgbClr val="000000"/>
                </a:solidFill>
              </a:rPr>
              <a:t>-Ship: Sardinia offers many tourist ports, where it is possible to rent a sailboat or a dinghy</a:t>
            </a:r>
            <a:endParaRPr sz="1500">
              <a:solidFill>
                <a:srgbClr val="000000"/>
              </a:solidFill>
            </a:endParaRPr>
          </a:p>
          <a:p>
            <a:pPr indent="0" lvl="0" marL="0" rtl="0" algn="l">
              <a:spcBef>
                <a:spcPts val="1200"/>
              </a:spcBef>
              <a:spcAft>
                <a:spcPts val="0"/>
              </a:spcAft>
              <a:buNone/>
            </a:pPr>
            <a:r>
              <a:rPr lang="it" sz="1500">
                <a:solidFill>
                  <a:srgbClr val="000000"/>
                </a:solidFill>
              </a:rPr>
              <a:t>-Rent a vehicle: it is possible to rent a car or another vehicle in all big cities and in airports </a:t>
            </a:r>
            <a:endParaRPr sz="1500">
              <a:solidFill>
                <a:srgbClr val="000000"/>
              </a:solidFill>
            </a:endParaRPr>
          </a:p>
          <a:p>
            <a:pPr indent="0" lvl="0" marL="0" rtl="0" algn="l">
              <a:spcBef>
                <a:spcPts val="1200"/>
              </a:spcBef>
              <a:spcAft>
                <a:spcPts val="1200"/>
              </a:spcAft>
              <a:buNone/>
            </a:pPr>
            <a:r>
              <a:rPr lang="it" sz="1500">
                <a:solidFill>
                  <a:srgbClr val="000000"/>
                </a:solidFill>
              </a:rPr>
              <a:t>-Public transport: a railway line connects big cities, buses connect all locations, even the smaller ones</a:t>
            </a:r>
            <a:endParaRPr sz="1500">
              <a:solidFill>
                <a:srgbClr val="00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it"/>
              <a:t>Mobilità in Sardegna</a:t>
            </a:r>
            <a:r>
              <a:rPr lang="it"/>
              <a:t> </a:t>
            </a:r>
            <a:endParaRPr/>
          </a:p>
        </p:txBody>
      </p:sp>
      <p:sp>
        <p:nvSpPr>
          <p:cNvPr id="176" name="Google Shape;176;p27"/>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it">
                <a:solidFill>
                  <a:srgbClr val="000000"/>
                </a:solidFill>
              </a:rPr>
              <a:t>-</a:t>
            </a:r>
            <a:r>
              <a:rPr lang="it" sz="1500">
                <a:solidFill>
                  <a:srgbClr val="000000"/>
                </a:solidFill>
              </a:rPr>
              <a:t>Traghetti:più tratte giornaliere per muoversi verso le isole minori (Carloforte, La Maddalena)</a:t>
            </a:r>
            <a:endParaRPr sz="1500">
              <a:solidFill>
                <a:srgbClr val="000000"/>
              </a:solidFill>
            </a:endParaRPr>
          </a:p>
          <a:p>
            <a:pPr indent="0" lvl="0" marL="0" rtl="0" algn="l">
              <a:spcBef>
                <a:spcPts val="1200"/>
              </a:spcBef>
              <a:spcAft>
                <a:spcPts val="0"/>
              </a:spcAft>
              <a:buNone/>
            </a:pPr>
            <a:r>
              <a:rPr lang="it" sz="1500">
                <a:solidFill>
                  <a:srgbClr val="000000"/>
                </a:solidFill>
              </a:rPr>
              <a:t>-Camper: la sosta non è consentita ovunque ma solo in determinate aree</a:t>
            </a:r>
            <a:endParaRPr sz="1500">
              <a:solidFill>
                <a:srgbClr val="000000"/>
              </a:solidFill>
            </a:endParaRPr>
          </a:p>
          <a:p>
            <a:pPr indent="0" lvl="0" marL="0" rtl="0" algn="l">
              <a:spcBef>
                <a:spcPts val="1200"/>
              </a:spcBef>
              <a:spcAft>
                <a:spcPts val="0"/>
              </a:spcAft>
              <a:buNone/>
            </a:pPr>
            <a:r>
              <a:rPr lang="it" sz="1500">
                <a:solidFill>
                  <a:srgbClr val="000000"/>
                </a:solidFill>
              </a:rPr>
              <a:t>-Barca: la Sardegna offre molti porti turistici, dove è possibile noleggiare barche a vela e gommoni </a:t>
            </a:r>
            <a:endParaRPr sz="1500">
              <a:solidFill>
                <a:srgbClr val="000000"/>
              </a:solidFill>
            </a:endParaRPr>
          </a:p>
          <a:p>
            <a:pPr indent="0" lvl="0" marL="0" rtl="0" algn="l">
              <a:spcBef>
                <a:spcPts val="1200"/>
              </a:spcBef>
              <a:spcAft>
                <a:spcPts val="0"/>
              </a:spcAft>
              <a:buNone/>
            </a:pPr>
            <a:r>
              <a:rPr lang="it" sz="1500">
                <a:solidFill>
                  <a:srgbClr val="000000"/>
                </a:solidFill>
              </a:rPr>
              <a:t>-Noleggio di un mezzo: è possibile noleggiare un’auto o un altro mezzo in tutte le grandi città e negli aeroporti</a:t>
            </a:r>
            <a:endParaRPr sz="1500">
              <a:solidFill>
                <a:srgbClr val="000000"/>
              </a:solidFill>
            </a:endParaRPr>
          </a:p>
          <a:p>
            <a:pPr indent="0" lvl="0" marL="0" rtl="0" algn="l">
              <a:spcBef>
                <a:spcPts val="1200"/>
              </a:spcBef>
              <a:spcAft>
                <a:spcPts val="1200"/>
              </a:spcAft>
              <a:buNone/>
            </a:pPr>
            <a:r>
              <a:rPr lang="it" sz="1500">
                <a:solidFill>
                  <a:srgbClr val="000000"/>
                </a:solidFill>
              </a:rPr>
              <a:t>-Mezzi pubblici: la linea ferroviaria collega le grandi città, autobus collegano tutte le località, anche quelle minori.</a:t>
            </a:r>
            <a:endParaRPr sz="1500">
              <a:solidFill>
                <a:srgbClr val="00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it"/>
              <a:t>Healthcare</a:t>
            </a:r>
            <a:endParaRPr b="1"/>
          </a:p>
        </p:txBody>
      </p:sp>
      <p:sp>
        <p:nvSpPr>
          <p:cNvPr id="182" name="Google Shape;182;p28"/>
          <p:cNvSpPr txBox="1"/>
          <p:nvPr/>
        </p:nvSpPr>
        <p:spPr>
          <a:xfrm>
            <a:off x="457125" y="1348050"/>
            <a:ext cx="7182300" cy="289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83" name="Google Shape;183;p28"/>
          <p:cNvSpPr txBox="1"/>
          <p:nvPr/>
        </p:nvSpPr>
        <p:spPr>
          <a:xfrm>
            <a:off x="504000" y="1359775"/>
            <a:ext cx="8236500" cy="3109200"/>
          </a:xfrm>
          <a:prstGeom prst="rect">
            <a:avLst/>
          </a:prstGeom>
          <a:noFill/>
          <a:ln>
            <a:noFill/>
          </a:ln>
        </p:spPr>
        <p:txBody>
          <a:bodyPr anchorCtr="0" anchor="t" bIns="91425" lIns="91425" spcFirstLastPara="1" rIns="91425" wrap="square" tIns="91425">
            <a:spAutoFit/>
          </a:bodyPr>
          <a:lstStyle/>
          <a:p>
            <a:pPr indent="-323850" lvl="0" marL="457200" rtl="0" algn="l">
              <a:spcBef>
                <a:spcPts val="0"/>
              </a:spcBef>
              <a:spcAft>
                <a:spcPts val="0"/>
              </a:spcAft>
              <a:buSzPts val="1500"/>
              <a:buChar char="-"/>
            </a:pPr>
            <a:r>
              <a:rPr lang="it" sz="1500"/>
              <a:t>Hospitals /			Widespread presence 	(30 and 540)</a:t>
            </a:r>
            <a:endParaRPr sz="1500"/>
          </a:p>
          <a:p>
            <a:pPr indent="0" lvl="0" marL="0" rtl="0" algn="l">
              <a:spcBef>
                <a:spcPts val="0"/>
              </a:spcBef>
              <a:spcAft>
                <a:spcPts val="0"/>
              </a:spcAft>
              <a:buNone/>
            </a:pPr>
            <a:r>
              <a:rPr lang="it" sz="1500"/>
              <a:t>                   chemist’s</a:t>
            </a:r>
            <a:endParaRPr sz="1500"/>
          </a:p>
          <a:p>
            <a:pPr indent="-323850" lvl="0" marL="457200" rtl="0" algn="l">
              <a:spcBef>
                <a:spcPts val="1000"/>
              </a:spcBef>
              <a:spcAft>
                <a:spcPts val="0"/>
              </a:spcAft>
              <a:buSzPts val="1500"/>
              <a:buChar char="-"/>
            </a:pPr>
            <a:r>
              <a:rPr lang="it" sz="1500"/>
              <a:t>Doctor on call and emergency tourism in most of the seaside resorts</a:t>
            </a:r>
            <a:endParaRPr sz="1500"/>
          </a:p>
          <a:p>
            <a:pPr indent="-323850" lvl="0" marL="457200" rtl="0" algn="l">
              <a:spcBef>
                <a:spcPts val="1000"/>
              </a:spcBef>
              <a:spcAft>
                <a:spcPts val="0"/>
              </a:spcAft>
              <a:buSzPts val="1500"/>
              <a:buChar char="-"/>
            </a:pPr>
            <a:r>
              <a:rPr lang="it" sz="1500"/>
              <a:t>Laws to manage people with diseases and upsets:</a:t>
            </a:r>
            <a:endParaRPr sz="1500"/>
          </a:p>
          <a:p>
            <a:pPr indent="-323850" lvl="0" marL="1080000" rtl="0" algn="l">
              <a:spcBef>
                <a:spcPts val="0"/>
              </a:spcBef>
              <a:spcAft>
                <a:spcPts val="0"/>
              </a:spcAft>
              <a:buSzPts val="1500"/>
              <a:buChar char="-"/>
            </a:pPr>
            <a:r>
              <a:rPr lang="it" sz="1500"/>
              <a:t>CSM		(Mental Health Centre) → Places where everybody can be nursed</a:t>
            </a:r>
            <a:endParaRPr sz="1500"/>
          </a:p>
          <a:p>
            <a:pPr indent="457200" lvl="0" marL="1828800" rtl="0" algn="l">
              <a:spcBef>
                <a:spcPts val="0"/>
              </a:spcBef>
              <a:spcAft>
                <a:spcPts val="0"/>
              </a:spcAft>
              <a:buNone/>
            </a:pPr>
            <a:r>
              <a:rPr lang="it" sz="1500"/>
              <a:t>and rehabilitated</a:t>
            </a:r>
            <a:endParaRPr sz="1500"/>
          </a:p>
          <a:p>
            <a:pPr indent="-323850" lvl="0" marL="1080000" rtl="0" algn="l">
              <a:spcBef>
                <a:spcPts val="0"/>
              </a:spcBef>
              <a:spcAft>
                <a:spcPts val="0"/>
              </a:spcAft>
              <a:buSzPts val="1500"/>
              <a:buChar char="-"/>
            </a:pPr>
            <a:r>
              <a:rPr lang="it" sz="1500"/>
              <a:t>SerD		(Dependency Services) → Treatment centres for dependency  </a:t>
            </a:r>
            <a:endParaRPr sz="1500"/>
          </a:p>
          <a:p>
            <a:pPr indent="0" lvl="0" marL="457200" rtl="0" algn="l">
              <a:spcBef>
                <a:spcPts val="0"/>
              </a:spcBef>
              <a:spcAft>
                <a:spcPts val="0"/>
              </a:spcAft>
              <a:buNone/>
            </a:pPr>
            <a:r>
              <a:rPr lang="it" sz="1500"/>
              <a:t>				(</a:t>
            </a:r>
            <a:r>
              <a:rPr lang="it" sz="1500"/>
              <a:t>alcohol</a:t>
            </a:r>
            <a:r>
              <a:rPr lang="it" sz="1500"/>
              <a:t>, drugs, game addiction)</a:t>
            </a:r>
            <a:endParaRPr sz="1500"/>
          </a:p>
          <a:p>
            <a:pPr indent="-323850" lvl="0" marL="1080000" rtl="0" algn="l">
              <a:spcBef>
                <a:spcPts val="1000"/>
              </a:spcBef>
              <a:spcAft>
                <a:spcPts val="0"/>
              </a:spcAft>
              <a:buSzPts val="1500"/>
              <a:buChar char="-"/>
            </a:pPr>
            <a:r>
              <a:rPr lang="it" sz="1500"/>
              <a:t>Consultori	Protection centres for mothers and sons; promotion of responsible </a:t>
            </a:r>
            <a:endParaRPr sz="1500"/>
          </a:p>
          <a:p>
            <a:pPr indent="457200" lvl="0" marL="1828800" rtl="0" algn="l">
              <a:spcBef>
                <a:spcPts val="0"/>
              </a:spcBef>
              <a:spcAft>
                <a:spcPts val="0"/>
              </a:spcAft>
              <a:buNone/>
            </a:pPr>
            <a:r>
              <a:rPr lang="it" sz="1500"/>
              <a:t>procreation, information and prevention (Sardinia has one of the </a:t>
            </a:r>
            <a:endParaRPr sz="1500"/>
          </a:p>
          <a:p>
            <a:pPr indent="457200" lvl="0" marL="1828800" rtl="0" algn="l">
              <a:spcBef>
                <a:spcPts val="0"/>
              </a:spcBef>
              <a:spcAft>
                <a:spcPts val="0"/>
              </a:spcAft>
              <a:buNone/>
            </a:pPr>
            <a:r>
              <a:rPr lang="it" sz="1500"/>
              <a:t>highest abortion rates in Italy, 5,7 ‰)</a:t>
            </a:r>
            <a:endParaRPr sz="15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9"/>
          <p:cNvSpPr txBox="1"/>
          <p:nvPr>
            <p:ph type="title"/>
          </p:nvPr>
        </p:nvSpPr>
        <p:spPr>
          <a:xfrm>
            <a:off x="311700" y="2647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it"/>
              <a:t>Sanità</a:t>
            </a:r>
            <a:endParaRPr b="1"/>
          </a:p>
        </p:txBody>
      </p:sp>
      <p:sp>
        <p:nvSpPr>
          <p:cNvPr id="189" name="Google Shape;189;p29"/>
          <p:cNvSpPr txBox="1"/>
          <p:nvPr>
            <p:ph idx="1" type="body"/>
          </p:nvPr>
        </p:nvSpPr>
        <p:spPr>
          <a:xfrm>
            <a:off x="311700" y="1097875"/>
            <a:ext cx="8520600" cy="3416400"/>
          </a:xfrm>
          <a:prstGeom prst="rect">
            <a:avLst/>
          </a:prstGeom>
        </p:spPr>
        <p:txBody>
          <a:bodyPr anchorCtr="0" anchor="t" bIns="91425" lIns="91425" spcFirstLastPara="1" rIns="91425" wrap="square" tIns="91425">
            <a:normAutofit fontScale="77500" lnSpcReduction="20000"/>
          </a:bodyPr>
          <a:lstStyle/>
          <a:p>
            <a:pPr indent="-314558" lvl="0" marL="457200" rtl="0" algn="l">
              <a:spcBef>
                <a:spcPts val="0"/>
              </a:spcBef>
              <a:spcAft>
                <a:spcPts val="0"/>
              </a:spcAft>
              <a:buClr>
                <a:srgbClr val="000000"/>
              </a:buClr>
              <a:buSzPct val="100000"/>
              <a:buChar char="-"/>
            </a:pPr>
            <a:r>
              <a:rPr lang="it" sz="1746">
                <a:solidFill>
                  <a:srgbClr val="000000"/>
                </a:solidFill>
              </a:rPr>
              <a:t>Presenza capillare di farmacie (540) ed ospedali (30) </a:t>
            </a:r>
            <a:endParaRPr sz="1746">
              <a:solidFill>
                <a:srgbClr val="000000"/>
              </a:solidFill>
            </a:endParaRPr>
          </a:p>
          <a:p>
            <a:pPr indent="-314558" lvl="0" marL="457200" rtl="0" algn="l">
              <a:spcBef>
                <a:spcPts val="1000"/>
              </a:spcBef>
              <a:spcAft>
                <a:spcPts val="0"/>
              </a:spcAft>
              <a:buClr>
                <a:srgbClr val="000000"/>
              </a:buClr>
              <a:buSzPct val="100000"/>
              <a:buChar char="-"/>
            </a:pPr>
            <a:r>
              <a:rPr lang="it" sz="1746">
                <a:solidFill>
                  <a:srgbClr val="000000"/>
                </a:solidFill>
              </a:rPr>
              <a:t>Guardia medica e guardia turistica in località balneari</a:t>
            </a:r>
            <a:endParaRPr sz="1746">
              <a:solidFill>
                <a:srgbClr val="000000"/>
              </a:solidFill>
            </a:endParaRPr>
          </a:p>
          <a:p>
            <a:pPr indent="-314558" lvl="0" marL="457200" rtl="0" algn="l">
              <a:spcBef>
                <a:spcPts val="1000"/>
              </a:spcBef>
              <a:spcAft>
                <a:spcPts val="0"/>
              </a:spcAft>
              <a:buClr>
                <a:srgbClr val="000000"/>
              </a:buClr>
              <a:buSzPct val="100000"/>
              <a:buChar char="-"/>
            </a:pPr>
            <a:r>
              <a:rPr lang="it" sz="1746">
                <a:solidFill>
                  <a:srgbClr val="000000"/>
                </a:solidFill>
              </a:rPr>
              <a:t>Riorganizzazione della gestione di persone con particolari disturbi o patologie: </a:t>
            </a:r>
            <a:endParaRPr sz="1746">
              <a:solidFill>
                <a:srgbClr val="000000"/>
              </a:solidFill>
            </a:endParaRPr>
          </a:p>
          <a:p>
            <a:pPr indent="-314558" lvl="0" marL="457200" rtl="0" algn="l">
              <a:spcBef>
                <a:spcPts val="1000"/>
              </a:spcBef>
              <a:spcAft>
                <a:spcPts val="0"/>
              </a:spcAft>
              <a:buClr>
                <a:srgbClr val="000000"/>
              </a:buClr>
              <a:buSzPct val="100000"/>
              <a:buChar char="-"/>
            </a:pPr>
            <a:r>
              <a:rPr lang="it" sz="1746">
                <a:solidFill>
                  <a:srgbClr val="000000"/>
                </a:solidFill>
              </a:rPr>
              <a:t>CSM		Centri di Salute Mentali → Luoghi di cura e riabilitazione (Aperti a tutti!)</a:t>
            </a:r>
            <a:endParaRPr sz="1746">
              <a:solidFill>
                <a:srgbClr val="000000"/>
              </a:solidFill>
            </a:endParaRPr>
          </a:p>
          <a:p>
            <a:pPr indent="-314558" lvl="0" marL="457200" rtl="0" algn="l">
              <a:spcBef>
                <a:spcPts val="1000"/>
              </a:spcBef>
              <a:spcAft>
                <a:spcPts val="0"/>
              </a:spcAft>
              <a:buClr>
                <a:srgbClr val="000000"/>
              </a:buClr>
              <a:buSzPct val="100000"/>
              <a:buChar char="-"/>
            </a:pPr>
            <a:r>
              <a:rPr lang="it" sz="1746">
                <a:solidFill>
                  <a:srgbClr val="000000"/>
                </a:solidFill>
              </a:rPr>
              <a:t>SerD		Centri di cura di dipendenze (sostanze legali/illegali, disturbi comportamentali,..)</a:t>
            </a:r>
            <a:endParaRPr sz="1746">
              <a:solidFill>
                <a:srgbClr val="000000"/>
              </a:solidFill>
            </a:endParaRPr>
          </a:p>
          <a:p>
            <a:pPr indent="-309637" lvl="0" marL="457200" rtl="0" algn="l">
              <a:spcBef>
                <a:spcPts val="1000"/>
              </a:spcBef>
              <a:spcAft>
                <a:spcPts val="0"/>
              </a:spcAft>
              <a:buClr>
                <a:srgbClr val="000000"/>
              </a:buClr>
              <a:buSzPct val="94274"/>
              <a:buChar char="-"/>
            </a:pPr>
            <a:r>
              <a:rPr lang="it" sz="1746">
                <a:solidFill>
                  <a:srgbClr val="000000"/>
                </a:solidFill>
              </a:rPr>
              <a:t>Consultori 	  Centri per la tutela delle madri e dei bambini, promozione della procreazione </a:t>
            </a:r>
            <a:endParaRPr sz="1746">
              <a:solidFill>
                <a:srgbClr val="000000"/>
              </a:solidFill>
            </a:endParaRPr>
          </a:p>
          <a:p>
            <a:pPr indent="0" lvl="0" marL="1371600" rtl="0" algn="l">
              <a:spcBef>
                <a:spcPts val="0"/>
              </a:spcBef>
              <a:spcAft>
                <a:spcPts val="0"/>
              </a:spcAft>
              <a:buNone/>
            </a:pPr>
            <a:r>
              <a:rPr lang="it" sz="1746">
                <a:solidFill>
                  <a:srgbClr val="000000"/>
                </a:solidFill>
              </a:rPr>
              <a:t>  “responsabile”, informazione e prevenzione </a:t>
            </a:r>
            <a:r>
              <a:rPr b="1" lang="it" sz="2246">
                <a:solidFill>
                  <a:srgbClr val="000000"/>
                </a:solidFill>
              </a:rPr>
              <a:t>→</a:t>
            </a:r>
            <a:r>
              <a:rPr lang="it" sz="1746">
                <a:solidFill>
                  <a:srgbClr val="000000"/>
                </a:solidFill>
              </a:rPr>
              <a:t>  </a:t>
            </a:r>
            <a:r>
              <a:rPr lang="it" sz="1746" u="sng">
                <a:solidFill>
                  <a:srgbClr val="000000"/>
                </a:solidFill>
              </a:rPr>
              <a:t>Tasso di abortività tra i maggiori </a:t>
            </a:r>
            <a:endParaRPr sz="1746" u="sng">
              <a:solidFill>
                <a:srgbClr val="000000"/>
              </a:solidFill>
            </a:endParaRPr>
          </a:p>
          <a:p>
            <a:pPr indent="0" lvl="0" marL="1371600" rtl="0" algn="l">
              <a:spcBef>
                <a:spcPts val="0"/>
              </a:spcBef>
              <a:spcAft>
                <a:spcPts val="0"/>
              </a:spcAft>
              <a:buNone/>
            </a:pPr>
            <a:r>
              <a:rPr lang="it" sz="1746">
                <a:solidFill>
                  <a:srgbClr val="000000"/>
                </a:solidFill>
              </a:rPr>
              <a:t>   </a:t>
            </a:r>
            <a:r>
              <a:rPr lang="it" sz="1746" u="sng">
                <a:solidFill>
                  <a:srgbClr val="000000"/>
                </a:solidFill>
              </a:rPr>
              <a:t>in Italia</a:t>
            </a:r>
            <a:r>
              <a:rPr lang="it" sz="1746">
                <a:solidFill>
                  <a:srgbClr val="000000"/>
                </a:solidFill>
              </a:rPr>
              <a:t> (5,7</a:t>
            </a:r>
            <a:r>
              <a:rPr lang="it" sz="1646">
                <a:solidFill>
                  <a:schemeClr val="dk1"/>
                </a:solidFill>
              </a:rPr>
              <a:t>‰</a:t>
            </a:r>
            <a:r>
              <a:rPr lang="it" sz="1746">
                <a:solidFill>
                  <a:srgbClr val="000000"/>
                </a:solidFill>
              </a:rPr>
              <a:t>)</a:t>
            </a:r>
            <a:endParaRPr sz="1746">
              <a:solidFill>
                <a:srgbClr val="000000"/>
              </a:solidFill>
            </a:endParaRPr>
          </a:p>
          <a:p>
            <a:pPr indent="0" lvl="0" marL="0" rtl="0" algn="l">
              <a:spcBef>
                <a:spcPts val="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it"/>
              <a:t>Technology in Sardinia</a:t>
            </a:r>
            <a:endParaRPr b="1"/>
          </a:p>
        </p:txBody>
      </p:sp>
      <p:sp>
        <p:nvSpPr>
          <p:cNvPr id="195" name="Google Shape;195;p30"/>
          <p:cNvSpPr txBox="1"/>
          <p:nvPr>
            <p:ph idx="1" type="body"/>
          </p:nvPr>
        </p:nvSpPr>
        <p:spPr>
          <a:xfrm>
            <a:off x="311700" y="1234075"/>
            <a:ext cx="8520600" cy="3334800"/>
          </a:xfrm>
          <a:prstGeom prst="rect">
            <a:avLst/>
          </a:prstGeom>
          <a:solidFill>
            <a:srgbClr val="CFE2F3"/>
          </a:solidFill>
          <a:ln>
            <a:noFill/>
          </a:ln>
        </p:spPr>
        <p:txBody>
          <a:bodyPr anchorCtr="0" anchor="t" bIns="91425" lIns="91425" spcFirstLastPara="1" rIns="91425" wrap="square" tIns="91425">
            <a:normAutofit/>
          </a:bodyPr>
          <a:lstStyle/>
          <a:p>
            <a:pPr indent="0" lvl="0" marL="0" rtl="0" algn="l">
              <a:spcBef>
                <a:spcPts val="0"/>
              </a:spcBef>
              <a:spcAft>
                <a:spcPts val="0"/>
              </a:spcAft>
              <a:buNone/>
            </a:pPr>
            <a:r>
              <a:rPr lang="it">
                <a:solidFill>
                  <a:srgbClr val="000000"/>
                </a:solidFill>
              </a:rPr>
              <a:t>-</a:t>
            </a:r>
            <a:r>
              <a:rPr lang="it" sz="1500">
                <a:solidFill>
                  <a:srgbClr val="000000"/>
                </a:solidFill>
              </a:rPr>
              <a:t>Technology Park of Sardinia: This park is a system of advanced infrastructure and services for technological innovation and the enhancement of research.</a:t>
            </a:r>
            <a:endParaRPr sz="1500">
              <a:solidFill>
                <a:srgbClr val="000000"/>
              </a:solidFill>
            </a:endParaRPr>
          </a:p>
          <a:p>
            <a:pPr indent="0" lvl="0" marL="0" rtl="0" algn="l">
              <a:spcBef>
                <a:spcPts val="1200"/>
              </a:spcBef>
              <a:spcAft>
                <a:spcPts val="0"/>
              </a:spcAft>
              <a:buNone/>
            </a:pPr>
            <a:r>
              <a:t/>
            </a:r>
            <a:endParaRPr sz="1400">
              <a:solidFill>
                <a:srgbClr val="000000"/>
              </a:solidFill>
              <a:highlight>
                <a:srgbClr val="FFFFFF"/>
              </a:highlight>
            </a:endParaRPr>
          </a:p>
          <a:p>
            <a:pPr indent="0" lvl="0" marL="0" rtl="0" algn="l">
              <a:spcBef>
                <a:spcPts val="1200"/>
              </a:spcBef>
              <a:spcAft>
                <a:spcPts val="0"/>
              </a:spcAft>
              <a:buNone/>
            </a:pPr>
            <a:r>
              <a:t/>
            </a:r>
            <a:endParaRPr sz="1400">
              <a:solidFill>
                <a:srgbClr val="000000"/>
              </a:solidFill>
              <a:highlight>
                <a:srgbClr val="FFFFFF"/>
              </a:highlight>
            </a:endParaRPr>
          </a:p>
          <a:p>
            <a:pPr indent="0" lvl="0" marL="0" rtl="0" algn="l">
              <a:spcBef>
                <a:spcPts val="1200"/>
              </a:spcBef>
              <a:spcAft>
                <a:spcPts val="0"/>
              </a:spcAft>
              <a:buNone/>
            </a:pPr>
            <a:r>
              <a:t/>
            </a:r>
            <a:endParaRPr sz="1400">
              <a:solidFill>
                <a:srgbClr val="000000"/>
              </a:solidFill>
              <a:highlight>
                <a:srgbClr val="FFFFFF"/>
              </a:highlight>
            </a:endParaRPr>
          </a:p>
          <a:p>
            <a:pPr indent="0" lvl="0" marL="0" rtl="0" algn="l">
              <a:spcBef>
                <a:spcPts val="1200"/>
              </a:spcBef>
              <a:spcAft>
                <a:spcPts val="1200"/>
              </a:spcAft>
              <a:buNone/>
            </a:pPr>
            <a:r>
              <a:rPr lang="it" sz="1400">
                <a:solidFill>
                  <a:srgbClr val="000000"/>
                </a:solidFill>
                <a:highlight>
                  <a:srgbClr val="CFE2F3"/>
                </a:highlight>
              </a:rPr>
              <a:t>-Ubiquitous Digital platform: this is a new digital platform in development at the Research Center, Sardegna Ricerche.</a:t>
            </a:r>
            <a:endParaRPr sz="2000">
              <a:solidFill>
                <a:srgbClr val="000000"/>
              </a:solidFill>
              <a:highlight>
                <a:srgbClr val="CFE2F3"/>
              </a:highlight>
            </a:endParaRPr>
          </a:p>
        </p:txBody>
      </p:sp>
      <p:pic>
        <p:nvPicPr>
          <p:cNvPr id="196" name="Google Shape;196;p30"/>
          <p:cNvPicPr preferRelativeResize="0"/>
          <p:nvPr/>
        </p:nvPicPr>
        <p:blipFill>
          <a:blip r:embed="rId3">
            <a:alphaModFix/>
          </a:blip>
          <a:stretch>
            <a:fillRect/>
          </a:stretch>
        </p:blipFill>
        <p:spPr>
          <a:xfrm>
            <a:off x="799550" y="1922750"/>
            <a:ext cx="2406400" cy="1188150"/>
          </a:xfrm>
          <a:prstGeom prst="rect">
            <a:avLst/>
          </a:prstGeom>
          <a:noFill/>
          <a:ln>
            <a:noFill/>
          </a:ln>
        </p:spPr>
      </p:pic>
      <p:pic>
        <p:nvPicPr>
          <p:cNvPr id="197" name="Google Shape;197;p30"/>
          <p:cNvPicPr preferRelativeResize="0"/>
          <p:nvPr/>
        </p:nvPicPr>
        <p:blipFill>
          <a:blip r:embed="rId4">
            <a:alphaModFix/>
          </a:blip>
          <a:stretch>
            <a:fillRect/>
          </a:stretch>
        </p:blipFill>
        <p:spPr>
          <a:xfrm>
            <a:off x="3595149" y="1867825"/>
            <a:ext cx="4680100" cy="1298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it"/>
              <a:t>Tecnologia in Sardegna</a:t>
            </a:r>
            <a:endParaRPr b="1"/>
          </a:p>
        </p:txBody>
      </p:sp>
      <p:sp>
        <p:nvSpPr>
          <p:cNvPr id="203" name="Google Shape;203;p31"/>
          <p:cNvSpPr txBox="1"/>
          <p:nvPr>
            <p:ph idx="1" type="body"/>
          </p:nvPr>
        </p:nvSpPr>
        <p:spPr>
          <a:xfrm>
            <a:off x="311700" y="1234075"/>
            <a:ext cx="8520600" cy="3334800"/>
          </a:xfrm>
          <a:prstGeom prst="rect">
            <a:avLst/>
          </a:prstGeom>
          <a:ln>
            <a:noFill/>
          </a:ln>
        </p:spPr>
        <p:txBody>
          <a:bodyPr anchorCtr="0" anchor="t" bIns="91425" lIns="91425" spcFirstLastPara="1" rIns="91425" wrap="square" tIns="91425">
            <a:normAutofit/>
          </a:bodyPr>
          <a:lstStyle/>
          <a:p>
            <a:pPr indent="0" lvl="0" marL="0" rtl="0" algn="l">
              <a:spcBef>
                <a:spcPts val="0"/>
              </a:spcBef>
              <a:spcAft>
                <a:spcPts val="0"/>
              </a:spcAft>
              <a:buNone/>
            </a:pPr>
            <a:r>
              <a:rPr lang="it">
                <a:solidFill>
                  <a:srgbClr val="000000"/>
                </a:solidFill>
              </a:rPr>
              <a:t>-</a:t>
            </a:r>
            <a:r>
              <a:rPr lang="it" sz="1500">
                <a:solidFill>
                  <a:srgbClr val="000000"/>
                </a:solidFill>
              </a:rPr>
              <a:t>Parco tecnologico della Sardegna: sistema di infrastrutture avanzate e servizi per l’innovazione tecnologica e la valorizzazione della ricerca.</a:t>
            </a:r>
            <a:endParaRPr sz="1500">
              <a:solidFill>
                <a:srgbClr val="000000"/>
              </a:solidFill>
            </a:endParaRPr>
          </a:p>
          <a:p>
            <a:pPr indent="0" lvl="0" marL="0" rtl="0" algn="l">
              <a:spcBef>
                <a:spcPts val="1200"/>
              </a:spcBef>
              <a:spcAft>
                <a:spcPts val="0"/>
              </a:spcAft>
              <a:buNone/>
            </a:pPr>
            <a:r>
              <a:t/>
            </a:r>
            <a:endParaRPr>
              <a:solidFill>
                <a:srgbClr val="000000"/>
              </a:solidFill>
            </a:endParaRPr>
          </a:p>
          <a:p>
            <a:pPr indent="0" lvl="0" marL="0" rtl="0" algn="l">
              <a:spcBef>
                <a:spcPts val="1200"/>
              </a:spcBef>
              <a:spcAft>
                <a:spcPts val="0"/>
              </a:spcAft>
              <a:buNone/>
            </a:pPr>
            <a:r>
              <a:t/>
            </a:r>
            <a:endParaRPr>
              <a:solidFill>
                <a:srgbClr val="000000"/>
              </a:solidFill>
            </a:endParaRPr>
          </a:p>
          <a:p>
            <a:pPr indent="0" lvl="0" marL="0" rtl="0" algn="l">
              <a:spcBef>
                <a:spcPts val="1200"/>
              </a:spcBef>
              <a:spcAft>
                <a:spcPts val="0"/>
              </a:spcAft>
              <a:buNone/>
            </a:pPr>
            <a:r>
              <a:t/>
            </a:r>
            <a:endParaRPr>
              <a:solidFill>
                <a:srgbClr val="000000"/>
              </a:solidFill>
            </a:endParaRPr>
          </a:p>
          <a:p>
            <a:pPr indent="0" lvl="0" marL="0" rtl="0" algn="l">
              <a:spcBef>
                <a:spcPts val="1200"/>
              </a:spcBef>
              <a:spcAft>
                <a:spcPts val="1200"/>
              </a:spcAft>
              <a:buNone/>
            </a:pPr>
            <a:r>
              <a:rPr lang="it">
                <a:solidFill>
                  <a:srgbClr val="000000"/>
                </a:solidFill>
              </a:rPr>
              <a:t>-</a:t>
            </a:r>
            <a:r>
              <a:rPr lang="it" sz="1500">
                <a:solidFill>
                  <a:srgbClr val="000000"/>
                </a:solidFill>
              </a:rPr>
              <a:t>Ubiquitous Digital platform: nuova piattaforma digitale in sviluppo presso il Centro di Ricerche, Sardegna Ricerche.</a:t>
            </a:r>
            <a:endParaRPr sz="1500">
              <a:solidFill>
                <a:srgbClr val="000000"/>
              </a:solidFill>
            </a:endParaRPr>
          </a:p>
        </p:txBody>
      </p:sp>
      <p:pic>
        <p:nvPicPr>
          <p:cNvPr id="204" name="Google Shape;204;p31"/>
          <p:cNvPicPr preferRelativeResize="0"/>
          <p:nvPr/>
        </p:nvPicPr>
        <p:blipFill>
          <a:blip r:embed="rId3">
            <a:alphaModFix/>
          </a:blip>
          <a:stretch>
            <a:fillRect/>
          </a:stretch>
        </p:blipFill>
        <p:spPr>
          <a:xfrm>
            <a:off x="855325" y="1969675"/>
            <a:ext cx="2639100" cy="1303050"/>
          </a:xfrm>
          <a:prstGeom prst="rect">
            <a:avLst/>
          </a:prstGeom>
          <a:noFill/>
          <a:ln>
            <a:noFill/>
          </a:ln>
        </p:spPr>
      </p:pic>
      <p:pic>
        <p:nvPicPr>
          <p:cNvPr id="205" name="Google Shape;205;p31"/>
          <p:cNvPicPr preferRelativeResize="0"/>
          <p:nvPr/>
        </p:nvPicPr>
        <p:blipFill>
          <a:blip r:embed="rId4">
            <a:alphaModFix/>
          </a:blip>
          <a:stretch>
            <a:fillRect/>
          </a:stretch>
        </p:blipFill>
        <p:spPr>
          <a:xfrm>
            <a:off x="3777475" y="1920225"/>
            <a:ext cx="5054825" cy="14019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it"/>
              <a:t>General information</a:t>
            </a:r>
            <a:endParaRPr b="1"/>
          </a:p>
        </p:txBody>
      </p:sp>
      <p:sp>
        <p:nvSpPr>
          <p:cNvPr id="66" name="Google Shape;66;p14"/>
          <p:cNvSpPr txBox="1"/>
          <p:nvPr>
            <p:ph idx="1" type="body"/>
          </p:nvPr>
        </p:nvSpPr>
        <p:spPr>
          <a:xfrm>
            <a:off x="7933375" y="4679900"/>
            <a:ext cx="3908400" cy="3841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
        <p:nvSpPr>
          <p:cNvPr id="67" name="Google Shape;67;p14"/>
          <p:cNvSpPr txBox="1"/>
          <p:nvPr/>
        </p:nvSpPr>
        <p:spPr>
          <a:xfrm>
            <a:off x="311700" y="1124263"/>
            <a:ext cx="7701000" cy="344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it" u="sng"/>
              <a:t>Status as autonomous region </a:t>
            </a:r>
            <a:endParaRPr u="sng"/>
          </a:p>
          <a:p>
            <a:pPr indent="-317500" lvl="0" marL="457200" rtl="0" algn="l">
              <a:spcBef>
                <a:spcPts val="0"/>
              </a:spcBef>
              <a:spcAft>
                <a:spcPts val="0"/>
              </a:spcAft>
              <a:buSzPts val="1400"/>
              <a:buChar char="-"/>
            </a:pPr>
            <a:r>
              <a:rPr lang="it"/>
              <a:t>Legislative power 		Police, agriculture, transport, tourism, energy</a:t>
            </a:r>
            <a:endParaRPr/>
          </a:p>
          <a:p>
            <a:pPr indent="-317500" lvl="0" marL="457200" rtl="0" algn="l">
              <a:spcBef>
                <a:spcPts val="0"/>
              </a:spcBef>
              <a:spcAft>
                <a:spcPts val="0"/>
              </a:spcAft>
              <a:buSzPts val="1400"/>
              <a:buChar char="-"/>
            </a:pPr>
            <a:r>
              <a:rPr lang="it"/>
              <a:t>A</a:t>
            </a:r>
            <a:r>
              <a:rPr lang="it"/>
              <a:t>dministrative autonomy 	Regional council </a:t>
            </a:r>
            <a:endParaRPr/>
          </a:p>
          <a:p>
            <a:pPr indent="-317500" lvl="0" marL="457200" rtl="0" algn="l">
              <a:spcBef>
                <a:spcPts val="0"/>
              </a:spcBef>
              <a:spcAft>
                <a:spcPts val="0"/>
              </a:spcAft>
              <a:buSzPts val="1400"/>
              <a:buChar char="-"/>
            </a:pPr>
            <a:r>
              <a:rPr lang="it"/>
              <a:t>Financial autonomy  		Free collection of taxes, partly withheld + budgets under the</a:t>
            </a:r>
            <a:endParaRPr/>
          </a:p>
          <a:p>
            <a:pPr indent="457200" lvl="0" marL="2286000" rtl="0" algn="l">
              <a:spcBef>
                <a:spcPts val="0"/>
              </a:spcBef>
              <a:spcAft>
                <a:spcPts val="0"/>
              </a:spcAft>
              <a:buNone/>
            </a:pPr>
            <a:r>
              <a:rPr lang="it"/>
              <a:t>control of the Court of Auditors →</a:t>
            </a:r>
            <a:r>
              <a:rPr b="1" lang="it" u="sng"/>
              <a:t> Better management of </a:t>
            </a:r>
            <a:endParaRPr b="1" u="sng"/>
          </a:p>
          <a:p>
            <a:pPr indent="457200" lvl="0" marL="2286000" rtl="0" algn="l">
              <a:spcBef>
                <a:spcPts val="0"/>
              </a:spcBef>
              <a:spcAft>
                <a:spcPts val="0"/>
              </a:spcAft>
              <a:buNone/>
            </a:pPr>
            <a:r>
              <a:rPr b="1" lang="it" u="sng"/>
              <a:t>public money</a:t>
            </a:r>
            <a:endParaRPr b="1" sz="2100" u="sng">
              <a:solidFill>
                <a:srgbClr val="202124"/>
              </a:solidFill>
            </a:endParaRPr>
          </a:p>
          <a:p>
            <a:pPr indent="0" lvl="0" marL="0" rtl="0" algn="l">
              <a:spcBef>
                <a:spcPts val="0"/>
              </a:spcBef>
              <a:spcAft>
                <a:spcPts val="0"/>
              </a:spcAft>
              <a:buNone/>
            </a:pPr>
            <a:r>
              <a:t/>
            </a:r>
            <a:endParaRPr b="1" u="sng"/>
          </a:p>
          <a:p>
            <a:pPr indent="0" lvl="0" marL="0" rtl="0" algn="l">
              <a:spcBef>
                <a:spcPts val="0"/>
              </a:spcBef>
              <a:spcAft>
                <a:spcPts val="0"/>
              </a:spcAft>
              <a:buClr>
                <a:schemeClr val="dk1"/>
              </a:buClr>
              <a:buSzPts val="1100"/>
              <a:buFont typeface="Arial"/>
              <a:buNone/>
            </a:pPr>
            <a:r>
              <a:rPr lang="it" u="sng">
                <a:solidFill>
                  <a:schemeClr val="dk1"/>
                </a:solidFill>
              </a:rPr>
              <a:t>Provinces</a:t>
            </a:r>
            <a:r>
              <a:rPr lang="it">
                <a:solidFill>
                  <a:schemeClr val="dk1"/>
                </a:solidFill>
              </a:rPr>
              <a:t>			Cagliari, Sassari, Oristano and the Province of South Sardinia</a:t>
            </a:r>
            <a:endParaRPr/>
          </a:p>
          <a:p>
            <a:pPr indent="0" lvl="0" marL="0" rtl="0" algn="l">
              <a:spcBef>
                <a:spcPts val="0"/>
              </a:spcBef>
              <a:spcAft>
                <a:spcPts val="0"/>
              </a:spcAft>
              <a:buNone/>
            </a:pPr>
            <a:r>
              <a:t/>
            </a:r>
            <a:endParaRPr/>
          </a:p>
          <a:p>
            <a:pPr indent="0" lvl="0" marL="0" rtl="0" algn="l">
              <a:spcBef>
                <a:spcPts val="0"/>
              </a:spcBef>
              <a:spcAft>
                <a:spcPts val="0"/>
              </a:spcAft>
              <a:buNone/>
            </a:pPr>
            <a:r>
              <a:rPr lang="it" u="sng"/>
              <a:t>Population	</a:t>
            </a:r>
            <a:r>
              <a:rPr lang="it"/>
              <a:t>		1.6 million</a:t>
            </a:r>
            <a:endParaRPr/>
          </a:p>
          <a:p>
            <a:pPr indent="0" lvl="0" marL="0" rtl="0" algn="l">
              <a:spcBef>
                <a:spcPts val="0"/>
              </a:spcBef>
              <a:spcAft>
                <a:spcPts val="0"/>
              </a:spcAft>
              <a:buNone/>
            </a:pPr>
            <a:r>
              <a:rPr lang="it" u="sng"/>
              <a:t>Population density</a:t>
            </a:r>
            <a:r>
              <a:rPr lang="it"/>
              <a:t>	68 people per km</a:t>
            </a:r>
            <a:r>
              <a:rPr baseline="30000" lang="it"/>
              <a:t>2</a:t>
            </a:r>
            <a:endParaRPr baseline="30000"/>
          </a:p>
          <a:p>
            <a:pPr indent="457200" lvl="0" marL="1371600" rtl="0" algn="l">
              <a:spcBef>
                <a:spcPts val="0"/>
              </a:spcBef>
              <a:spcAft>
                <a:spcPts val="0"/>
              </a:spcAft>
              <a:buNone/>
            </a:pPr>
            <a:r>
              <a:rPr lang="it"/>
              <a:t>Highest near Cagliari (346 people per km</a:t>
            </a:r>
            <a:r>
              <a:rPr baseline="30000" lang="it"/>
              <a:t>2</a:t>
            </a:r>
            <a:r>
              <a:rPr lang="it"/>
              <a:t>)</a:t>
            </a:r>
            <a:endParaRPr/>
          </a:p>
          <a:p>
            <a:pPr indent="0" lvl="0" marL="0" rtl="0" algn="l">
              <a:spcBef>
                <a:spcPts val="0"/>
              </a:spcBef>
              <a:spcAft>
                <a:spcPts val="0"/>
              </a:spcAft>
              <a:buNone/>
            </a:pPr>
            <a:r>
              <a:t/>
            </a:r>
            <a:endParaRPr/>
          </a:p>
          <a:p>
            <a:pPr indent="0" lvl="0" marL="0" rtl="0" algn="l">
              <a:spcBef>
                <a:spcPts val="0"/>
              </a:spcBef>
              <a:spcAft>
                <a:spcPts val="0"/>
              </a:spcAft>
              <a:buNone/>
            </a:pPr>
            <a:r>
              <a:rPr lang="it" u="sng"/>
              <a:t>Labour force</a:t>
            </a:r>
            <a:r>
              <a:rPr lang="it"/>
              <a:t>		670 000 people, 58% men - 42% women</a:t>
            </a:r>
            <a:endParaRPr baseline="30000"/>
          </a:p>
          <a:p>
            <a:pPr indent="0" lvl="0" marL="0" rtl="0" algn="l">
              <a:spcBef>
                <a:spcPts val="0"/>
              </a:spcBef>
              <a:spcAft>
                <a:spcPts val="0"/>
              </a:spcAft>
              <a:buNone/>
            </a:pPr>
            <a:r>
              <a:t/>
            </a:r>
            <a:endParaRPr/>
          </a:p>
          <a:p>
            <a:pPr indent="0" lvl="0" marL="0" rtl="0" algn="l">
              <a:spcBef>
                <a:spcPts val="0"/>
              </a:spcBef>
              <a:spcAft>
                <a:spcPts val="0"/>
              </a:spcAft>
              <a:buNone/>
            </a:pPr>
            <a:r>
              <a:rPr lang="it" u="sng"/>
              <a:t>Percentage of foreign citizens</a:t>
            </a:r>
            <a:r>
              <a:rPr lang="it"/>
              <a:t> </a:t>
            </a:r>
            <a:r>
              <a:rPr lang="it"/>
              <a:t> 	3.4% (mostly from Romania, Senegal and Morocco)</a:t>
            </a:r>
            <a:endParaRPr/>
          </a:p>
        </p:txBody>
      </p:sp>
      <p:pic>
        <p:nvPicPr>
          <p:cNvPr id="68" name="Google Shape;68;p14"/>
          <p:cNvPicPr preferRelativeResize="0"/>
          <p:nvPr/>
        </p:nvPicPr>
        <p:blipFill>
          <a:blip r:embed="rId3">
            <a:alphaModFix/>
          </a:blip>
          <a:stretch>
            <a:fillRect/>
          </a:stretch>
        </p:blipFill>
        <p:spPr>
          <a:xfrm>
            <a:off x="7009375" y="177800"/>
            <a:ext cx="1903525" cy="11071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it"/>
              <a:t>Migratory phenomena in Sardinia</a:t>
            </a:r>
            <a:r>
              <a:rPr lang="it"/>
              <a:t> </a:t>
            </a:r>
            <a:endParaRPr/>
          </a:p>
        </p:txBody>
      </p:sp>
      <p:sp>
        <p:nvSpPr>
          <p:cNvPr id="211" name="Google Shape;211;p32"/>
          <p:cNvSpPr txBox="1"/>
          <p:nvPr>
            <p:ph idx="1" type="body"/>
          </p:nvPr>
        </p:nvSpPr>
        <p:spPr>
          <a:xfrm>
            <a:off x="311700" y="1129050"/>
            <a:ext cx="8520600" cy="34164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lang="it">
                <a:solidFill>
                  <a:srgbClr val="000000"/>
                </a:solidFill>
              </a:rPr>
              <a:t>-</a:t>
            </a:r>
            <a:r>
              <a:rPr lang="it">
                <a:solidFill>
                  <a:srgbClr val="000000"/>
                </a:solidFill>
              </a:rPr>
              <a:t>There were first migrations already from the Paleolithic</a:t>
            </a:r>
            <a:endParaRPr>
              <a:solidFill>
                <a:srgbClr val="000000"/>
              </a:solidFill>
            </a:endParaRPr>
          </a:p>
          <a:p>
            <a:pPr indent="0" lvl="0" marL="0" rtl="0" algn="l">
              <a:spcBef>
                <a:spcPts val="1200"/>
              </a:spcBef>
              <a:spcAft>
                <a:spcPts val="0"/>
              </a:spcAft>
              <a:buNone/>
            </a:pPr>
            <a:r>
              <a:rPr lang="it">
                <a:solidFill>
                  <a:srgbClr val="000000"/>
                </a:solidFill>
              </a:rPr>
              <a:t>-After World War 2, there was the migration of the Julian-Dalmatian exiles, about 600 of them stayed in Sardinia</a:t>
            </a:r>
            <a:endParaRPr>
              <a:solidFill>
                <a:srgbClr val="000000"/>
              </a:solidFill>
            </a:endParaRPr>
          </a:p>
          <a:p>
            <a:pPr indent="0" lvl="0" marL="0" rtl="0" algn="l">
              <a:spcBef>
                <a:spcPts val="1200"/>
              </a:spcBef>
              <a:spcAft>
                <a:spcPts val="0"/>
              </a:spcAft>
              <a:buNone/>
            </a:pPr>
            <a:r>
              <a:rPr lang="it">
                <a:solidFill>
                  <a:srgbClr val="000000"/>
                </a:solidFill>
              </a:rPr>
              <a:t>-Later there was a flow of workers from other regions and of Italian-Tunisian families</a:t>
            </a:r>
            <a:endParaRPr>
              <a:solidFill>
                <a:srgbClr val="000000"/>
              </a:solidFill>
            </a:endParaRPr>
          </a:p>
          <a:p>
            <a:pPr indent="0" lvl="0" marL="0" rtl="0" algn="l">
              <a:spcBef>
                <a:spcPts val="1200"/>
              </a:spcBef>
              <a:spcAft>
                <a:spcPts val="0"/>
              </a:spcAft>
              <a:buNone/>
            </a:pPr>
            <a:r>
              <a:rPr lang="it">
                <a:solidFill>
                  <a:srgbClr val="000000"/>
                </a:solidFill>
              </a:rPr>
              <a:t>-During 2000s have come new immigrants from Africa,Asia,Eastern Europe, above all from  Romania, Senegal, Marocco and Cina </a:t>
            </a:r>
            <a:endParaRPr>
              <a:solidFill>
                <a:srgbClr val="000000"/>
              </a:solidFill>
            </a:endParaRPr>
          </a:p>
          <a:p>
            <a:pPr indent="0" lvl="0" marL="0" rtl="0" algn="l">
              <a:spcBef>
                <a:spcPts val="1200"/>
              </a:spcBef>
              <a:spcAft>
                <a:spcPts val="0"/>
              </a:spcAft>
              <a:buNone/>
            </a:pPr>
            <a:r>
              <a:rPr lang="it">
                <a:solidFill>
                  <a:srgbClr val="000000"/>
                </a:solidFill>
              </a:rPr>
              <a:t>-On 31 of december 2019 it was estimated that the foreign inhabitants made up 3,4% of the island population, about 1% of the Italy’s population.</a:t>
            </a:r>
            <a:endParaRPr>
              <a:solidFill>
                <a:srgbClr val="000000"/>
              </a:solidFill>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it"/>
              <a:t>Fenomeni migratori </a:t>
            </a:r>
            <a:r>
              <a:rPr b="1" lang="it"/>
              <a:t>in Sardegna</a:t>
            </a:r>
            <a:endParaRPr b="1"/>
          </a:p>
        </p:txBody>
      </p:sp>
      <p:sp>
        <p:nvSpPr>
          <p:cNvPr id="217" name="Google Shape;217;p33"/>
          <p:cNvSpPr txBox="1"/>
          <p:nvPr>
            <p:ph idx="1" type="body"/>
          </p:nvPr>
        </p:nvSpPr>
        <p:spPr>
          <a:xfrm>
            <a:off x="311700" y="1107825"/>
            <a:ext cx="8520600" cy="4035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it">
                <a:solidFill>
                  <a:srgbClr val="000000"/>
                </a:solidFill>
              </a:rPr>
              <a:t>-</a:t>
            </a:r>
            <a:r>
              <a:rPr lang="it" sz="1500">
                <a:solidFill>
                  <a:srgbClr val="000000"/>
                </a:solidFill>
              </a:rPr>
              <a:t>Prime migrazioni già dal paleolitico e neolitico</a:t>
            </a:r>
            <a:br>
              <a:rPr lang="it" sz="1500">
                <a:solidFill>
                  <a:srgbClr val="000000"/>
                </a:solidFill>
              </a:rPr>
            </a:br>
            <a:br>
              <a:rPr lang="it" sz="1500">
                <a:solidFill>
                  <a:srgbClr val="000000"/>
                </a:solidFill>
              </a:rPr>
            </a:br>
            <a:r>
              <a:rPr lang="it" sz="1500">
                <a:solidFill>
                  <a:srgbClr val="000000"/>
                </a:solidFill>
              </a:rPr>
              <a:t>-Nel dopoguerra ci fu il fenomeno migratorio degli esuli Giuliano-Dalmati, circa 600 si stanziarono in Sardegna  </a:t>
            </a:r>
            <a:br>
              <a:rPr lang="it" sz="1500">
                <a:solidFill>
                  <a:srgbClr val="000000"/>
                </a:solidFill>
              </a:rPr>
            </a:br>
            <a:br>
              <a:rPr lang="it" sz="1500">
                <a:solidFill>
                  <a:srgbClr val="000000"/>
                </a:solidFill>
              </a:rPr>
            </a:br>
            <a:r>
              <a:rPr lang="it" sz="1500">
                <a:solidFill>
                  <a:srgbClr val="000000"/>
                </a:solidFill>
              </a:rPr>
              <a:t>-In seguito ci fu un flusso di lavoratori da altre regioni e di famiglie italo-tunisine </a:t>
            </a:r>
            <a:endParaRPr sz="1500">
              <a:solidFill>
                <a:srgbClr val="000000"/>
              </a:solidFill>
            </a:endParaRPr>
          </a:p>
          <a:p>
            <a:pPr indent="0" lvl="0" marL="0" rtl="0" algn="l">
              <a:spcBef>
                <a:spcPts val="1200"/>
              </a:spcBef>
              <a:spcAft>
                <a:spcPts val="0"/>
              </a:spcAft>
              <a:buNone/>
            </a:pPr>
            <a:r>
              <a:rPr lang="it" sz="1500">
                <a:solidFill>
                  <a:srgbClr val="000000"/>
                </a:solidFill>
              </a:rPr>
              <a:t>-Negli anni 2000 sono giunti nuovi immigrati da Africa, Asia ed Europa centro-orientale (soprattutto da Romania, Senegal, Marocco e Cina)</a:t>
            </a:r>
            <a:endParaRPr sz="1500">
              <a:solidFill>
                <a:srgbClr val="000000"/>
              </a:solidFill>
            </a:endParaRPr>
          </a:p>
          <a:p>
            <a:pPr indent="0" lvl="0" marL="0" rtl="0" algn="l">
              <a:spcBef>
                <a:spcPts val="1200"/>
              </a:spcBef>
              <a:spcAft>
                <a:spcPts val="0"/>
              </a:spcAft>
              <a:buNone/>
            </a:pPr>
            <a:r>
              <a:rPr lang="it" sz="1500">
                <a:solidFill>
                  <a:srgbClr val="000000"/>
                </a:solidFill>
              </a:rPr>
              <a:t>-Il 31 dicembre 2019 venne stimato che gli abitanti stranieri formavano il 3,4% della popolazione dell’isola, circa 1% della popolazione Italiana </a:t>
            </a:r>
            <a:endParaRPr sz="1500">
              <a:solidFill>
                <a:srgbClr val="000000"/>
              </a:solidFill>
            </a:endParaRPr>
          </a:p>
          <a:p>
            <a:pPr indent="0" lvl="0" marL="0" rtl="0" algn="l">
              <a:spcBef>
                <a:spcPts val="1200"/>
              </a:spcBef>
              <a:spcAft>
                <a:spcPts val="120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Introduction on </a:t>
            </a:r>
            <a:r>
              <a:rPr b="1" lang="it"/>
              <a:t>publishing houses</a:t>
            </a:r>
            <a:r>
              <a:rPr lang="it"/>
              <a:t> and its </a:t>
            </a:r>
            <a:r>
              <a:rPr b="1" lang="it"/>
              <a:t>professional figures</a:t>
            </a:r>
            <a:endParaRPr b="1"/>
          </a:p>
        </p:txBody>
      </p:sp>
      <p:sp>
        <p:nvSpPr>
          <p:cNvPr id="223" name="Google Shape;223;p34"/>
          <p:cNvSpPr txBox="1"/>
          <p:nvPr>
            <p:ph idx="1" type="body"/>
          </p:nvPr>
        </p:nvSpPr>
        <p:spPr>
          <a:xfrm>
            <a:off x="311700" y="1234075"/>
            <a:ext cx="8520600" cy="3761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it" sz="1300">
                <a:solidFill>
                  <a:srgbClr val="202122"/>
                </a:solidFill>
              </a:rPr>
              <a:t>Publishing</a:t>
            </a:r>
            <a:r>
              <a:rPr lang="it" sz="1300">
                <a:solidFill>
                  <a:srgbClr val="202122"/>
                </a:solidFill>
              </a:rPr>
              <a:t> is the activity of making information, literature, music, software and other content available to the public for sale or for free. </a:t>
            </a:r>
            <a:endParaRPr sz="1300">
              <a:solidFill>
                <a:srgbClr val="202122"/>
              </a:solidFill>
            </a:endParaRPr>
          </a:p>
          <a:p>
            <a:pPr indent="0" lvl="0" marL="0" rtl="0" algn="l">
              <a:spcBef>
                <a:spcPts val="1200"/>
              </a:spcBef>
              <a:spcAft>
                <a:spcPts val="0"/>
              </a:spcAft>
              <a:buNone/>
            </a:pPr>
            <a:r>
              <a:rPr lang="it" sz="1300">
                <a:solidFill>
                  <a:srgbClr val="202122"/>
                </a:solidFill>
              </a:rPr>
              <a:t>Traditionally, the term refers to the </a:t>
            </a:r>
            <a:r>
              <a:rPr lang="it" sz="1300" u="sng">
                <a:solidFill>
                  <a:srgbClr val="202122"/>
                </a:solidFill>
              </a:rPr>
              <a:t>distribution </a:t>
            </a:r>
            <a:r>
              <a:rPr lang="it" sz="1300">
                <a:solidFill>
                  <a:srgbClr val="202122"/>
                </a:solidFill>
              </a:rPr>
              <a:t>of</a:t>
            </a:r>
            <a:r>
              <a:rPr lang="it" sz="1300" u="sng">
                <a:solidFill>
                  <a:srgbClr val="202122"/>
                </a:solidFill>
              </a:rPr>
              <a:t> printed works</a:t>
            </a:r>
            <a:r>
              <a:rPr lang="it" sz="1300">
                <a:solidFill>
                  <a:srgbClr val="202122"/>
                </a:solidFill>
              </a:rPr>
              <a:t>, such as books, newspapers, phamplets  and magazines. However with the advent of digital information systems, the information sharing has expanded to include new kind of works  such as </a:t>
            </a:r>
            <a:r>
              <a:rPr lang="it" sz="1300" u="sng">
                <a:solidFill>
                  <a:srgbClr val="202122"/>
                </a:solidFill>
              </a:rPr>
              <a:t>ebooks</a:t>
            </a:r>
            <a:r>
              <a:rPr lang="it" sz="1300">
                <a:solidFill>
                  <a:srgbClr val="202122"/>
                </a:solidFill>
              </a:rPr>
              <a:t>, websites and the like.</a:t>
            </a:r>
            <a:endParaRPr sz="1300">
              <a:solidFill>
                <a:srgbClr val="202122"/>
              </a:solidFill>
            </a:endParaRPr>
          </a:p>
          <a:p>
            <a:pPr indent="0" lvl="0" marL="0" rtl="0" algn="l">
              <a:spcBef>
                <a:spcPts val="1200"/>
              </a:spcBef>
              <a:spcAft>
                <a:spcPts val="0"/>
              </a:spcAft>
              <a:buNone/>
            </a:pPr>
            <a:r>
              <a:rPr lang="it" sz="1300">
                <a:solidFill>
                  <a:srgbClr val="202122"/>
                </a:solidFill>
              </a:rPr>
              <a:t>Professional figures in publishing houses: </a:t>
            </a:r>
            <a:endParaRPr sz="1300">
              <a:solidFill>
                <a:srgbClr val="323234"/>
              </a:solidFill>
            </a:endParaRPr>
          </a:p>
          <a:p>
            <a:pPr indent="-311150" lvl="0" marL="457200" rtl="0" algn="l">
              <a:spcBef>
                <a:spcPts val="1200"/>
              </a:spcBef>
              <a:spcAft>
                <a:spcPts val="0"/>
              </a:spcAft>
              <a:buClr>
                <a:srgbClr val="323234"/>
              </a:buClr>
              <a:buSzPts val="1300"/>
              <a:buChar char="-"/>
            </a:pPr>
            <a:r>
              <a:rPr lang="it" sz="1300">
                <a:solidFill>
                  <a:srgbClr val="323234"/>
                </a:solidFill>
              </a:rPr>
              <a:t>Copy Editors                                                	= their duty is </a:t>
            </a:r>
            <a:r>
              <a:rPr lang="it" sz="1300" u="sng">
                <a:solidFill>
                  <a:srgbClr val="323234"/>
                </a:solidFill>
              </a:rPr>
              <a:t>revising</a:t>
            </a:r>
            <a:r>
              <a:rPr lang="it" sz="1300">
                <a:solidFill>
                  <a:srgbClr val="323234"/>
                </a:solidFill>
              </a:rPr>
              <a:t> literary works                                                      </a:t>
            </a:r>
            <a:endParaRPr sz="1300">
              <a:solidFill>
                <a:srgbClr val="323234"/>
              </a:solidFill>
            </a:endParaRPr>
          </a:p>
          <a:p>
            <a:pPr indent="-311150" lvl="0" marL="457200" rtl="0" algn="l">
              <a:spcBef>
                <a:spcPts val="0"/>
              </a:spcBef>
              <a:spcAft>
                <a:spcPts val="0"/>
              </a:spcAft>
              <a:buClr>
                <a:srgbClr val="323234"/>
              </a:buClr>
              <a:buSzPts val="1300"/>
              <a:buChar char="-"/>
            </a:pPr>
            <a:r>
              <a:rPr lang="it" sz="1300">
                <a:solidFill>
                  <a:srgbClr val="323234"/>
                </a:solidFill>
              </a:rPr>
              <a:t>Literary Agents                                                	=their job is </a:t>
            </a:r>
            <a:r>
              <a:rPr lang="it" sz="1300" u="sng">
                <a:solidFill>
                  <a:srgbClr val="323234"/>
                </a:solidFill>
              </a:rPr>
              <a:t>finding publishers</a:t>
            </a:r>
            <a:r>
              <a:rPr lang="it" sz="1300">
                <a:solidFill>
                  <a:srgbClr val="323234"/>
                </a:solidFill>
              </a:rPr>
              <a:t> for the writers they represent</a:t>
            </a:r>
            <a:endParaRPr sz="1300">
              <a:solidFill>
                <a:srgbClr val="323234"/>
              </a:solidFill>
            </a:endParaRPr>
          </a:p>
          <a:p>
            <a:pPr indent="-311150" lvl="0" marL="457200" rtl="0" algn="l">
              <a:spcBef>
                <a:spcPts val="0"/>
              </a:spcBef>
              <a:spcAft>
                <a:spcPts val="0"/>
              </a:spcAft>
              <a:buClr>
                <a:srgbClr val="323234"/>
              </a:buClr>
              <a:buSzPts val="1300"/>
              <a:buChar char="-"/>
            </a:pPr>
            <a:r>
              <a:rPr lang="it" sz="1300">
                <a:solidFill>
                  <a:srgbClr val="323234"/>
                </a:solidFill>
              </a:rPr>
              <a:t>Literary Scouts                                                	=they </a:t>
            </a:r>
            <a:r>
              <a:rPr lang="it" sz="1300" u="sng">
                <a:solidFill>
                  <a:srgbClr val="323234"/>
                </a:solidFill>
              </a:rPr>
              <a:t>look for reading material</a:t>
            </a:r>
            <a:r>
              <a:rPr lang="it" sz="1300">
                <a:solidFill>
                  <a:srgbClr val="323234"/>
                </a:solidFill>
              </a:rPr>
              <a:t> for their agencies</a:t>
            </a:r>
            <a:endParaRPr sz="1300">
              <a:solidFill>
                <a:srgbClr val="323234"/>
              </a:solidFill>
            </a:endParaRPr>
          </a:p>
          <a:p>
            <a:pPr indent="-311150" lvl="0" marL="457200" rtl="0" algn="l">
              <a:spcBef>
                <a:spcPts val="0"/>
              </a:spcBef>
              <a:spcAft>
                <a:spcPts val="0"/>
              </a:spcAft>
              <a:buClr>
                <a:srgbClr val="323234"/>
              </a:buClr>
              <a:buSzPts val="1300"/>
              <a:buChar char="-"/>
            </a:pPr>
            <a:r>
              <a:rPr lang="it" sz="1300">
                <a:solidFill>
                  <a:srgbClr val="323234"/>
                </a:solidFill>
              </a:rPr>
              <a:t>Production Editors                                    	=responsibles for the the </a:t>
            </a:r>
            <a:r>
              <a:rPr lang="it" sz="1300" u="sng">
                <a:solidFill>
                  <a:srgbClr val="323234"/>
                </a:solidFill>
              </a:rPr>
              <a:t>process of putting out a publication</a:t>
            </a:r>
            <a:endParaRPr sz="1300" u="sng">
              <a:solidFill>
                <a:srgbClr val="323234"/>
              </a:solidFill>
            </a:endParaRPr>
          </a:p>
          <a:p>
            <a:pPr indent="-311150" lvl="0" marL="457200" rtl="0" algn="l">
              <a:spcBef>
                <a:spcPts val="0"/>
              </a:spcBef>
              <a:spcAft>
                <a:spcPts val="0"/>
              </a:spcAft>
              <a:buClr>
                <a:srgbClr val="323234"/>
              </a:buClr>
              <a:buSzPts val="1300"/>
              <a:buChar char="-"/>
            </a:pPr>
            <a:r>
              <a:rPr lang="it" sz="1300">
                <a:solidFill>
                  <a:srgbClr val="323234"/>
                </a:solidFill>
              </a:rPr>
              <a:t>Marketers and/or Copy Writer              	= writing texts with the purpose of </a:t>
            </a:r>
            <a:r>
              <a:rPr lang="it" sz="1300" u="sng">
                <a:solidFill>
                  <a:srgbClr val="323234"/>
                </a:solidFill>
              </a:rPr>
              <a:t>advertising</a:t>
            </a:r>
            <a:endParaRPr sz="1300">
              <a:solidFill>
                <a:srgbClr val="323234"/>
              </a:solidFill>
            </a:endParaRPr>
          </a:p>
          <a:p>
            <a:pPr indent="0" lvl="0" marL="457200" rtl="0" algn="l">
              <a:spcBef>
                <a:spcPts val="600"/>
              </a:spcBef>
              <a:spcAft>
                <a:spcPts val="1200"/>
              </a:spcAft>
              <a:buNone/>
            </a:pPr>
            <a:r>
              <a:t/>
            </a:r>
            <a:endParaRPr sz="1300">
              <a:solidFill>
                <a:srgbClr val="202122"/>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3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Introduzione all’editoria e le sue figure professionali</a:t>
            </a:r>
            <a:endParaRPr/>
          </a:p>
        </p:txBody>
      </p:sp>
      <p:sp>
        <p:nvSpPr>
          <p:cNvPr id="229" name="Google Shape;229;p35"/>
          <p:cNvSpPr txBox="1"/>
          <p:nvPr>
            <p:ph idx="1" type="body"/>
          </p:nvPr>
        </p:nvSpPr>
        <p:spPr>
          <a:xfrm>
            <a:off x="311700" y="1234075"/>
            <a:ext cx="8832300" cy="3587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it" sz="1300">
                <a:solidFill>
                  <a:schemeClr val="accent1"/>
                </a:solidFill>
              </a:rPr>
              <a:t>La pubblicazione è l’attività di fare informazione, letteratura, musica e altri contenuti disponibili al pubblico gratuitamente o a pagamento.</a:t>
            </a:r>
            <a:endParaRPr sz="1300">
              <a:solidFill>
                <a:schemeClr val="accent1"/>
              </a:solidFill>
            </a:endParaRPr>
          </a:p>
          <a:p>
            <a:pPr indent="0" lvl="0" marL="0" rtl="0" algn="l">
              <a:spcBef>
                <a:spcPts val="1200"/>
              </a:spcBef>
              <a:spcAft>
                <a:spcPts val="0"/>
              </a:spcAft>
              <a:buNone/>
            </a:pPr>
            <a:r>
              <a:rPr lang="it" sz="1300">
                <a:solidFill>
                  <a:schemeClr val="accent1"/>
                </a:solidFill>
              </a:rPr>
              <a:t>Tradizionalmente il termine si riferisce alla distribuzione di lavori scritti come libri, giornali e riviste.</a:t>
            </a:r>
            <a:endParaRPr sz="1300">
              <a:solidFill>
                <a:schemeClr val="accent1"/>
              </a:solidFill>
            </a:endParaRPr>
          </a:p>
          <a:p>
            <a:pPr indent="0" lvl="0" marL="0" rtl="0" algn="l">
              <a:spcBef>
                <a:spcPts val="1200"/>
              </a:spcBef>
              <a:spcAft>
                <a:spcPts val="0"/>
              </a:spcAft>
              <a:buNone/>
            </a:pPr>
            <a:r>
              <a:rPr lang="it" sz="1300">
                <a:solidFill>
                  <a:schemeClr val="accent1"/>
                </a:solidFill>
              </a:rPr>
              <a:t>Nonostante ciò, grazie al progresso tecnologico, la condivisione del sapere si è estesa a nuovi tipi di comunicazioni quali ebooks e software. </a:t>
            </a:r>
            <a:endParaRPr sz="1300">
              <a:solidFill>
                <a:schemeClr val="accent1"/>
              </a:solidFill>
            </a:endParaRPr>
          </a:p>
          <a:p>
            <a:pPr indent="0" lvl="0" marL="0" rtl="0" algn="l">
              <a:spcBef>
                <a:spcPts val="1200"/>
              </a:spcBef>
              <a:spcAft>
                <a:spcPts val="0"/>
              </a:spcAft>
              <a:buNone/>
            </a:pPr>
            <a:r>
              <a:rPr lang="it" sz="1300">
                <a:solidFill>
                  <a:schemeClr val="accent1"/>
                </a:solidFill>
              </a:rPr>
              <a:t>Le figure professionali in una casa editrice. </a:t>
            </a:r>
            <a:endParaRPr sz="1300">
              <a:solidFill>
                <a:schemeClr val="accent1"/>
              </a:solidFill>
            </a:endParaRPr>
          </a:p>
          <a:p>
            <a:pPr indent="-311150" lvl="0" marL="457200" rtl="0" algn="l">
              <a:spcBef>
                <a:spcPts val="1200"/>
              </a:spcBef>
              <a:spcAft>
                <a:spcPts val="0"/>
              </a:spcAft>
              <a:buClr>
                <a:srgbClr val="323234"/>
              </a:buClr>
              <a:buSzPts val="1300"/>
              <a:buChar char="-"/>
            </a:pPr>
            <a:r>
              <a:rPr lang="it" sz="1300">
                <a:solidFill>
                  <a:srgbClr val="323234"/>
                </a:solidFill>
              </a:rPr>
              <a:t>Redattori            </a:t>
            </a:r>
            <a:r>
              <a:rPr lang="it" sz="1300">
                <a:solidFill>
                  <a:srgbClr val="323234"/>
                </a:solidFill>
              </a:rPr>
              <a:t>                                      = hanno il compito di </a:t>
            </a:r>
            <a:r>
              <a:rPr lang="it" sz="1300" u="sng">
                <a:solidFill>
                  <a:srgbClr val="323234"/>
                </a:solidFill>
              </a:rPr>
              <a:t>revisionare</a:t>
            </a:r>
            <a:r>
              <a:rPr lang="it" sz="1300">
                <a:solidFill>
                  <a:srgbClr val="323234"/>
                </a:solidFill>
              </a:rPr>
              <a:t> i lavori                                                     </a:t>
            </a:r>
            <a:endParaRPr sz="1300">
              <a:solidFill>
                <a:srgbClr val="323234"/>
              </a:solidFill>
            </a:endParaRPr>
          </a:p>
          <a:p>
            <a:pPr indent="-311150" lvl="0" marL="457200" rtl="0" algn="l">
              <a:spcBef>
                <a:spcPts val="0"/>
              </a:spcBef>
              <a:spcAft>
                <a:spcPts val="0"/>
              </a:spcAft>
              <a:buClr>
                <a:srgbClr val="323234"/>
              </a:buClr>
              <a:buSzPts val="1300"/>
              <a:buChar char="-"/>
            </a:pPr>
            <a:r>
              <a:rPr lang="it" sz="1300">
                <a:solidFill>
                  <a:srgbClr val="323234"/>
                </a:solidFill>
              </a:rPr>
              <a:t>Literary Agents                                  	= hanno il compito di trovare pubblicatori per i scrittori che seguono</a:t>
            </a:r>
            <a:endParaRPr sz="1300">
              <a:solidFill>
                <a:srgbClr val="323234"/>
              </a:solidFill>
            </a:endParaRPr>
          </a:p>
          <a:p>
            <a:pPr indent="-311150" lvl="0" marL="457200" rtl="0" algn="l">
              <a:spcBef>
                <a:spcPts val="0"/>
              </a:spcBef>
              <a:spcAft>
                <a:spcPts val="0"/>
              </a:spcAft>
              <a:buClr>
                <a:srgbClr val="323234"/>
              </a:buClr>
              <a:buSzPts val="1300"/>
              <a:buChar char="-"/>
            </a:pPr>
            <a:r>
              <a:rPr lang="it" sz="1300">
                <a:solidFill>
                  <a:srgbClr val="323234"/>
                </a:solidFill>
              </a:rPr>
              <a:t>Literary Scouts                                      	= hanno il compito di scoprire materiale da pubblicare per le agenzie </a:t>
            </a:r>
            <a:endParaRPr sz="1300">
              <a:solidFill>
                <a:srgbClr val="323234"/>
              </a:solidFill>
            </a:endParaRPr>
          </a:p>
          <a:p>
            <a:pPr indent="-311150" lvl="0" marL="457200" rtl="0" algn="l">
              <a:spcBef>
                <a:spcPts val="0"/>
              </a:spcBef>
              <a:spcAft>
                <a:spcPts val="0"/>
              </a:spcAft>
              <a:buClr>
                <a:srgbClr val="323234"/>
              </a:buClr>
              <a:buSzPts val="1300"/>
              <a:buChar char="-"/>
            </a:pPr>
            <a:r>
              <a:rPr lang="it" sz="1300">
                <a:solidFill>
                  <a:srgbClr val="323234"/>
                </a:solidFill>
              </a:rPr>
              <a:t>Production Editors                             	= responsabili del processo di pubblicazione</a:t>
            </a:r>
            <a:endParaRPr sz="1300" u="sng">
              <a:solidFill>
                <a:srgbClr val="323234"/>
              </a:solidFill>
            </a:endParaRPr>
          </a:p>
          <a:p>
            <a:pPr indent="-311150" lvl="0" marL="457200" rtl="0" algn="l">
              <a:spcBef>
                <a:spcPts val="0"/>
              </a:spcBef>
              <a:spcAft>
                <a:spcPts val="0"/>
              </a:spcAft>
              <a:buClr>
                <a:srgbClr val="323234"/>
              </a:buClr>
              <a:buSzPts val="1300"/>
              <a:buChar char="-"/>
            </a:pPr>
            <a:r>
              <a:rPr lang="it" sz="1300">
                <a:solidFill>
                  <a:srgbClr val="323234"/>
                </a:solidFill>
              </a:rPr>
              <a:t>Marketers and/or Copy Writer            	= si occupano di pubblicità e marketing</a:t>
            </a:r>
            <a:endParaRPr sz="1300">
              <a:solidFill>
                <a:srgbClr val="323234"/>
              </a:solidFill>
            </a:endParaRPr>
          </a:p>
          <a:p>
            <a:pPr indent="0" lvl="0" marL="0" rtl="0" algn="l">
              <a:spcBef>
                <a:spcPts val="600"/>
              </a:spcBef>
              <a:spcAft>
                <a:spcPts val="1200"/>
              </a:spcAft>
              <a:buNone/>
            </a:pPr>
            <a:r>
              <a:t/>
            </a:r>
            <a:endParaRPr sz="1300">
              <a:solidFill>
                <a:schemeClr val="accent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3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Publishing In Sardinia</a:t>
            </a:r>
            <a:endParaRPr/>
          </a:p>
        </p:txBody>
      </p:sp>
      <p:sp>
        <p:nvSpPr>
          <p:cNvPr id="235" name="Google Shape;235;p36"/>
          <p:cNvSpPr txBox="1"/>
          <p:nvPr/>
        </p:nvSpPr>
        <p:spPr>
          <a:xfrm>
            <a:off x="599100" y="1220875"/>
            <a:ext cx="8233200" cy="363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a:latin typeface="Playfair Display"/>
                <a:ea typeface="Playfair Display"/>
                <a:cs typeface="Playfair Display"/>
                <a:sym typeface="Playfair Display"/>
              </a:rPr>
              <a:t>33 Small- and micro- Publishing Houses </a:t>
            </a:r>
            <a:endParaRPr>
              <a:latin typeface="Playfair Display"/>
              <a:ea typeface="Playfair Display"/>
              <a:cs typeface="Playfair Display"/>
              <a:sym typeface="Playfair Display"/>
            </a:endParaRPr>
          </a:p>
          <a:p>
            <a:pPr indent="0" lvl="0" marL="0" rtl="0" algn="l">
              <a:spcBef>
                <a:spcPts val="0"/>
              </a:spcBef>
              <a:spcAft>
                <a:spcPts val="0"/>
              </a:spcAft>
              <a:buNone/>
            </a:pPr>
            <a:r>
              <a:rPr lang="it">
                <a:latin typeface="Playfair Display"/>
                <a:ea typeface="Playfair Display"/>
                <a:cs typeface="Playfair Display"/>
                <a:sym typeface="Playfair Display"/>
              </a:rPr>
              <a:t>300 Officers</a:t>
            </a:r>
            <a:endParaRPr>
              <a:latin typeface="Playfair Display"/>
              <a:ea typeface="Playfair Display"/>
              <a:cs typeface="Playfair Display"/>
              <a:sym typeface="Playfair Display"/>
            </a:endParaRPr>
          </a:p>
          <a:p>
            <a:pPr indent="0" lvl="0" marL="0" rtl="0" algn="l">
              <a:spcBef>
                <a:spcPts val="0"/>
              </a:spcBef>
              <a:spcAft>
                <a:spcPts val="0"/>
              </a:spcAft>
              <a:buNone/>
            </a:pPr>
            <a:r>
              <a:rPr lang="it">
                <a:latin typeface="Playfair Display"/>
                <a:ea typeface="Playfair Display"/>
                <a:cs typeface="Playfair Display"/>
                <a:sym typeface="Playfair Display"/>
              </a:rPr>
              <a:t>6000 Books</a:t>
            </a:r>
            <a:endParaRPr>
              <a:latin typeface="Playfair Display"/>
              <a:ea typeface="Playfair Display"/>
              <a:cs typeface="Playfair Display"/>
              <a:sym typeface="Playfair Display"/>
            </a:endParaRPr>
          </a:p>
          <a:p>
            <a:pPr indent="0" lvl="0" marL="0" rtl="0" algn="l">
              <a:spcBef>
                <a:spcPts val="0"/>
              </a:spcBef>
              <a:spcAft>
                <a:spcPts val="0"/>
              </a:spcAft>
              <a:buNone/>
            </a:pPr>
            <a:r>
              <a:rPr lang="it">
                <a:latin typeface="Playfair Display"/>
                <a:ea typeface="Playfair Display"/>
                <a:cs typeface="Playfair Display"/>
                <a:sym typeface="Playfair Display"/>
              </a:rPr>
              <a:t>€5.4 million Yearly income</a:t>
            </a:r>
            <a:endParaRPr>
              <a:latin typeface="Playfair Display"/>
              <a:ea typeface="Playfair Display"/>
              <a:cs typeface="Playfair Display"/>
              <a:sym typeface="Playfair Display"/>
            </a:endParaRPr>
          </a:p>
          <a:p>
            <a:pPr indent="0" lvl="0" marL="0" rtl="0" algn="l">
              <a:spcBef>
                <a:spcPts val="0"/>
              </a:spcBef>
              <a:spcAft>
                <a:spcPts val="0"/>
              </a:spcAft>
              <a:buNone/>
            </a:pPr>
            <a:r>
              <a:rPr lang="it">
                <a:latin typeface="Playfair Display"/>
                <a:ea typeface="Playfair Display"/>
                <a:cs typeface="Playfair Display"/>
                <a:sym typeface="Playfair Display"/>
              </a:rPr>
              <a:t>Main genres:</a:t>
            </a:r>
            <a:endParaRPr>
              <a:latin typeface="Playfair Display"/>
              <a:ea typeface="Playfair Display"/>
              <a:cs typeface="Playfair Display"/>
              <a:sym typeface="Playfair Display"/>
            </a:endParaRPr>
          </a:p>
          <a:p>
            <a:pPr indent="-317500" lvl="0" marL="457200" rtl="0" algn="l">
              <a:spcBef>
                <a:spcPts val="0"/>
              </a:spcBef>
              <a:spcAft>
                <a:spcPts val="0"/>
              </a:spcAft>
              <a:buSzPts val="1400"/>
              <a:buFont typeface="Playfair Display"/>
              <a:buChar char="-"/>
            </a:pPr>
            <a:r>
              <a:rPr lang="it">
                <a:latin typeface="Playfair Display"/>
                <a:ea typeface="Playfair Display"/>
                <a:cs typeface="Playfair Display"/>
                <a:sym typeface="Playfair Display"/>
              </a:rPr>
              <a:t>Essay writings</a:t>
            </a:r>
            <a:endParaRPr>
              <a:latin typeface="Playfair Display"/>
              <a:ea typeface="Playfair Display"/>
              <a:cs typeface="Playfair Display"/>
              <a:sym typeface="Playfair Display"/>
            </a:endParaRPr>
          </a:p>
          <a:p>
            <a:pPr indent="-317500" lvl="0" marL="457200" rtl="0" algn="l">
              <a:spcBef>
                <a:spcPts val="0"/>
              </a:spcBef>
              <a:spcAft>
                <a:spcPts val="0"/>
              </a:spcAft>
              <a:buSzPts val="1400"/>
              <a:buFont typeface="Playfair Display"/>
              <a:buChar char="-"/>
            </a:pPr>
            <a:r>
              <a:rPr lang="it">
                <a:latin typeface="Playfair Display"/>
                <a:ea typeface="Playfair Display"/>
                <a:cs typeface="Playfair Display"/>
                <a:sym typeface="Playfair Display"/>
              </a:rPr>
              <a:t>Narrative</a:t>
            </a:r>
            <a:endParaRPr>
              <a:latin typeface="Playfair Display"/>
              <a:ea typeface="Playfair Display"/>
              <a:cs typeface="Playfair Display"/>
              <a:sym typeface="Playfair Display"/>
            </a:endParaRPr>
          </a:p>
          <a:p>
            <a:pPr indent="-317500" lvl="0" marL="457200" rtl="0" algn="l">
              <a:spcBef>
                <a:spcPts val="0"/>
              </a:spcBef>
              <a:spcAft>
                <a:spcPts val="0"/>
              </a:spcAft>
              <a:buSzPts val="1400"/>
              <a:buFont typeface="Playfair Display"/>
              <a:buChar char="-"/>
            </a:pPr>
            <a:r>
              <a:rPr lang="it">
                <a:latin typeface="Playfair Display"/>
                <a:ea typeface="Playfair Display"/>
                <a:cs typeface="Playfair Display"/>
                <a:sym typeface="Playfair Display"/>
              </a:rPr>
              <a:t>Texts in Sardinian language</a:t>
            </a:r>
            <a:endParaRPr>
              <a:latin typeface="Playfair Display"/>
              <a:ea typeface="Playfair Display"/>
              <a:cs typeface="Playfair Display"/>
              <a:sym typeface="Playfair Display"/>
            </a:endParaRPr>
          </a:p>
          <a:p>
            <a:pPr indent="0" lvl="0" marL="0" rtl="0" algn="l">
              <a:spcBef>
                <a:spcPts val="0"/>
              </a:spcBef>
              <a:spcAft>
                <a:spcPts val="0"/>
              </a:spcAft>
              <a:buNone/>
            </a:pPr>
            <a:r>
              <a:t/>
            </a:r>
            <a:endParaRPr>
              <a:latin typeface="Playfair Display"/>
              <a:ea typeface="Playfair Display"/>
              <a:cs typeface="Playfair Display"/>
              <a:sym typeface="Playfair Display"/>
            </a:endParaRPr>
          </a:p>
          <a:p>
            <a:pPr indent="0" lvl="0" marL="0" rtl="0" algn="l">
              <a:spcBef>
                <a:spcPts val="0"/>
              </a:spcBef>
              <a:spcAft>
                <a:spcPts val="0"/>
              </a:spcAft>
              <a:buNone/>
            </a:pPr>
            <a:r>
              <a:rPr lang="it">
                <a:latin typeface="Playfair Display"/>
                <a:ea typeface="Playfair Display"/>
                <a:cs typeface="Playfair Display"/>
                <a:sym typeface="Playfair Display"/>
              </a:rPr>
              <a:t>Criticalities:</a:t>
            </a:r>
            <a:endParaRPr>
              <a:latin typeface="Playfair Display"/>
              <a:ea typeface="Playfair Display"/>
              <a:cs typeface="Playfair Display"/>
              <a:sym typeface="Playfair Display"/>
            </a:endParaRPr>
          </a:p>
          <a:p>
            <a:pPr indent="-317500" lvl="0" marL="457200" rtl="0" algn="l">
              <a:spcBef>
                <a:spcPts val="0"/>
              </a:spcBef>
              <a:spcAft>
                <a:spcPts val="0"/>
              </a:spcAft>
              <a:buSzPts val="1400"/>
              <a:buFont typeface="Playfair Display"/>
              <a:buChar char="-"/>
            </a:pPr>
            <a:r>
              <a:rPr lang="it">
                <a:latin typeface="Playfair Display"/>
                <a:ea typeface="Playfair Display"/>
                <a:cs typeface="Playfair Display"/>
                <a:sym typeface="Playfair Display"/>
              </a:rPr>
              <a:t>Lack of money				Just 6% uses European Founds</a:t>
            </a:r>
            <a:endParaRPr>
              <a:latin typeface="Playfair Display"/>
              <a:ea typeface="Playfair Display"/>
              <a:cs typeface="Playfair Display"/>
              <a:sym typeface="Playfair Display"/>
            </a:endParaRPr>
          </a:p>
          <a:p>
            <a:pPr indent="-317500" lvl="0" marL="457200" rtl="0" algn="l">
              <a:spcBef>
                <a:spcPts val="0"/>
              </a:spcBef>
              <a:spcAft>
                <a:spcPts val="0"/>
              </a:spcAft>
              <a:buSzPts val="1400"/>
              <a:buFont typeface="Playfair Display"/>
              <a:buChar char="-"/>
            </a:pPr>
            <a:r>
              <a:rPr lang="it">
                <a:latin typeface="Playfair Display"/>
                <a:ea typeface="Playfair Display"/>
                <a:cs typeface="Playfair Display"/>
                <a:sym typeface="Playfair Display"/>
              </a:rPr>
              <a:t>Lack of readers				Just 38% read at least 1 book per year</a:t>
            </a:r>
            <a:endParaRPr>
              <a:latin typeface="Playfair Display"/>
              <a:ea typeface="Playfair Display"/>
              <a:cs typeface="Playfair Display"/>
              <a:sym typeface="Playfair Display"/>
            </a:endParaRPr>
          </a:p>
          <a:p>
            <a:pPr indent="-317500" lvl="0" marL="457200" rtl="0" algn="l">
              <a:spcBef>
                <a:spcPts val="0"/>
              </a:spcBef>
              <a:spcAft>
                <a:spcPts val="0"/>
              </a:spcAft>
              <a:buSzPts val="1400"/>
              <a:buFont typeface="Playfair Display"/>
              <a:buChar char="-"/>
            </a:pPr>
            <a:r>
              <a:rPr lang="it">
                <a:latin typeface="Playfair Display"/>
                <a:ea typeface="Playfair Display"/>
                <a:cs typeface="Playfair Display"/>
                <a:sym typeface="Playfair Display"/>
              </a:rPr>
              <a:t>Old Regional Laws			22/1998</a:t>
            </a:r>
            <a:endParaRPr>
              <a:latin typeface="Playfair Display"/>
              <a:ea typeface="Playfair Display"/>
              <a:cs typeface="Playfair Display"/>
              <a:sym typeface="Playfair Display"/>
            </a:endParaRPr>
          </a:p>
          <a:p>
            <a:pPr indent="-317500" lvl="0" marL="457200" rtl="0" algn="l">
              <a:spcBef>
                <a:spcPts val="0"/>
              </a:spcBef>
              <a:spcAft>
                <a:spcPts val="0"/>
              </a:spcAft>
              <a:buSzPts val="1400"/>
              <a:buFont typeface="Playfair Display"/>
              <a:buChar char="-"/>
            </a:pPr>
            <a:r>
              <a:rPr lang="it">
                <a:latin typeface="Playfair Display"/>
                <a:ea typeface="Playfair Display"/>
                <a:cs typeface="Playfair Display"/>
                <a:sym typeface="Playfair Display"/>
              </a:rPr>
              <a:t>Bad promotion and distribution</a:t>
            </a:r>
            <a:endParaRPr>
              <a:latin typeface="Playfair Display"/>
              <a:ea typeface="Playfair Display"/>
              <a:cs typeface="Playfair Display"/>
              <a:sym typeface="Playfair Display"/>
            </a:endParaRPr>
          </a:p>
          <a:p>
            <a:pPr indent="-317500" lvl="0" marL="457200" rtl="0" algn="l">
              <a:spcBef>
                <a:spcPts val="0"/>
              </a:spcBef>
              <a:spcAft>
                <a:spcPts val="0"/>
              </a:spcAft>
              <a:buSzPts val="1400"/>
              <a:buFont typeface="Playfair Display"/>
              <a:buChar char="-"/>
            </a:pPr>
            <a:r>
              <a:rPr lang="it">
                <a:latin typeface="Playfair Display"/>
                <a:ea typeface="Playfair Display"/>
                <a:cs typeface="Playfair Display"/>
                <a:sym typeface="Playfair Display"/>
              </a:rPr>
              <a:t>Other activities not improved	Only 44% Scouts</a:t>
            </a:r>
            <a:endParaRPr>
              <a:latin typeface="Playfair Display"/>
              <a:ea typeface="Playfair Display"/>
              <a:cs typeface="Playfair Display"/>
              <a:sym typeface="Playfair Display"/>
            </a:endParaRPr>
          </a:p>
          <a:p>
            <a:pPr indent="0" lvl="0" marL="1371600" rtl="0" algn="l">
              <a:spcBef>
                <a:spcPts val="0"/>
              </a:spcBef>
              <a:spcAft>
                <a:spcPts val="0"/>
              </a:spcAft>
              <a:buNone/>
            </a:pPr>
            <a:r>
              <a:rPr lang="it">
                <a:latin typeface="Playfair Display"/>
                <a:ea typeface="Playfair Display"/>
                <a:cs typeface="Playfair Display"/>
                <a:sym typeface="Playfair Display"/>
              </a:rPr>
              <a:t>				Only 41% Translate foreign novels</a:t>
            </a:r>
            <a:endParaRPr>
              <a:latin typeface="Playfair Display"/>
              <a:ea typeface="Playfair Display"/>
              <a:cs typeface="Playfair Display"/>
              <a:sym typeface="Playfair Display"/>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37"/>
          <p:cNvSpPr txBox="1"/>
          <p:nvPr>
            <p:ph type="title"/>
          </p:nvPr>
        </p:nvSpPr>
        <p:spPr>
          <a:xfrm>
            <a:off x="181850" y="180275"/>
            <a:ext cx="8520600" cy="831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it"/>
              <a:t>Editoria in Sardegna</a:t>
            </a:r>
            <a:endParaRPr/>
          </a:p>
        </p:txBody>
      </p:sp>
      <p:sp>
        <p:nvSpPr>
          <p:cNvPr id="241" name="Google Shape;241;p37"/>
          <p:cNvSpPr txBox="1"/>
          <p:nvPr/>
        </p:nvSpPr>
        <p:spPr>
          <a:xfrm>
            <a:off x="417050" y="1079425"/>
            <a:ext cx="8050200" cy="3848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a:latin typeface="Playfair Display"/>
                <a:ea typeface="Playfair Display"/>
                <a:cs typeface="Playfair Display"/>
                <a:sym typeface="Playfair Display"/>
              </a:rPr>
              <a:t>33 Case editrici (micro e piccole dimensioni) - 300 addetti - 6000 titoli in catalogo</a:t>
            </a:r>
            <a:endParaRPr>
              <a:latin typeface="Playfair Display"/>
              <a:ea typeface="Playfair Display"/>
              <a:cs typeface="Playfair Display"/>
              <a:sym typeface="Playfair Display"/>
            </a:endParaRPr>
          </a:p>
          <a:p>
            <a:pPr indent="0" lvl="0" marL="0" rtl="0" algn="l">
              <a:spcBef>
                <a:spcPts val="0"/>
              </a:spcBef>
              <a:spcAft>
                <a:spcPts val="0"/>
              </a:spcAft>
              <a:buNone/>
            </a:pPr>
            <a:r>
              <a:rPr lang="it">
                <a:latin typeface="Playfair Display"/>
                <a:ea typeface="Playfair Display"/>
                <a:cs typeface="Playfair Display"/>
                <a:sym typeface="Playfair Display"/>
              </a:rPr>
              <a:t>Fatturato annuo di €5,4 mln </a:t>
            </a:r>
            <a:endParaRPr>
              <a:latin typeface="Playfair Display"/>
              <a:ea typeface="Playfair Display"/>
              <a:cs typeface="Playfair Display"/>
              <a:sym typeface="Playfair Display"/>
            </a:endParaRPr>
          </a:p>
          <a:p>
            <a:pPr indent="0" lvl="0" marL="0" rtl="0" algn="l">
              <a:spcBef>
                <a:spcPts val="0"/>
              </a:spcBef>
              <a:spcAft>
                <a:spcPts val="0"/>
              </a:spcAft>
              <a:buNone/>
            </a:pPr>
            <a:r>
              <a:rPr lang="it">
                <a:latin typeface="Playfair Display"/>
                <a:ea typeface="Playfair Display"/>
                <a:cs typeface="Playfair Display"/>
                <a:sym typeface="Playfair Display"/>
              </a:rPr>
              <a:t>Generi principali: </a:t>
            </a:r>
            <a:endParaRPr>
              <a:latin typeface="Playfair Display"/>
              <a:ea typeface="Playfair Display"/>
              <a:cs typeface="Playfair Display"/>
              <a:sym typeface="Playfair Display"/>
            </a:endParaRPr>
          </a:p>
          <a:p>
            <a:pPr indent="-317500" lvl="0" marL="457200" rtl="0" algn="l">
              <a:spcBef>
                <a:spcPts val="0"/>
              </a:spcBef>
              <a:spcAft>
                <a:spcPts val="0"/>
              </a:spcAft>
              <a:buSzPts val="1400"/>
              <a:buFont typeface="Playfair Display"/>
              <a:buChar char="-"/>
            </a:pPr>
            <a:r>
              <a:rPr lang="it">
                <a:latin typeface="Playfair Display"/>
                <a:ea typeface="Playfair Display"/>
                <a:cs typeface="Playfair Display"/>
                <a:sym typeface="Playfair Display"/>
              </a:rPr>
              <a:t>Saggistica</a:t>
            </a:r>
            <a:endParaRPr>
              <a:latin typeface="Playfair Display"/>
              <a:ea typeface="Playfair Display"/>
              <a:cs typeface="Playfair Display"/>
              <a:sym typeface="Playfair Display"/>
            </a:endParaRPr>
          </a:p>
          <a:p>
            <a:pPr indent="-317500" lvl="0" marL="457200" rtl="0" algn="l">
              <a:spcBef>
                <a:spcPts val="0"/>
              </a:spcBef>
              <a:spcAft>
                <a:spcPts val="0"/>
              </a:spcAft>
              <a:buSzPts val="1400"/>
              <a:buFont typeface="Playfair Display"/>
              <a:buChar char="-"/>
            </a:pPr>
            <a:r>
              <a:rPr lang="it">
                <a:latin typeface="Playfair Display"/>
                <a:ea typeface="Playfair Display"/>
                <a:cs typeface="Playfair Display"/>
                <a:sym typeface="Playfair Display"/>
              </a:rPr>
              <a:t>Narrativa per adulti</a:t>
            </a:r>
            <a:endParaRPr>
              <a:latin typeface="Playfair Display"/>
              <a:ea typeface="Playfair Display"/>
              <a:cs typeface="Playfair Display"/>
              <a:sym typeface="Playfair Display"/>
            </a:endParaRPr>
          </a:p>
          <a:p>
            <a:pPr indent="-317500" lvl="0" marL="457200" rtl="0" algn="l">
              <a:spcBef>
                <a:spcPts val="0"/>
              </a:spcBef>
              <a:spcAft>
                <a:spcPts val="0"/>
              </a:spcAft>
              <a:buSzPts val="1400"/>
              <a:buFont typeface="Playfair Display"/>
              <a:buChar char="-"/>
            </a:pPr>
            <a:r>
              <a:rPr lang="it">
                <a:latin typeface="Playfair Display"/>
                <a:ea typeface="Playfair Display"/>
                <a:cs typeface="Playfair Display"/>
                <a:sym typeface="Playfair Display"/>
              </a:rPr>
              <a:t>Testi in lingua sarda</a:t>
            </a:r>
            <a:endParaRPr>
              <a:latin typeface="Playfair Display"/>
              <a:ea typeface="Playfair Display"/>
              <a:cs typeface="Playfair Display"/>
              <a:sym typeface="Playfair Display"/>
            </a:endParaRPr>
          </a:p>
          <a:p>
            <a:pPr indent="0" lvl="0" marL="457200" rtl="0" algn="l">
              <a:spcBef>
                <a:spcPts val="0"/>
              </a:spcBef>
              <a:spcAft>
                <a:spcPts val="0"/>
              </a:spcAft>
              <a:buNone/>
            </a:pPr>
            <a:r>
              <a:t/>
            </a:r>
            <a:endParaRPr>
              <a:latin typeface="Playfair Display"/>
              <a:ea typeface="Playfair Display"/>
              <a:cs typeface="Playfair Display"/>
              <a:sym typeface="Playfair Display"/>
            </a:endParaRPr>
          </a:p>
          <a:p>
            <a:pPr indent="0" lvl="0" marL="0" rtl="0" algn="l">
              <a:spcBef>
                <a:spcPts val="0"/>
              </a:spcBef>
              <a:spcAft>
                <a:spcPts val="0"/>
              </a:spcAft>
              <a:buNone/>
            </a:pPr>
            <a:r>
              <a:rPr lang="it">
                <a:latin typeface="Playfair Display"/>
                <a:ea typeface="Playfair Display"/>
                <a:cs typeface="Playfair Display"/>
                <a:sym typeface="Playfair Display"/>
              </a:rPr>
              <a:t>Criticità</a:t>
            </a:r>
            <a:endParaRPr>
              <a:latin typeface="Playfair Display"/>
              <a:ea typeface="Playfair Display"/>
              <a:cs typeface="Playfair Display"/>
              <a:sym typeface="Playfair Display"/>
            </a:endParaRPr>
          </a:p>
          <a:p>
            <a:pPr indent="-317500" lvl="0" marL="457200" rtl="0" algn="l">
              <a:spcBef>
                <a:spcPts val="0"/>
              </a:spcBef>
              <a:spcAft>
                <a:spcPts val="0"/>
              </a:spcAft>
              <a:buSzPts val="1400"/>
              <a:buFont typeface="Playfair Display"/>
              <a:buChar char="-"/>
            </a:pPr>
            <a:r>
              <a:rPr lang="it">
                <a:latin typeface="Playfair Display"/>
                <a:ea typeface="Playfair Display"/>
                <a:cs typeface="Playfair Display"/>
                <a:sym typeface="Playfair Display"/>
              </a:rPr>
              <a:t>Carenza di capitali (case di piccole dimensioni)</a:t>
            </a:r>
            <a:endParaRPr>
              <a:latin typeface="Playfair Display"/>
              <a:ea typeface="Playfair Display"/>
              <a:cs typeface="Playfair Display"/>
              <a:sym typeface="Playfair Display"/>
            </a:endParaRPr>
          </a:p>
          <a:p>
            <a:pPr indent="0" lvl="0" marL="457200" rtl="0" algn="l">
              <a:spcBef>
                <a:spcPts val="0"/>
              </a:spcBef>
              <a:spcAft>
                <a:spcPts val="0"/>
              </a:spcAft>
              <a:buNone/>
            </a:pPr>
            <a:r>
              <a:rPr lang="it">
                <a:latin typeface="Playfair Display"/>
                <a:ea typeface="Playfair Display"/>
                <a:cs typeface="Playfair Display"/>
                <a:sym typeface="Playfair Display"/>
              </a:rPr>
              <a:t>					6% Accede a fondi europei</a:t>
            </a:r>
            <a:endParaRPr>
              <a:latin typeface="Playfair Display"/>
              <a:ea typeface="Playfair Display"/>
              <a:cs typeface="Playfair Display"/>
              <a:sym typeface="Playfair Display"/>
            </a:endParaRPr>
          </a:p>
          <a:p>
            <a:pPr indent="-317500" lvl="0" marL="457200" rtl="0" algn="l">
              <a:spcBef>
                <a:spcPts val="0"/>
              </a:spcBef>
              <a:spcAft>
                <a:spcPts val="0"/>
              </a:spcAft>
              <a:buSzPts val="1400"/>
              <a:buFont typeface="Playfair Display"/>
              <a:buChar char="-"/>
            </a:pPr>
            <a:r>
              <a:rPr lang="it">
                <a:latin typeface="Playfair Display"/>
                <a:ea typeface="Playfair Display"/>
                <a:cs typeface="Playfair Display"/>
                <a:sym typeface="Playfair Display"/>
              </a:rPr>
              <a:t>Distribuzione e promozione dei testi</a:t>
            </a:r>
            <a:endParaRPr>
              <a:latin typeface="Playfair Display"/>
              <a:ea typeface="Playfair Display"/>
              <a:cs typeface="Playfair Display"/>
              <a:sym typeface="Playfair Display"/>
            </a:endParaRPr>
          </a:p>
          <a:p>
            <a:pPr indent="-317500" lvl="0" marL="457200" rtl="0" algn="l">
              <a:spcBef>
                <a:spcPts val="0"/>
              </a:spcBef>
              <a:spcAft>
                <a:spcPts val="0"/>
              </a:spcAft>
              <a:buSzPts val="1400"/>
              <a:buFont typeface="Playfair Display"/>
              <a:buChar char="-"/>
            </a:pPr>
            <a:r>
              <a:rPr lang="it">
                <a:latin typeface="Playfair Display"/>
                <a:ea typeface="Playfair Display"/>
                <a:cs typeface="Playfair Display"/>
                <a:sym typeface="Playfair Display"/>
              </a:rPr>
              <a:t>Carenza di lettori: 		38% legge almeno un libro</a:t>
            </a:r>
            <a:endParaRPr>
              <a:latin typeface="Playfair Display"/>
              <a:ea typeface="Playfair Display"/>
              <a:cs typeface="Playfair Display"/>
              <a:sym typeface="Playfair Display"/>
            </a:endParaRPr>
          </a:p>
          <a:p>
            <a:pPr indent="-317500" lvl="0" marL="457200" rtl="0" algn="l">
              <a:spcBef>
                <a:spcPts val="0"/>
              </a:spcBef>
              <a:spcAft>
                <a:spcPts val="0"/>
              </a:spcAft>
              <a:buSzPts val="1400"/>
              <a:buFont typeface="Playfair Display"/>
              <a:buChar char="-"/>
            </a:pPr>
            <a:r>
              <a:rPr lang="it">
                <a:latin typeface="Playfair Display"/>
                <a:ea typeface="Playfair Display"/>
                <a:cs typeface="Playfair Display"/>
                <a:sym typeface="Playfair Display"/>
              </a:rPr>
              <a:t>Legge Regionale 22/1998 troppo datata</a:t>
            </a:r>
            <a:endParaRPr>
              <a:latin typeface="Playfair Display"/>
              <a:ea typeface="Playfair Display"/>
              <a:cs typeface="Playfair Display"/>
              <a:sym typeface="Playfair Display"/>
            </a:endParaRPr>
          </a:p>
          <a:p>
            <a:pPr indent="-317500" lvl="0" marL="457200" rtl="0" algn="l">
              <a:spcBef>
                <a:spcPts val="0"/>
              </a:spcBef>
              <a:spcAft>
                <a:spcPts val="0"/>
              </a:spcAft>
              <a:buSzPts val="1400"/>
              <a:buFont typeface="Playfair Display"/>
              <a:buChar char="-"/>
            </a:pPr>
            <a:r>
              <a:rPr lang="it">
                <a:latin typeface="Playfair Display"/>
                <a:ea typeface="Playfair Display"/>
                <a:cs typeface="Playfair Display"/>
                <a:sym typeface="Playfair Display"/>
              </a:rPr>
              <a:t>Attività svolte oltre all’impaginazione e alla correzione bozze:			</a:t>
            </a:r>
            <a:endParaRPr>
              <a:latin typeface="Playfair Display"/>
              <a:ea typeface="Playfair Display"/>
              <a:cs typeface="Playfair Display"/>
              <a:sym typeface="Playfair Display"/>
            </a:endParaRPr>
          </a:p>
          <a:p>
            <a:pPr indent="457200" lvl="0" marL="2286000" rtl="0" algn="l">
              <a:spcBef>
                <a:spcPts val="0"/>
              </a:spcBef>
              <a:spcAft>
                <a:spcPts val="0"/>
              </a:spcAft>
              <a:buNone/>
            </a:pPr>
            <a:r>
              <a:rPr lang="it">
                <a:latin typeface="Playfair Display"/>
                <a:ea typeface="Playfair Display"/>
                <a:cs typeface="Playfair Display"/>
                <a:sym typeface="Playfair Display"/>
              </a:rPr>
              <a:t>44% delle case fa scouting</a:t>
            </a:r>
            <a:endParaRPr>
              <a:latin typeface="Playfair Display"/>
              <a:ea typeface="Playfair Display"/>
              <a:cs typeface="Playfair Display"/>
              <a:sym typeface="Playfair Display"/>
            </a:endParaRPr>
          </a:p>
          <a:p>
            <a:pPr indent="457200" lvl="0" marL="2286000" rtl="0" algn="l">
              <a:spcBef>
                <a:spcPts val="0"/>
              </a:spcBef>
              <a:spcAft>
                <a:spcPts val="0"/>
              </a:spcAft>
              <a:buNone/>
            </a:pPr>
            <a:r>
              <a:rPr lang="it">
                <a:latin typeface="Playfair Display"/>
                <a:ea typeface="Playfair Display"/>
                <a:cs typeface="Playfair Display"/>
                <a:sym typeface="Playfair Display"/>
              </a:rPr>
              <a:t>41% traduce testi stranieri</a:t>
            </a:r>
            <a:endParaRPr>
              <a:latin typeface="Playfair Display"/>
              <a:ea typeface="Playfair Display"/>
              <a:cs typeface="Playfair Display"/>
              <a:sym typeface="Playfair Display"/>
            </a:endParaRPr>
          </a:p>
          <a:p>
            <a:pPr indent="457200" lvl="0" marL="2286000" rtl="0" algn="l">
              <a:spcBef>
                <a:spcPts val="0"/>
              </a:spcBef>
              <a:spcAft>
                <a:spcPts val="0"/>
              </a:spcAft>
              <a:buNone/>
            </a:pPr>
            <a:r>
              <a:t/>
            </a:r>
            <a:endParaRPr>
              <a:latin typeface="Playfair Display"/>
              <a:ea typeface="Playfair Display"/>
              <a:cs typeface="Playfair Display"/>
              <a:sym typeface="Playfair Display"/>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38"/>
          <p:cNvSpPr txBox="1"/>
          <p:nvPr>
            <p:ph type="title"/>
          </p:nvPr>
        </p:nvSpPr>
        <p:spPr>
          <a:xfrm>
            <a:off x="198650" y="2076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Sardinia’s Catalogue of published works</a:t>
            </a:r>
            <a:endParaRPr/>
          </a:p>
        </p:txBody>
      </p:sp>
      <p:pic>
        <p:nvPicPr>
          <p:cNvPr id="247" name="Google Shape;247;p38"/>
          <p:cNvPicPr preferRelativeResize="0"/>
          <p:nvPr/>
        </p:nvPicPr>
        <p:blipFill>
          <a:blip r:embed="rId3">
            <a:alphaModFix/>
          </a:blip>
          <a:stretch>
            <a:fillRect/>
          </a:stretch>
        </p:blipFill>
        <p:spPr>
          <a:xfrm>
            <a:off x="1235790" y="780325"/>
            <a:ext cx="6672429" cy="412577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3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Catalogo storico dell’editoria sarda</a:t>
            </a:r>
            <a:endParaRPr/>
          </a:p>
        </p:txBody>
      </p:sp>
      <p:pic>
        <p:nvPicPr>
          <p:cNvPr id="253" name="Google Shape;253;p39" title="Points scored"/>
          <p:cNvPicPr preferRelativeResize="0"/>
          <p:nvPr/>
        </p:nvPicPr>
        <p:blipFill>
          <a:blip r:embed="rId3">
            <a:alphaModFix/>
          </a:blip>
          <a:stretch>
            <a:fillRect/>
          </a:stretch>
        </p:blipFill>
        <p:spPr>
          <a:xfrm>
            <a:off x="1708050" y="1141750"/>
            <a:ext cx="6252450" cy="38661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4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Current state of editors in Sardinia: the balance of a struggling sector</a:t>
            </a:r>
            <a:endParaRPr/>
          </a:p>
        </p:txBody>
      </p:sp>
      <p:sp>
        <p:nvSpPr>
          <p:cNvPr id="259" name="Google Shape;259;p40"/>
          <p:cNvSpPr txBox="1"/>
          <p:nvPr>
            <p:ph idx="1" type="body"/>
          </p:nvPr>
        </p:nvSpPr>
        <p:spPr>
          <a:xfrm>
            <a:off x="311700" y="1772700"/>
            <a:ext cx="8520600" cy="3142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it" sz="1300"/>
              <a:t>Over the last 10 years there has been a drastic decrease in terms of occupation. However, Sardinia’s copy editors kept leading an important role for the growth and sharing of informations in the region, with the publication of circa 220 new literary works every year.</a:t>
            </a:r>
            <a:endParaRPr sz="1300"/>
          </a:p>
          <a:p>
            <a:pPr indent="0" lvl="0" marL="0" rtl="0" algn="l">
              <a:spcBef>
                <a:spcPts val="1200"/>
              </a:spcBef>
              <a:spcAft>
                <a:spcPts val="0"/>
              </a:spcAft>
              <a:buNone/>
            </a:pPr>
            <a:r>
              <a:rPr lang="it" sz="1300"/>
              <a:t>Collected data:</a:t>
            </a:r>
            <a:endParaRPr sz="1300"/>
          </a:p>
          <a:p>
            <a:pPr indent="-311150" lvl="0" marL="457200" rtl="0" algn="l">
              <a:spcBef>
                <a:spcPts val="1200"/>
              </a:spcBef>
              <a:spcAft>
                <a:spcPts val="0"/>
              </a:spcAft>
              <a:buSzPts val="1300"/>
              <a:buChar char="-"/>
            </a:pPr>
            <a:r>
              <a:rPr b="1" lang="it" sz="1300"/>
              <a:t>Copy editors</a:t>
            </a:r>
            <a:r>
              <a:rPr lang="it" sz="1300"/>
              <a:t> publishing with constance have </a:t>
            </a:r>
            <a:r>
              <a:rPr b="1" lang="it" sz="1300"/>
              <a:t>decreased of 20%</a:t>
            </a:r>
            <a:r>
              <a:rPr lang="it" sz="1300"/>
              <a:t> </a:t>
            </a:r>
            <a:r>
              <a:rPr lang="it" sz="1300"/>
              <a:t>in the last 10 years.</a:t>
            </a:r>
            <a:endParaRPr sz="1300"/>
          </a:p>
          <a:p>
            <a:pPr indent="-311150" lvl="0" marL="457200" rtl="0" algn="l">
              <a:spcBef>
                <a:spcPts val="0"/>
              </a:spcBef>
              <a:spcAft>
                <a:spcPts val="0"/>
              </a:spcAft>
              <a:buSzPts val="1300"/>
              <a:buChar char="-"/>
            </a:pPr>
            <a:r>
              <a:rPr lang="it" sz="1300"/>
              <a:t>The annual </a:t>
            </a:r>
            <a:r>
              <a:rPr b="1" lang="it" sz="1300"/>
              <a:t>production </a:t>
            </a:r>
            <a:r>
              <a:rPr lang="it" sz="1300"/>
              <a:t>of works </a:t>
            </a:r>
            <a:r>
              <a:rPr b="1" lang="it" sz="1300"/>
              <a:t>decreased of 28%</a:t>
            </a:r>
            <a:endParaRPr b="1" sz="1300"/>
          </a:p>
          <a:p>
            <a:pPr indent="-311150" lvl="0" marL="457200" rtl="0" algn="l">
              <a:spcBef>
                <a:spcPts val="0"/>
              </a:spcBef>
              <a:spcAft>
                <a:spcPts val="0"/>
              </a:spcAft>
              <a:buSzPts val="1300"/>
              <a:buChar char="-"/>
            </a:pPr>
            <a:r>
              <a:rPr b="1" lang="it" sz="1300"/>
              <a:t>Print runs</a:t>
            </a:r>
            <a:r>
              <a:rPr lang="it" sz="1300"/>
              <a:t> have </a:t>
            </a:r>
            <a:r>
              <a:rPr b="1" lang="it" sz="1300"/>
              <a:t>decreased of 30%</a:t>
            </a:r>
            <a:r>
              <a:rPr lang="it" sz="1300"/>
              <a:t>  on average (from 1000 copies to 700)</a:t>
            </a:r>
            <a:endParaRPr sz="1300"/>
          </a:p>
          <a:p>
            <a:pPr indent="-311150" lvl="0" marL="457200" rtl="0" algn="l">
              <a:spcBef>
                <a:spcPts val="0"/>
              </a:spcBef>
              <a:spcAft>
                <a:spcPts val="0"/>
              </a:spcAft>
              <a:buSzPts val="1300"/>
              <a:buChar char="-"/>
            </a:pPr>
            <a:r>
              <a:rPr lang="it" sz="1300"/>
              <a:t>The average </a:t>
            </a:r>
            <a:r>
              <a:rPr b="1" lang="it" sz="1300"/>
              <a:t>annual turnover</a:t>
            </a:r>
            <a:r>
              <a:rPr lang="it" sz="1300"/>
              <a:t> has decreased of </a:t>
            </a:r>
            <a:r>
              <a:rPr b="1" lang="it" sz="1300"/>
              <a:t>28% </a:t>
            </a:r>
            <a:endParaRPr b="1" sz="1300"/>
          </a:p>
          <a:p>
            <a:pPr indent="-311150" lvl="0" marL="457200" rtl="0" algn="l">
              <a:spcBef>
                <a:spcPts val="0"/>
              </a:spcBef>
              <a:spcAft>
                <a:spcPts val="0"/>
              </a:spcAft>
              <a:buSzPts val="1300"/>
              <a:buChar char="-"/>
            </a:pPr>
            <a:r>
              <a:rPr lang="it" sz="1300"/>
              <a:t>The </a:t>
            </a:r>
            <a:r>
              <a:rPr b="1" lang="it" sz="1300"/>
              <a:t>labour force </a:t>
            </a:r>
            <a:r>
              <a:rPr lang="it" sz="1300"/>
              <a:t>fell of </a:t>
            </a:r>
            <a:r>
              <a:rPr b="1" lang="it" sz="1300"/>
              <a:t>50%</a:t>
            </a:r>
            <a:endParaRPr b="1" sz="1300"/>
          </a:p>
          <a:p>
            <a:pPr indent="0" lvl="0" marL="0" rtl="0" algn="l">
              <a:spcBef>
                <a:spcPts val="1200"/>
              </a:spcBef>
              <a:spcAft>
                <a:spcPts val="1200"/>
              </a:spcAft>
              <a:buNone/>
            </a:pPr>
            <a:r>
              <a:rPr lang="it" sz="1300"/>
              <a:t>Other critics were discovered with a survey that highlighted problems with lack of funds (60%), transport (50%), productions matters (30%), poor structures (25%) and distribution problems (13%).</a:t>
            </a:r>
            <a:endParaRPr sz="1300"/>
          </a:p>
        </p:txBody>
      </p:sp>
      <p:sp>
        <p:nvSpPr>
          <p:cNvPr id="260" name="Google Shape;260;p40"/>
          <p:cNvSpPr txBox="1"/>
          <p:nvPr/>
        </p:nvSpPr>
        <p:spPr>
          <a:xfrm>
            <a:off x="228300" y="1372500"/>
            <a:ext cx="5452500" cy="446400"/>
          </a:xfrm>
          <a:prstGeom prst="rect">
            <a:avLst/>
          </a:prstGeom>
          <a:noFill/>
          <a:ln>
            <a:noFill/>
          </a:ln>
        </p:spPr>
        <p:txBody>
          <a:bodyPr anchorCtr="0" anchor="t" bIns="91425" lIns="91425" spcFirstLastPara="1" rIns="91425" wrap="square" tIns="91425">
            <a:spAutoFit/>
          </a:bodyPr>
          <a:lstStyle/>
          <a:p>
            <a:pPr indent="0" lvl="0" marL="0" rtl="0" algn="l">
              <a:lnSpc>
                <a:spcPct val="110000"/>
              </a:lnSpc>
              <a:spcBef>
                <a:spcPts val="0"/>
              </a:spcBef>
              <a:spcAft>
                <a:spcPts val="600"/>
              </a:spcAft>
              <a:buClr>
                <a:schemeClr val="dk2"/>
              </a:buClr>
              <a:buSzPts val="1100"/>
              <a:buFont typeface="Arial"/>
              <a:buNone/>
            </a:pPr>
            <a:r>
              <a:rPr lang="it" sz="1700">
                <a:solidFill>
                  <a:srgbClr val="009FE3"/>
                </a:solidFill>
              </a:rPr>
              <a:t>AES balance 2017</a:t>
            </a:r>
            <a:endParaRPr sz="1700">
              <a:solidFill>
                <a:srgbClr val="009FE3"/>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41"/>
          <p:cNvSpPr txBox="1"/>
          <p:nvPr>
            <p:ph type="title"/>
          </p:nvPr>
        </p:nvSpPr>
        <p:spPr>
          <a:xfrm>
            <a:off x="0" y="327825"/>
            <a:ext cx="9144000" cy="644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it" sz="2600"/>
              <a:t>Situazione attuale dell’ editoria in Sardegna e bilancio di un </a:t>
            </a:r>
            <a:r>
              <a:rPr lang="it" sz="2600" u="sng"/>
              <a:t>settore in crisi</a:t>
            </a:r>
            <a:endParaRPr sz="2600" u="sng"/>
          </a:p>
        </p:txBody>
      </p:sp>
      <p:sp>
        <p:nvSpPr>
          <p:cNvPr id="266" name="Google Shape;266;p41"/>
          <p:cNvSpPr txBox="1"/>
          <p:nvPr>
            <p:ph idx="1" type="body"/>
          </p:nvPr>
        </p:nvSpPr>
        <p:spPr>
          <a:xfrm>
            <a:off x="311700" y="1808700"/>
            <a:ext cx="8520600" cy="33348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it" sz="1300">
                <a:solidFill>
                  <a:srgbClr val="444444"/>
                </a:solidFill>
                <a:latin typeface="Arial"/>
                <a:ea typeface="Arial"/>
                <a:cs typeface="Arial"/>
                <a:sym typeface="Arial"/>
              </a:rPr>
              <a:t>“</a:t>
            </a:r>
            <a:r>
              <a:rPr lang="it" sz="1300">
                <a:solidFill>
                  <a:srgbClr val="444444"/>
                </a:solidFill>
              </a:rPr>
              <a:t>Negli ultimi dieci anni si è verificata una drastica flessione in termini di occupazione, Nonostante ciò, gli editori sardi continuano a rappresentare un soggetto vitale per la crescita e la promozione culturale della Sardegna, con la pubblicazione di circa </a:t>
            </a:r>
            <a:r>
              <a:rPr b="1" lang="it" sz="1300" u="sng">
                <a:solidFill>
                  <a:srgbClr val="444444"/>
                </a:solidFill>
              </a:rPr>
              <a:t>220 novità librarie all’anno.</a:t>
            </a:r>
            <a:endParaRPr b="1" sz="1300" u="sng">
              <a:solidFill>
                <a:srgbClr val="444444"/>
              </a:solidFill>
            </a:endParaRPr>
          </a:p>
          <a:p>
            <a:pPr indent="0" lvl="0" marL="0" rtl="0" algn="l">
              <a:spcBef>
                <a:spcPts val="1200"/>
              </a:spcBef>
              <a:spcAft>
                <a:spcPts val="0"/>
              </a:spcAft>
              <a:buNone/>
            </a:pPr>
            <a:r>
              <a:rPr lang="it" sz="1300">
                <a:solidFill>
                  <a:srgbClr val="444444"/>
                </a:solidFill>
              </a:rPr>
              <a:t>I dati che emergono:</a:t>
            </a:r>
            <a:endParaRPr sz="1300">
              <a:solidFill>
                <a:srgbClr val="444444"/>
              </a:solidFill>
            </a:endParaRPr>
          </a:p>
          <a:p>
            <a:pPr indent="-311150" lvl="0" marL="457200" rtl="0" algn="l">
              <a:spcBef>
                <a:spcPts val="1200"/>
              </a:spcBef>
              <a:spcAft>
                <a:spcPts val="0"/>
              </a:spcAft>
              <a:buClr>
                <a:srgbClr val="444444"/>
              </a:buClr>
              <a:buSzPts val="1300"/>
              <a:buChar char="-"/>
            </a:pPr>
            <a:r>
              <a:rPr lang="it" sz="1300">
                <a:solidFill>
                  <a:srgbClr val="444444"/>
                </a:solidFill>
                <a:latin typeface="Arial"/>
                <a:ea typeface="Arial"/>
                <a:cs typeface="Arial"/>
                <a:sym typeface="Arial"/>
              </a:rPr>
              <a:t>I</a:t>
            </a:r>
            <a:r>
              <a:rPr lang="it" sz="1300">
                <a:solidFill>
                  <a:srgbClr val="444444"/>
                </a:solidFill>
              </a:rPr>
              <a:t>l numero degli editori che pubblica con continuità negli ultimi dieci anni è calato del 20 per cento</a:t>
            </a:r>
            <a:endParaRPr sz="1300">
              <a:solidFill>
                <a:srgbClr val="444444"/>
              </a:solidFill>
            </a:endParaRPr>
          </a:p>
          <a:p>
            <a:pPr indent="-311150" lvl="0" marL="457200" rtl="0" algn="l">
              <a:spcBef>
                <a:spcPts val="0"/>
              </a:spcBef>
              <a:spcAft>
                <a:spcPts val="0"/>
              </a:spcAft>
              <a:buClr>
                <a:srgbClr val="444444"/>
              </a:buClr>
              <a:buSzPts val="1300"/>
              <a:buChar char="-"/>
            </a:pPr>
            <a:r>
              <a:rPr lang="it" sz="1300">
                <a:solidFill>
                  <a:srgbClr val="444444"/>
                </a:solidFill>
              </a:rPr>
              <a:t>la produzione media annua dei titoli è diminuita del 28 per cento</a:t>
            </a:r>
            <a:endParaRPr sz="1300">
              <a:solidFill>
                <a:srgbClr val="444444"/>
              </a:solidFill>
            </a:endParaRPr>
          </a:p>
          <a:p>
            <a:pPr indent="-311150" lvl="0" marL="457200" rtl="0" algn="l">
              <a:spcBef>
                <a:spcPts val="0"/>
              </a:spcBef>
              <a:spcAft>
                <a:spcPts val="0"/>
              </a:spcAft>
              <a:buClr>
                <a:srgbClr val="444444"/>
              </a:buClr>
              <a:buSzPts val="1300"/>
              <a:buChar char="-"/>
            </a:pPr>
            <a:r>
              <a:rPr lang="it" sz="1300">
                <a:solidFill>
                  <a:srgbClr val="444444"/>
                </a:solidFill>
              </a:rPr>
              <a:t>Le tirature sono diminuite mediamente del 30 per cento (da 1000 copie a 700)</a:t>
            </a:r>
            <a:endParaRPr sz="1300">
              <a:solidFill>
                <a:srgbClr val="444444"/>
              </a:solidFill>
            </a:endParaRPr>
          </a:p>
          <a:p>
            <a:pPr indent="-311150" lvl="0" marL="457200" rtl="0" algn="l">
              <a:spcBef>
                <a:spcPts val="0"/>
              </a:spcBef>
              <a:spcAft>
                <a:spcPts val="0"/>
              </a:spcAft>
              <a:buClr>
                <a:srgbClr val="444444"/>
              </a:buClr>
              <a:buSzPts val="1300"/>
              <a:buChar char="-"/>
            </a:pPr>
            <a:r>
              <a:rPr lang="it" sz="1300">
                <a:solidFill>
                  <a:srgbClr val="444444"/>
                </a:solidFill>
              </a:rPr>
              <a:t>Negli ultimi due lustri è diminuito il fatturato medio annuo,del 28 per cento</a:t>
            </a:r>
            <a:endParaRPr sz="1300">
              <a:solidFill>
                <a:srgbClr val="444444"/>
              </a:solidFill>
            </a:endParaRPr>
          </a:p>
          <a:p>
            <a:pPr indent="-311150" lvl="0" marL="457200" rtl="0" algn="l">
              <a:spcBef>
                <a:spcPts val="0"/>
              </a:spcBef>
              <a:spcAft>
                <a:spcPts val="0"/>
              </a:spcAft>
              <a:buClr>
                <a:srgbClr val="444444"/>
              </a:buClr>
              <a:buSzPts val="1300"/>
              <a:buChar char="-"/>
            </a:pPr>
            <a:r>
              <a:rPr lang="it" sz="1300">
                <a:solidFill>
                  <a:srgbClr val="444444"/>
                </a:solidFill>
              </a:rPr>
              <a:t>La forza lavoro è diminuita del 50 per cento</a:t>
            </a:r>
            <a:endParaRPr sz="1300">
              <a:solidFill>
                <a:srgbClr val="444444"/>
              </a:solidFill>
            </a:endParaRPr>
          </a:p>
          <a:p>
            <a:pPr indent="0" lvl="0" marL="0" rtl="0" algn="l">
              <a:spcBef>
                <a:spcPts val="1200"/>
              </a:spcBef>
              <a:spcAft>
                <a:spcPts val="0"/>
              </a:spcAft>
              <a:buNone/>
            </a:pPr>
            <a:r>
              <a:rPr lang="it" sz="1300">
                <a:solidFill>
                  <a:srgbClr val="444444"/>
                </a:solidFill>
              </a:rPr>
              <a:t>Ulteriori criticità individualizzate nei sondaggi: carenze di struttura (25%), di capitali (60%), di produzione (25%), costi tipografici (30%), trasporti (50%), distribuzione (13%), promozione (13%), formazione (18%).”</a:t>
            </a:r>
            <a:endParaRPr sz="1300">
              <a:solidFill>
                <a:srgbClr val="444444"/>
              </a:solidFill>
            </a:endParaRPr>
          </a:p>
          <a:p>
            <a:pPr indent="0" lvl="0" marL="0" rtl="0" algn="l">
              <a:spcBef>
                <a:spcPts val="1200"/>
              </a:spcBef>
              <a:spcAft>
                <a:spcPts val="1200"/>
              </a:spcAft>
              <a:buNone/>
            </a:pPr>
            <a:r>
              <a:t/>
            </a:r>
            <a:endParaRPr sz="1300">
              <a:solidFill>
                <a:srgbClr val="444444"/>
              </a:solidFill>
            </a:endParaRPr>
          </a:p>
        </p:txBody>
      </p:sp>
      <p:sp>
        <p:nvSpPr>
          <p:cNvPr id="267" name="Google Shape;267;p41"/>
          <p:cNvSpPr txBox="1"/>
          <p:nvPr/>
        </p:nvSpPr>
        <p:spPr>
          <a:xfrm>
            <a:off x="311700" y="1015763"/>
            <a:ext cx="8520600" cy="749700"/>
          </a:xfrm>
          <a:prstGeom prst="rect">
            <a:avLst/>
          </a:prstGeom>
          <a:noFill/>
          <a:ln>
            <a:noFill/>
          </a:ln>
        </p:spPr>
        <p:txBody>
          <a:bodyPr anchorCtr="0" anchor="t" bIns="91425" lIns="91425" spcFirstLastPara="1" rIns="91425" wrap="square" tIns="91425">
            <a:spAutoFit/>
          </a:bodyPr>
          <a:lstStyle/>
          <a:p>
            <a:pPr indent="0" lvl="0" marL="0" rtl="0" algn="l">
              <a:lnSpc>
                <a:spcPct val="110000"/>
              </a:lnSpc>
              <a:spcBef>
                <a:spcPts val="0"/>
              </a:spcBef>
              <a:spcAft>
                <a:spcPts val="0"/>
              </a:spcAft>
              <a:buClr>
                <a:schemeClr val="dk2"/>
              </a:buClr>
              <a:buSzPts val="1100"/>
              <a:buFont typeface="Arial"/>
              <a:buNone/>
            </a:pPr>
            <a:r>
              <a:rPr lang="it" sz="1700">
                <a:solidFill>
                  <a:srgbClr val="009FE3"/>
                </a:solidFill>
              </a:rPr>
              <a:t>Dal rapporto AES sull’andamento dell’ editoria 2017</a:t>
            </a:r>
            <a:endParaRPr sz="1700">
              <a:solidFill>
                <a:srgbClr val="009FE3"/>
              </a:solidFill>
            </a:endParaRPr>
          </a:p>
          <a:p>
            <a:pPr indent="0" lvl="0" marL="0" rtl="0" algn="l">
              <a:spcBef>
                <a:spcPts val="600"/>
              </a:spcBef>
              <a:spcAft>
                <a:spcPts val="0"/>
              </a:spcAft>
              <a:buNone/>
            </a:pPr>
            <a:r>
              <a:t/>
            </a:r>
            <a:endParaRPr sz="1300">
              <a:latin typeface="Playfair Display"/>
              <a:ea typeface="Playfair Display"/>
              <a:cs typeface="Playfair Display"/>
              <a:sym typeface="Playfair Display"/>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5"/>
          <p:cNvSpPr txBox="1"/>
          <p:nvPr>
            <p:ph type="title"/>
          </p:nvPr>
        </p:nvSpPr>
        <p:spPr>
          <a:xfrm>
            <a:off x="311700" y="2223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it"/>
              <a:t>Informazioni generali</a:t>
            </a:r>
            <a:endParaRPr b="1"/>
          </a:p>
        </p:txBody>
      </p:sp>
      <p:sp>
        <p:nvSpPr>
          <p:cNvPr id="74" name="Google Shape;74;p15"/>
          <p:cNvSpPr txBox="1"/>
          <p:nvPr>
            <p:ph idx="1" type="body"/>
          </p:nvPr>
        </p:nvSpPr>
        <p:spPr>
          <a:xfrm>
            <a:off x="311700" y="795025"/>
            <a:ext cx="8520600" cy="34164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t/>
            </a:r>
            <a:endParaRPr sz="1500">
              <a:solidFill>
                <a:srgbClr val="000000"/>
              </a:solidFill>
            </a:endParaRPr>
          </a:p>
          <a:p>
            <a:pPr indent="0" lvl="0" marL="0" rtl="0" algn="l">
              <a:spcBef>
                <a:spcPts val="0"/>
              </a:spcBef>
              <a:spcAft>
                <a:spcPts val="0"/>
              </a:spcAft>
              <a:buNone/>
            </a:pPr>
            <a:r>
              <a:rPr lang="it" sz="1500">
                <a:solidFill>
                  <a:srgbClr val="000000"/>
                </a:solidFill>
              </a:rPr>
              <a:t>Regione autonoma </a:t>
            </a:r>
            <a:endParaRPr sz="1500">
              <a:solidFill>
                <a:srgbClr val="000000"/>
              </a:solidFill>
            </a:endParaRPr>
          </a:p>
          <a:p>
            <a:pPr indent="0" lvl="0" marL="0" rtl="0" algn="l">
              <a:spcBef>
                <a:spcPts val="0"/>
              </a:spcBef>
              <a:spcAft>
                <a:spcPts val="0"/>
              </a:spcAft>
              <a:buNone/>
            </a:pPr>
            <a:r>
              <a:rPr lang="it" sz="1500">
                <a:solidFill>
                  <a:srgbClr val="000000"/>
                </a:solidFill>
              </a:rPr>
              <a:t>- autonomia legislativa su alcune materie (agricoltura, enti locali, foreste, edilizia)</a:t>
            </a:r>
            <a:endParaRPr sz="1500">
              <a:solidFill>
                <a:srgbClr val="000000"/>
              </a:solidFill>
            </a:endParaRPr>
          </a:p>
          <a:p>
            <a:pPr indent="0" lvl="0" marL="0" rtl="0" algn="l">
              <a:spcBef>
                <a:spcPts val="0"/>
              </a:spcBef>
              <a:spcAft>
                <a:spcPts val="0"/>
              </a:spcAft>
              <a:buNone/>
            </a:pPr>
            <a:r>
              <a:rPr lang="it" sz="1500">
                <a:solidFill>
                  <a:srgbClr val="000000"/>
                </a:solidFill>
              </a:rPr>
              <a:t>- autonomia amministrativa → Gestione affidata al Consiglio Regionale</a:t>
            </a:r>
            <a:endParaRPr sz="1500">
              <a:solidFill>
                <a:srgbClr val="000000"/>
              </a:solidFill>
            </a:endParaRPr>
          </a:p>
          <a:p>
            <a:pPr indent="0" lvl="0" marL="0" rtl="0" algn="l">
              <a:spcBef>
                <a:spcPts val="0"/>
              </a:spcBef>
              <a:spcAft>
                <a:spcPts val="0"/>
              </a:spcAft>
              <a:buNone/>
            </a:pPr>
            <a:r>
              <a:rPr lang="it" sz="1500">
                <a:solidFill>
                  <a:srgbClr val="000000"/>
                </a:solidFill>
              </a:rPr>
              <a:t>- autonomia finanziaria → libera riscossione delle tasse, in parte trattenute + bilanci sotto il controllo della Corte dei Conti → </a:t>
            </a:r>
            <a:r>
              <a:rPr lang="it" sz="1500" u="sng">
                <a:solidFill>
                  <a:srgbClr val="000000"/>
                </a:solidFill>
              </a:rPr>
              <a:t>Migliore gestione del denaro pubblico </a:t>
            </a:r>
            <a:endParaRPr sz="1500" u="sng">
              <a:solidFill>
                <a:srgbClr val="000000"/>
              </a:solidFill>
            </a:endParaRPr>
          </a:p>
          <a:p>
            <a:pPr indent="0" lvl="0" marL="0" rtl="0" algn="l">
              <a:spcBef>
                <a:spcPts val="0"/>
              </a:spcBef>
              <a:spcAft>
                <a:spcPts val="0"/>
              </a:spcAft>
              <a:buNone/>
            </a:pPr>
            <a:r>
              <a:t/>
            </a:r>
            <a:endParaRPr sz="1500" u="sng">
              <a:solidFill>
                <a:srgbClr val="000000"/>
              </a:solidFill>
            </a:endParaRPr>
          </a:p>
          <a:p>
            <a:pPr indent="0" lvl="0" marL="0" rtl="0" algn="l">
              <a:spcBef>
                <a:spcPts val="0"/>
              </a:spcBef>
              <a:spcAft>
                <a:spcPts val="0"/>
              </a:spcAft>
              <a:buNone/>
            </a:pPr>
            <a:r>
              <a:rPr lang="it" sz="1500">
                <a:solidFill>
                  <a:srgbClr val="000000"/>
                </a:solidFill>
              </a:rPr>
              <a:t>Province 			Cagliari, Sassari, Oristano, Provincia della Sardegna Meridionale</a:t>
            </a:r>
            <a:endParaRPr sz="1500">
              <a:solidFill>
                <a:srgbClr val="000000"/>
              </a:solidFill>
            </a:endParaRPr>
          </a:p>
          <a:p>
            <a:pPr indent="0" lvl="0" marL="0" rtl="0" algn="l">
              <a:spcBef>
                <a:spcPts val="0"/>
              </a:spcBef>
              <a:spcAft>
                <a:spcPts val="0"/>
              </a:spcAft>
              <a:buNone/>
            </a:pPr>
            <a:r>
              <a:t/>
            </a:r>
            <a:endParaRPr sz="1500">
              <a:solidFill>
                <a:srgbClr val="000000"/>
              </a:solidFill>
            </a:endParaRPr>
          </a:p>
          <a:p>
            <a:pPr indent="0" lvl="0" marL="0" rtl="0" algn="l">
              <a:spcBef>
                <a:spcPts val="0"/>
              </a:spcBef>
              <a:spcAft>
                <a:spcPts val="0"/>
              </a:spcAft>
              <a:buNone/>
            </a:pPr>
            <a:r>
              <a:rPr lang="it" sz="1500">
                <a:solidFill>
                  <a:srgbClr val="000000"/>
                </a:solidFill>
              </a:rPr>
              <a:t>Popolazione 			1,6 milioni</a:t>
            </a:r>
            <a:endParaRPr sz="1500">
              <a:solidFill>
                <a:srgbClr val="000000"/>
              </a:solidFill>
            </a:endParaRPr>
          </a:p>
          <a:p>
            <a:pPr indent="0" lvl="0" marL="0" rtl="0" algn="l">
              <a:spcBef>
                <a:spcPts val="0"/>
              </a:spcBef>
              <a:spcAft>
                <a:spcPts val="0"/>
              </a:spcAft>
              <a:buNone/>
            </a:pPr>
            <a:r>
              <a:rPr lang="it" sz="1500">
                <a:solidFill>
                  <a:srgbClr val="000000"/>
                </a:solidFill>
              </a:rPr>
              <a:t>Densità				68 abitanti per km</a:t>
            </a:r>
            <a:r>
              <a:rPr baseline="30000" lang="it" sz="1500">
                <a:solidFill>
                  <a:srgbClr val="000000"/>
                </a:solidFill>
              </a:rPr>
              <a:t>2  </a:t>
            </a:r>
            <a:endParaRPr baseline="30000" sz="1500">
              <a:solidFill>
                <a:srgbClr val="000000"/>
              </a:solidFill>
            </a:endParaRPr>
          </a:p>
          <a:p>
            <a:pPr indent="457200" lvl="0" marL="1828800" rtl="0" algn="l">
              <a:spcBef>
                <a:spcPts val="0"/>
              </a:spcBef>
              <a:spcAft>
                <a:spcPts val="0"/>
              </a:spcAft>
              <a:buNone/>
            </a:pPr>
            <a:r>
              <a:rPr lang="it" sz="1500">
                <a:solidFill>
                  <a:srgbClr val="000000"/>
                </a:solidFill>
              </a:rPr>
              <a:t>Alta densità nelle zone vicino Cagliari (346 abitanti/km</a:t>
            </a:r>
            <a:r>
              <a:rPr baseline="30000" lang="it" sz="1500">
                <a:solidFill>
                  <a:srgbClr val="000000"/>
                </a:solidFill>
              </a:rPr>
              <a:t>2</a:t>
            </a:r>
            <a:r>
              <a:rPr lang="it" sz="1500">
                <a:solidFill>
                  <a:srgbClr val="000000"/>
                </a:solidFill>
              </a:rPr>
              <a:t>)</a:t>
            </a:r>
            <a:endParaRPr sz="1500">
              <a:solidFill>
                <a:srgbClr val="000000"/>
              </a:solidFill>
            </a:endParaRPr>
          </a:p>
          <a:p>
            <a:pPr indent="0" lvl="0" marL="0" rtl="0" algn="l">
              <a:spcBef>
                <a:spcPts val="0"/>
              </a:spcBef>
              <a:spcAft>
                <a:spcPts val="0"/>
              </a:spcAft>
              <a:buNone/>
            </a:pPr>
            <a:r>
              <a:t/>
            </a:r>
            <a:endParaRPr sz="1500">
              <a:solidFill>
                <a:srgbClr val="000000"/>
              </a:solidFill>
            </a:endParaRPr>
          </a:p>
          <a:p>
            <a:pPr indent="0" lvl="0" marL="0" rtl="0" algn="l">
              <a:spcBef>
                <a:spcPts val="0"/>
              </a:spcBef>
              <a:spcAft>
                <a:spcPts val="0"/>
              </a:spcAft>
              <a:buNone/>
            </a:pPr>
            <a:r>
              <a:rPr lang="it" sz="1500">
                <a:solidFill>
                  <a:srgbClr val="000000"/>
                </a:solidFill>
              </a:rPr>
              <a:t>Forza lavoro			670000, 58% uomini - 42% donne</a:t>
            </a:r>
            <a:endParaRPr sz="1500">
              <a:solidFill>
                <a:srgbClr val="000000"/>
              </a:solidFill>
            </a:endParaRPr>
          </a:p>
          <a:p>
            <a:pPr indent="0" lvl="0" marL="0" rtl="0" algn="l">
              <a:spcBef>
                <a:spcPts val="0"/>
              </a:spcBef>
              <a:spcAft>
                <a:spcPts val="0"/>
              </a:spcAft>
              <a:buNone/>
            </a:pPr>
            <a:r>
              <a:t/>
            </a:r>
            <a:endParaRPr sz="1500">
              <a:solidFill>
                <a:srgbClr val="000000"/>
              </a:solidFill>
            </a:endParaRPr>
          </a:p>
          <a:p>
            <a:pPr indent="0" lvl="0" marL="0" rtl="0" algn="l">
              <a:spcBef>
                <a:spcPts val="0"/>
              </a:spcBef>
              <a:spcAft>
                <a:spcPts val="0"/>
              </a:spcAft>
              <a:buNone/>
            </a:pPr>
            <a:r>
              <a:rPr lang="it" sz="1500">
                <a:solidFill>
                  <a:srgbClr val="000000"/>
                </a:solidFill>
              </a:rPr>
              <a:t>Percentuale di stranieri 	3,4% (soprattutto da Romania, Senegal, Marocco)</a:t>
            </a:r>
            <a:endParaRPr sz="1500">
              <a:solidFill>
                <a:srgbClr val="000000"/>
              </a:solidFill>
            </a:endParaRPr>
          </a:p>
        </p:txBody>
      </p:sp>
      <p:pic>
        <p:nvPicPr>
          <p:cNvPr id="75" name="Google Shape;75;p15"/>
          <p:cNvPicPr preferRelativeResize="0"/>
          <p:nvPr/>
        </p:nvPicPr>
        <p:blipFill>
          <a:blip r:embed="rId3">
            <a:alphaModFix/>
          </a:blip>
          <a:stretch>
            <a:fillRect/>
          </a:stretch>
        </p:blipFill>
        <p:spPr>
          <a:xfrm>
            <a:off x="7009375" y="177800"/>
            <a:ext cx="1903525" cy="11071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4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it"/>
              <a:t>Healthcare</a:t>
            </a:r>
            <a:r>
              <a:rPr lang="it"/>
              <a:t> in Sardinia</a:t>
            </a:r>
            <a:endParaRPr/>
          </a:p>
        </p:txBody>
      </p:sp>
      <p:sp>
        <p:nvSpPr>
          <p:cNvPr id="273" name="Google Shape;273;p42"/>
          <p:cNvSpPr txBox="1"/>
          <p:nvPr>
            <p:ph idx="1" type="body"/>
          </p:nvPr>
        </p:nvSpPr>
        <p:spPr>
          <a:xfrm>
            <a:off x="241725" y="1234075"/>
            <a:ext cx="8590500" cy="3681000"/>
          </a:xfrm>
          <a:prstGeom prst="rect">
            <a:avLst/>
          </a:prstGeom>
        </p:spPr>
        <p:txBody>
          <a:bodyPr anchorCtr="0" anchor="t" bIns="91425" lIns="91425" spcFirstLastPara="1" rIns="91425" wrap="square" tIns="91425">
            <a:normAutofit/>
          </a:bodyPr>
          <a:lstStyle/>
          <a:p>
            <a:pPr indent="0" lvl="0" marL="0" rtl="0" algn="l">
              <a:lnSpc>
                <a:spcPct val="95000"/>
              </a:lnSpc>
              <a:spcBef>
                <a:spcPts val="0"/>
              </a:spcBef>
              <a:spcAft>
                <a:spcPts val="0"/>
              </a:spcAft>
              <a:buClr>
                <a:schemeClr val="dk2"/>
              </a:buClr>
              <a:buSzPts val="1100"/>
              <a:buFont typeface="Arial"/>
              <a:buNone/>
            </a:pPr>
            <a:r>
              <a:rPr lang="it" sz="1326"/>
              <a:t>Regional</a:t>
            </a:r>
            <a:r>
              <a:rPr lang="it" sz="1326"/>
              <a:t> healthcare </a:t>
            </a:r>
            <a:r>
              <a:rPr lang="it" sz="1300">
                <a:solidFill>
                  <a:srgbClr val="222222"/>
                </a:solidFill>
              </a:rPr>
              <a:t>expenditure                                    	</a:t>
            </a:r>
            <a:r>
              <a:rPr lang="it" sz="1326"/>
              <a:t>€ 3 billions         =         3% of the regional Pil </a:t>
            </a:r>
            <a:endParaRPr sz="1326"/>
          </a:p>
          <a:p>
            <a:pPr indent="0" lvl="0" marL="0" rtl="0" algn="l">
              <a:lnSpc>
                <a:spcPct val="95000"/>
              </a:lnSpc>
              <a:spcBef>
                <a:spcPts val="1200"/>
              </a:spcBef>
              <a:spcAft>
                <a:spcPts val="0"/>
              </a:spcAft>
              <a:buNone/>
            </a:pPr>
            <a:r>
              <a:rPr lang="it" sz="1326"/>
              <a:t>Regional h</a:t>
            </a:r>
            <a:r>
              <a:rPr lang="it" sz="1326"/>
              <a:t>ealthcare </a:t>
            </a:r>
            <a:r>
              <a:rPr lang="it" sz="1300">
                <a:solidFill>
                  <a:srgbClr val="222222"/>
                </a:solidFill>
              </a:rPr>
              <a:t>per capita expenditure                     	</a:t>
            </a:r>
            <a:r>
              <a:rPr lang="it" sz="1326"/>
              <a:t>€ 1,885  </a:t>
            </a:r>
            <a:endParaRPr sz="1300">
              <a:solidFill>
                <a:srgbClr val="222222"/>
              </a:solidFill>
            </a:endParaRPr>
          </a:p>
          <a:p>
            <a:pPr indent="0" lvl="0" marL="0" rtl="0" algn="l">
              <a:lnSpc>
                <a:spcPct val="95000"/>
              </a:lnSpc>
              <a:spcBef>
                <a:spcPts val="1200"/>
              </a:spcBef>
              <a:spcAft>
                <a:spcPts val="0"/>
              </a:spcAft>
              <a:buNone/>
            </a:pPr>
            <a:r>
              <a:rPr lang="it" sz="1326"/>
              <a:t>Employees (± 3% of the total labour force)                     	23,000</a:t>
            </a:r>
            <a:endParaRPr sz="1326"/>
          </a:p>
          <a:p>
            <a:pPr indent="-312816" lvl="0" marL="457200" rtl="0" algn="l">
              <a:lnSpc>
                <a:spcPct val="95000"/>
              </a:lnSpc>
              <a:spcBef>
                <a:spcPts val="1200"/>
              </a:spcBef>
              <a:spcAft>
                <a:spcPts val="0"/>
              </a:spcAft>
              <a:buSzPts val="1326"/>
              <a:buChar char="-"/>
            </a:pPr>
            <a:r>
              <a:rPr lang="it" sz="1326"/>
              <a:t>8,300 nurses and OS</a:t>
            </a:r>
            <a:endParaRPr sz="1326"/>
          </a:p>
          <a:p>
            <a:pPr indent="-312816" lvl="0" marL="457200" rtl="0" algn="l">
              <a:lnSpc>
                <a:spcPct val="95000"/>
              </a:lnSpc>
              <a:spcBef>
                <a:spcPts val="0"/>
              </a:spcBef>
              <a:spcAft>
                <a:spcPts val="0"/>
              </a:spcAft>
              <a:buSzPts val="1326"/>
              <a:buChar char="-"/>
            </a:pPr>
            <a:r>
              <a:rPr lang="it" sz="1326"/>
              <a:t>4,200 doctors</a:t>
            </a:r>
            <a:endParaRPr sz="1326"/>
          </a:p>
          <a:p>
            <a:pPr indent="0" lvl="0" marL="0" rtl="0" algn="l">
              <a:lnSpc>
                <a:spcPct val="95000"/>
              </a:lnSpc>
              <a:spcBef>
                <a:spcPts val="1200"/>
              </a:spcBef>
              <a:spcAft>
                <a:spcPts val="0"/>
              </a:spcAft>
              <a:buNone/>
            </a:pPr>
            <a:r>
              <a:rPr lang="it" sz="1326"/>
              <a:t>Beds for 100 inhabitants                                 	     	1.5</a:t>
            </a:r>
            <a:endParaRPr sz="1326"/>
          </a:p>
          <a:p>
            <a:pPr indent="0" lvl="0" marL="0" rtl="0" algn="l">
              <a:lnSpc>
                <a:spcPct val="95000"/>
              </a:lnSpc>
              <a:spcBef>
                <a:spcPts val="1200"/>
              </a:spcBef>
              <a:spcAft>
                <a:spcPts val="0"/>
              </a:spcAft>
              <a:buNone/>
            </a:pPr>
            <a:r>
              <a:rPr lang="it" sz="1300">
                <a:solidFill>
                  <a:srgbClr val="222222"/>
                </a:solidFill>
              </a:rPr>
              <a:t>Companies in the healthcare sector                                 	7,300  </a:t>
            </a:r>
            <a:endParaRPr sz="1300">
              <a:solidFill>
                <a:srgbClr val="222222"/>
              </a:solidFill>
            </a:endParaRPr>
          </a:p>
          <a:p>
            <a:pPr indent="0" lvl="0" marL="0" rtl="0" algn="l">
              <a:lnSpc>
                <a:spcPct val="95000"/>
              </a:lnSpc>
              <a:spcBef>
                <a:spcPts val="1200"/>
              </a:spcBef>
              <a:spcAft>
                <a:spcPts val="0"/>
              </a:spcAft>
              <a:buNone/>
            </a:pPr>
            <a:r>
              <a:rPr lang="it" sz="1300">
                <a:solidFill>
                  <a:srgbClr val="222222"/>
                </a:solidFill>
              </a:rPr>
              <a:t>No-profit organizations                                                         	300</a:t>
            </a:r>
            <a:endParaRPr sz="1300">
              <a:solidFill>
                <a:srgbClr val="222222"/>
              </a:solidFill>
            </a:endParaRPr>
          </a:p>
          <a:p>
            <a:pPr indent="0" lvl="0" marL="0" rtl="0" algn="l">
              <a:lnSpc>
                <a:spcPct val="95000"/>
              </a:lnSpc>
              <a:spcBef>
                <a:spcPts val="1200"/>
              </a:spcBef>
              <a:spcAft>
                <a:spcPts val="0"/>
              </a:spcAft>
              <a:buNone/>
            </a:pPr>
            <a:r>
              <a:rPr lang="it" sz="1300">
                <a:solidFill>
                  <a:srgbClr val="222222"/>
                </a:solidFill>
              </a:rPr>
              <a:t>Medium salary                                                                       	</a:t>
            </a:r>
            <a:r>
              <a:rPr lang="it" sz="1326"/>
              <a:t>€ 24,000</a:t>
            </a:r>
            <a:endParaRPr sz="1326"/>
          </a:p>
          <a:p>
            <a:pPr indent="0" lvl="0" marL="0" rtl="0" algn="l">
              <a:lnSpc>
                <a:spcPct val="95000"/>
              </a:lnSpc>
              <a:spcBef>
                <a:spcPts val="1200"/>
              </a:spcBef>
              <a:spcAft>
                <a:spcPts val="0"/>
              </a:spcAft>
              <a:buNone/>
            </a:pPr>
            <a:r>
              <a:rPr lang="it" sz="1326"/>
              <a:t>Annual expenses for locals rental                                     	€ 118,000</a:t>
            </a:r>
            <a:endParaRPr sz="1326"/>
          </a:p>
          <a:p>
            <a:pPr indent="0" lvl="0" marL="0" rtl="0" algn="l">
              <a:lnSpc>
                <a:spcPct val="95000"/>
              </a:lnSpc>
              <a:spcBef>
                <a:spcPts val="1200"/>
              </a:spcBef>
              <a:spcAft>
                <a:spcPts val="1200"/>
              </a:spcAft>
              <a:buClr>
                <a:schemeClr val="dk2"/>
              </a:buClr>
              <a:buSzPts val="358"/>
              <a:buFont typeface="Arial"/>
              <a:buNone/>
            </a:pPr>
            <a:r>
              <a:rPr lang="it" sz="1326"/>
              <a:t>After the pandemic </a:t>
            </a:r>
            <a:r>
              <a:rPr b="1" lang="it" sz="1326"/>
              <a:t>hiring has decreased of 9%</a:t>
            </a:r>
            <a:r>
              <a:rPr lang="it" sz="1326"/>
              <a:t> (especially for female figures employment)</a:t>
            </a:r>
            <a:endParaRPr sz="1326"/>
          </a:p>
        </p:txBody>
      </p:sp>
      <p:pic>
        <p:nvPicPr>
          <p:cNvPr id="274" name="Google Shape;274;p42"/>
          <p:cNvPicPr preferRelativeResize="0"/>
          <p:nvPr/>
        </p:nvPicPr>
        <p:blipFill>
          <a:blip r:embed="rId3">
            <a:alphaModFix/>
          </a:blip>
          <a:stretch>
            <a:fillRect/>
          </a:stretch>
        </p:blipFill>
        <p:spPr>
          <a:xfrm>
            <a:off x="6298000" y="1807427"/>
            <a:ext cx="2534300" cy="25343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4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it" sz="2900"/>
              <a:t>Sanità</a:t>
            </a:r>
            <a:r>
              <a:rPr lang="it" sz="2900"/>
              <a:t> in Sardegna</a:t>
            </a:r>
            <a:endParaRPr sz="2900"/>
          </a:p>
        </p:txBody>
      </p:sp>
      <p:sp>
        <p:nvSpPr>
          <p:cNvPr id="280" name="Google Shape;280;p43"/>
          <p:cNvSpPr txBox="1"/>
          <p:nvPr>
            <p:ph idx="1" type="body"/>
          </p:nvPr>
        </p:nvSpPr>
        <p:spPr>
          <a:xfrm>
            <a:off x="311700" y="1234075"/>
            <a:ext cx="8520600" cy="38643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SzPts val="358"/>
              <a:buNone/>
            </a:pPr>
            <a:r>
              <a:rPr lang="it" sz="1326"/>
              <a:t>Spese sanitarie regionali			</a:t>
            </a:r>
            <a:r>
              <a:rPr lang="it" sz="1326"/>
              <a:t>€ 3 mld 	= 	3% Pil regionale</a:t>
            </a:r>
            <a:endParaRPr sz="1326"/>
          </a:p>
          <a:p>
            <a:pPr indent="0" lvl="0" marL="0" rtl="0" algn="l">
              <a:lnSpc>
                <a:spcPct val="95000"/>
              </a:lnSpc>
              <a:spcBef>
                <a:spcPts val="1200"/>
              </a:spcBef>
              <a:spcAft>
                <a:spcPts val="0"/>
              </a:spcAft>
              <a:buClr>
                <a:schemeClr val="dk2"/>
              </a:buClr>
              <a:buSzPts val="358"/>
              <a:buFont typeface="Arial"/>
              <a:buNone/>
            </a:pPr>
            <a:r>
              <a:rPr lang="it" sz="1326"/>
              <a:t>Spesa pro-capite per Sanità			€ 1885 </a:t>
            </a:r>
            <a:endParaRPr sz="1326"/>
          </a:p>
          <a:p>
            <a:pPr indent="0" lvl="0" marL="0" rtl="0" algn="l">
              <a:lnSpc>
                <a:spcPct val="95000"/>
              </a:lnSpc>
              <a:spcBef>
                <a:spcPts val="1200"/>
              </a:spcBef>
              <a:spcAft>
                <a:spcPts val="0"/>
              </a:spcAft>
              <a:buSzPts val="358"/>
              <a:buNone/>
            </a:pPr>
            <a:r>
              <a:rPr lang="it" sz="1326"/>
              <a:t>Dipendenti (±</a:t>
            </a:r>
            <a:r>
              <a:rPr lang="it" sz="1326"/>
              <a:t> 3% forza lavoro totale)		23.000</a:t>
            </a:r>
            <a:endParaRPr sz="1326"/>
          </a:p>
          <a:p>
            <a:pPr indent="-312816" lvl="0" marL="457200" rtl="0" algn="l">
              <a:lnSpc>
                <a:spcPct val="95000"/>
              </a:lnSpc>
              <a:spcBef>
                <a:spcPts val="1200"/>
              </a:spcBef>
              <a:spcAft>
                <a:spcPts val="0"/>
              </a:spcAft>
              <a:buSzPts val="1326"/>
              <a:buChar char="-"/>
            </a:pPr>
            <a:r>
              <a:rPr lang="it" sz="1326"/>
              <a:t>8300 Infermieri e OS</a:t>
            </a:r>
            <a:endParaRPr sz="1326"/>
          </a:p>
          <a:p>
            <a:pPr indent="-312816" lvl="0" marL="457200" rtl="0" algn="l">
              <a:lnSpc>
                <a:spcPct val="95000"/>
              </a:lnSpc>
              <a:spcBef>
                <a:spcPts val="0"/>
              </a:spcBef>
              <a:spcAft>
                <a:spcPts val="0"/>
              </a:spcAft>
              <a:buSzPts val="1326"/>
              <a:buChar char="-"/>
            </a:pPr>
            <a:r>
              <a:rPr lang="it" sz="1326"/>
              <a:t>4200 Medici</a:t>
            </a:r>
            <a:endParaRPr sz="1326"/>
          </a:p>
          <a:p>
            <a:pPr indent="0" lvl="0" marL="0" rtl="0" algn="l">
              <a:lnSpc>
                <a:spcPct val="95000"/>
              </a:lnSpc>
              <a:spcBef>
                <a:spcPts val="1200"/>
              </a:spcBef>
              <a:spcAft>
                <a:spcPts val="0"/>
              </a:spcAft>
              <a:buSzPts val="358"/>
              <a:buNone/>
            </a:pPr>
            <a:r>
              <a:rPr lang="it" sz="1326"/>
              <a:t>Posti letto ogni 100 abitanti			1,5</a:t>
            </a:r>
            <a:endParaRPr sz="1326"/>
          </a:p>
          <a:p>
            <a:pPr indent="0" lvl="0" marL="0" rtl="0" algn="l">
              <a:lnSpc>
                <a:spcPct val="95000"/>
              </a:lnSpc>
              <a:spcBef>
                <a:spcPts val="1200"/>
              </a:spcBef>
              <a:spcAft>
                <a:spcPts val="0"/>
              </a:spcAft>
              <a:buSzPts val="358"/>
              <a:buNone/>
            </a:pPr>
            <a:r>
              <a:rPr lang="it" sz="1326"/>
              <a:t>Imprese nell’ambito sanitario 			7300</a:t>
            </a:r>
            <a:endParaRPr sz="1326"/>
          </a:p>
          <a:p>
            <a:pPr indent="0" lvl="0" marL="0" rtl="0" algn="l">
              <a:lnSpc>
                <a:spcPct val="95000"/>
              </a:lnSpc>
              <a:spcBef>
                <a:spcPts val="1200"/>
              </a:spcBef>
              <a:spcAft>
                <a:spcPts val="0"/>
              </a:spcAft>
              <a:buSzPts val="358"/>
              <a:buNone/>
            </a:pPr>
            <a:r>
              <a:rPr lang="it" sz="1326"/>
              <a:t>Imprese no-profit					300	</a:t>
            </a:r>
            <a:endParaRPr sz="1326"/>
          </a:p>
          <a:p>
            <a:pPr indent="0" lvl="0" marL="0" rtl="0" algn="l">
              <a:lnSpc>
                <a:spcPct val="95000"/>
              </a:lnSpc>
              <a:spcBef>
                <a:spcPts val="1200"/>
              </a:spcBef>
              <a:spcAft>
                <a:spcPts val="0"/>
              </a:spcAft>
              <a:buSzPts val="358"/>
              <a:buNone/>
            </a:pPr>
            <a:r>
              <a:rPr lang="it" sz="1326"/>
              <a:t>Stipendio medio: 					€24.000</a:t>
            </a:r>
            <a:endParaRPr sz="1326"/>
          </a:p>
          <a:p>
            <a:pPr indent="0" lvl="0" marL="0" rtl="0" algn="l">
              <a:lnSpc>
                <a:spcPct val="95000"/>
              </a:lnSpc>
              <a:spcBef>
                <a:spcPts val="1200"/>
              </a:spcBef>
              <a:spcAft>
                <a:spcPts val="0"/>
              </a:spcAft>
              <a:buSzPts val="358"/>
              <a:buNone/>
            </a:pPr>
            <a:r>
              <a:rPr lang="it" sz="1326"/>
              <a:t>Spesa annua per affitto locali			€118.000	</a:t>
            </a:r>
            <a:endParaRPr sz="1326"/>
          </a:p>
          <a:p>
            <a:pPr indent="0" lvl="0" marL="0" rtl="0" algn="l">
              <a:lnSpc>
                <a:spcPct val="95000"/>
              </a:lnSpc>
              <a:spcBef>
                <a:spcPts val="1200"/>
              </a:spcBef>
              <a:spcAft>
                <a:spcPts val="0"/>
              </a:spcAft>
              <a:buClr>
                <a:schemeClr val="dk2"/>
              </a:buClr>
              <a:buSzPts val="358"/>
              <a:buFont typeface="Arial"/>
              <a:buNone/>
            </a:pPr>
            <a:r>
              <a:rPr lang="it" sz="1326"/>
              <a:t>Dopo la pandemia, calo delle assunzioni del 9% (Soprattutto figure femminili)</a:t>
            </a:r>
            <a:endParaRPr sz="1100"/>
          </a:p>
          <a:p>
            <a:pPr indent="0" lvl="0" marL="0" rtl="0" algn="l">
              <a:lnSpc>
                <a:spcPct val="95000"/>
              </a:lnSpc>
              <a:spcBef>
                <a:spcPts val="1200"/>
              </a:spcBef>
              <a:spcAft>
                <a:spcPts val="1200"/>
              </a:spcAft>
              <a:buSzPts val="358"/>
              <a:buNone/>
            </a:pPr>
            <a:r>
              <a:t/>
            </a:r>
            <a:endParaRPr sz="785"/>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4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Sardinia’s </a:t>
            </a:r>
            <a:r>
              <a:rPr b="1" lang="it"/>
              <a:t>technologies</a:t>
            </a:r>
            <a:endParaRPr b="1"/>
          </a:p>
        </p:txBody>
      </p:sp>
      <p:sp>
        <p:nvSpPr>
          <p:cNvPr id="286" name="Google Shape;286;p44"/>
          <p:cNvSpPr txBox="1"/>
          <p:nvPr>
            <p:ph idx="1" type="body"/>
          </p:nvPr>
        </p:nvSpPr>
        <p:spPr>
          <a:xfrm>
            <a:off x="311700" y="1234075"/>
            <a:ext cx="8520600" cy="3334800"/>
          </a:xfrm>
          <a:prstGeom prst="rect">
            <a:avLst/>
          </a:prstGeom>
          <a:noFill/>
        </p:spPr>
        <p:txBody>
          <a:bodyPr anchorCtr="0" anchor="t" bIns="91425" lIns="91425" spcFirstLastPara="1" rIns="91425" wrap="square" tIns="91425">
            <a:normAutofit lnSpcReduction="10000"/>
          </a:bodyPr>
          <a:lstStyle/>
          <a:p>
            <a:pPr indent="-342900" lvl="0" marL="457200" rtl="0" algn="l">
              <a:spcBef>
                <a:spcPts val="0"/>
              </a:spcBef>
              <a:spcAft>
                <a:spcPts val="0"/>
              </a:spcAft>
              <a:buSzPts val="1800"/>
              <a:buChar char="-"/>
            </a:pPr>
            <a:r>
              <a:rPr lang="it"/>
              <a:t>2900 digital companies active in Sardinia</a:t>
            </a:r>
            <a:endParaRPr/>
          </a:p>
          <a:p>
            <a:pPr indent="0" lvl="0" marL="457200" rtl="0" algn="l">
              <a:spcBef>
                <a:spcPts val="1200"/>
              </a:spcBef>
              <a:spcAft>
                <a:spcPts val="0"/>
              </a:spcAft>
              <a:buNone/>
            </a:pPr>
            <a:r>
              <a:t/>
            </a:r>
            <a:endParaRPr/>
          </a:p>
          <a:p>
            <a:pPr indent="0" lvl="0" marL="457200" rtl="0" algn="l">
              <a:spcBef>
                <a:spcPts val="1200"/>
              </a:spcBef>
              <a:spcAft>
                <a:spcPts val="0"/>
              </a:spcAft>
              <a:buNone/>
            </a:pPr>
            <a:r>
              <a:rPr lang="it"/>
              <a:t>1,7% </a:t>
            </a:r>
            <a:r>
              <a:rPr lang="it"/>
              <a:t>of total productive activities</a:t>
            </a:r>
            <a:endParaRPr/>
          </a:p>
          <a:p>
            <a:pPr indent="-342900" lvl="0" marL="457200" rtl="0" algn="l">
              <a:spcBef>
                <a:spcPts val="1200"/>
              </a:spcBef>
              <a:spcAft>
                <a:spcPts val="0"/>
              </a:spcAft>
              <a:buSzPts val="1800"/>
              <a:buChar char="-"/>
            </a:pPr>
            <a:r>
              <a:rPr lang="it"/>
              <a:t>5 billion invested in new and more powerful technological infrastructures</a:t>
            </a:r>
            <a:endParaRPr/>
          </a:p>
          <a:p>
            <a:pPr indent="-342900" lvl="0" marL="457200" rtl="0" algn="l">
              <a:spcBef>
                <a:spcPts val="0"/>
              </a:spcBef>
              <a:spcAft>
                <a:spcPts val="0"/>
              </a:spcAft>
              <a:buSzPts val="1800"/>
              <a:buChar char="-"/>
            </a:pPr>
            <a:r>
              <a:rPr lang="it"/>
              <a:t>76,5 famillies with internet access at home</a:t>
            </a:r>
            <a:endParaRPr/>
          </a:p>
          <a:p>
            <a:pPr indent="-342900" lvl="0" marL="457200" rtl="0" algn="l">
              <a:spcBef>
                <a:spcPts val="0"/>
              </a:spcBef>
              <a:spcAft>
                <a:spcPts val="0"/>
              </a:spcAft>
              <a:buSzPts val="1800"/>
              <a:buChar char="-"/>
            </a:pPr>
            <a:r>
              <a:rPr lang="it"/>
              <a:t>23,5 families without internet access at home</a:t>
            </a:r>
            <a:endParaRPr/>
          </a:p>
          <a:p>
            <a:pPr indent="0" lvl="0" marL="457200" rtl="0" algn="l">
              <a:spcBef>
                <a:spcPts val="1200"/>
              </a:spcBef>
              <a:spcAft>
                <a:spcPts val="0"/>
              </a:spcAft>
              <a:buNone/>
            </a:pPr>
            <a:r>
              <a:t/>
            </a:r>
            <a:endParaRPr sz="1350">
              <a:solidFill>
                <a:srgbClr val="32485F"/>
              </a:solidFill>
              <a:highlight>
                <a:srgbClr val="FFFFFF"/>
              </a:highlight>
              <a:latin typeface="Verdana"/>
              <a:ea typeface="Verdana"/>
              <a:cs typeface="Verdana"/>
              <a:sym typeface="Verdana"/>
            </a:endParaRPr>
          </a:p>
          <a:p>
            <a:pPr indent="0" lvl="0" marL="457200" rtl="0" algn="l">
              <a:spcBef>
                <a:spcPts val="1200"/>
              </a:spcBef>
              <a:spcAft>
                <a:spcPts val="1200"/>
              </a:spcAft>
              <a:buNone/>
            </a:pPr>
            <a:r>
              <a:t/>
            </a:r>
            <a:endParaRPr/>
          </a:p>
        </p:txBody>
      </p:sp>
      <p:sp>
        <p:nvSpPr>
          <p:cNvPr id="287" name="Google Shape;287;p44"/>
          <p:cNvSpPr/>
          <p:nvPr/>
        </p:nvSpPr>
        <p:spPr>
          <a:xfrm>
            <a:off x="2178400" y="1642450"/>
            <a:ext cx="103800" cy="389100"/>
          </a:xfrm>
          <a:prstGeom prst="downArrow">
            <a:avLst>
              <a:gd fmla="val 24946" name="adj1"/>
              <a:gd fmla="val 50000" name="adj2"/>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4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Tecnologie in Sardegna </a:t>
            </a:r>
            <a:endParaRPr/>
          </a:p>
        </p:txBody>
      </p:sp>
      <p:sp>
        <p:nvSpPr>
          <p:cNvPr id="293" name="Google Shape;293;p45"/>
          <p:cNvSpPr txBox="1"/>
          <p:nvPr>
            <p:ph idx="1" type="body"/>
          </p:nvPr>
        </p:nvSpPr>
        <p:spPr>
          <a:xfrm>
            <a:off x="311700" y="1234075"/>
            <a:ext cx="8520600" cy="333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sz="1700"/>
              <a:t>- I</a:t>
            </a:r>
            <a:r>
              <a:rPr lang="it" sz="1700"/>
              <a:t>mprese digitali attive in Sardegna	2920		= 	1% attività produttive totali</a:t>
            </a:r>
            <a:endParaRPr sz="1700"/>
          </a:p>
          <a:p>
            <a:pPr indent="0" lvl="0" marL="0" rtl="0" algn="l">
              <a:spcBef>
                <a:spcPts val="1200"/>
              </a:spcBef>
              <a:spcAft>
                <a:spcPts val="0"/>
              </a:spcAft>
              <a:buNone/>
            </a:pPr>
            <a:r>
              <a:rPr lang="it" sz="1700"/>
              <a:t>- Occupati nel settore				18.000	=	2,5% forza lavoro</a:t>
            </a:r>
            <a:endParaRPr sz="1700"/>
          </a:p>
          <a:p>
            <a:pPr indent="0" lvl="0" marL="0" rtl="0" algn="l">
              <a:spcBef>
                <a:spcPts val="1200"/>
              </a:spcBef>
              <a:spcAft>
                <a:spcPts val="0"/>
              </a:spcAft>
              <a:buNone/>
            </a:pPr>
            <a:r>
              <a:rPr lang="it" sz="1700"/>
              <a:t>- Investimenti nel settore			5 mld</a:t>
            </a:r>
            <a:endParaRPr sz="1700"/>
          </a:p>
          <a:p>
            <a:pPr indent="0" lvl="0" marL="0" rtl="0" algn="l">
              <a:spcBef>
                <a:spcPts val="1200"/>
              </a:spcBef>
              <a:spcAft>
                <a:spcPts val="0"/>
              </a:spcAft>
              <a:buNone/>
            </a:pPr>
            <a:r>
              <a:rPr lang="it" sz="1700"/>
              <a:t>- </a:t>
            </a:r>
            <a:r>
              <a:rPr lang="it" sz="1700"/>
              <a:t>Famiglie con connessione Internet in casa	76,5%</a:t>
            </a:r>
            <a:endParaRPr sz="1700"/>
          </a:p>
          <a:p>
            <a:pPr indent="0" lvl="0" marL="0" rtl="0" algn="l">
              <a:spcBef>
                <a:spcPts val="1200"/>
              </a:spcBef>
              <a:spcAft>
                <a:spcPts val="0"/>
              </a:spcAft>
              <a:buNone/>
            </a:pPr>
            <a:r>
              <a:t/>
            </a:r>
            <a:endParaRPr sz="1700"/>
          </a:p>
          <a:p>
            <a:pPr indent="0" lvl="0" marL="0" rtl="0" algn="l">
              <a:spcBef>
                <a:spcPts val="1200"/>
              </a:spcBef>
              <a:spcAft>
                <a:spcPts val="0"/>
              </a:spcAft>
              <a:buNone/>
            </a:pPr>
            <a:r>
              <a:t/>
            </a:r>
            <a:endParaRPr sz="1700"/>
          </a:p>
          <a:p>
            <a:pPr indent="0" lvl="0" marL="0" rtl="0" algn="l">
              <a:spcBef>
                <a:spcPts val="1200"/>
              </a:spcBef>
              <a:spcAft>
                <a:spcPts val="0"/>
              </a:spcAft>
              <a:buNone/>
            </a:pPr>
            <a:r>
              <a:t/>
            </a:r>
            <a:endParaRPr sz="1700">
              <a:solidFill>
                <a:srgbClr val="000000"/>
              </a:solidFill>
            </a:endParaRPr>
          </a:p>
          <a:p>
            <a:pPr indent="0" lvl="0" marL="0" rtl="0" algn="l">
              <a:spcBef>
                <a:spcPts val="1200"/>
              </a:spcBef>
              <a:spcAft>
                <a:spcPts val="0"/>
              </a:spcAft>
              <a:buNone/>
            </a:pPr>
            <a:r>
              <a:t/>
            </a:r>
            <a:endParaRPr sz="1700"/>
          </a:p>
          <a:p>
            <a:pPr indent="0" lvl="0" marL="0" rtl="0" algn="l">
              <a:spcBef>
                <a:spcPts val="1200"/>
              </a:spcBef>
              <a:spcAft>
                <a:spcPts val="0"/>
              </a:spcAft>
              <a:buClr>
                <a:schemeClr val="dk2"/>
              </a:buClr>
              <a:buSzPts val="1100"/>
              <a:buFont typeface="Arial"/>
              <a:buNone/>
            </a:pPr>
            <a:r>
              <a:t/>
            </a:r>
            <a:endParaRPr sz="1700"/>
          </a:p>
          <a:p>
            <a:pPr indent="0" lvl="0" marL="0" rtl="0" algn="l">
              <a:spcBef>
                <a:spcPts val="1200"/>
              </a:spcBef>
              <a:spcAft>
                <a:spcPts val="0"/>
              </a:spcAft>
              <a:buNone/>
            </a:pPr>
            <a:r>
              <a:t/>
            </a:r>
            <a:endParaRPr sz="1700"/>
          </a:p>
          <a:p>
            <a:pPr indent="0" lvl="0" marL="0" rtl="0" algn="l">
              <a:spcBef>
                <a:spcPts val="1200"/>
              </a:spcBef>
              <a:spcAft>
                <a:spcPts val="0"/>
              </a:spcAft>
              <a:buNone/>
            </a:pPr>
            <a:r>
              <a:t/>
            </a:r>
            <a:endParaRPr sz="1700"/>
          </a:p>
          <a:p>
            <a:pPr indent="0" lvl="0" marL="0" rtl="0" algn="l">
              <a:spcBef>
                <a:spcPts val="1200"/>
              </a:spcBef>
              <a:spcAft>
                <a:spcPts val="0"/>
              </a:spcAft>
              <a:buNone/>
            </a:pPr>
            <a:r>
              <a:t/>
            </a:r>
            <a:endParaRPr sz="1700"/>
          </a:p>
          <a:p>
            <a:pPr indent="0" lvl="0" marL="0" rtl="0" algn="l">
              <a:spcBef>
                <a:spcPts val="1200"/>
              </a:spcBef>
              <a:spcAft>
                <a:spcPts val="0"/>
              </a:spcAft>
              <a:buNone/>
            </a:pPr>
            <a:r>
              <a:t/>
            </a:r>
            <a:endParaRPr sz="1700"/>
          </a:p>
          <a:p>
            <a:pPr indent="0" lvl="0" marL="0" rtl="0" algn="l">
              <a:spcBef>
                <a:spcPts val="1200"/>
              </a:spcBef>
              <a:spcAft>
                <a:spcPts val="0"/>
              </a:spcAft>
              <a:buNone/>
            </a:pPr>
            <a:r>
              <a:t/>
            </a:r>
            <a:endParaRPr sz="1700"/>
          </a:p>
          <a:p>
            <a:pPr indent="0" lvl="0" marL="0" rtl="0" algn="l">
              <a:spcBef>
                <a:spcPts val="1200"/>
              </a:spcBef>
              <a:spcAft>
                <a:spcPts val="1200"/>
              </a:spcAft>
              <a:buNone/>
            </a:pPr>
            <a:r>
              <a:t/>
            </a:r>
            <a:endParaRPr sz="170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4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Regional energy system</a:t>
            </a:r>
            <a:r>
              <a:rPr lang="it"/>
              <a:t>  </a:t>
            </a:r>
            <a:endParaRPr/>
          </a:p>
        </p:txBody>
      </p:sp>
      <p:sp>
        <p:nvSpPr>
          <p:cNvPr id="299" name="Google Shape;299;p46"/>
          <p:cNvSpPr txBox="1"/>
          <p:nvPr>
            <p:ph idx="1" type="body"/>
          </p:nvPr>
        </p:nvSpPr>
        <p:spPr>
          <a:xfrm>
            <a:off x="311700" y="1234075"/>
            <a:ext cx="8520600" cy="3700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it" sz="1200"/>
              <a:t>Sardinia is moving in the direction of the so called “20-20-20” community objectives set by the U.E. for 2020</a:t>
            </a:r>
            <a:endParaRPr sz="1200"/>
          </a:p>
          <a:p>
            <a:pPr indent="-304800" lvl="0" marL="457200" rtl="0" algn="l">
              <a:spcBef>
                <a:spcPts val="1200"/>
              </a:spcBef>
              <a:spcAft>
                <a:spcPts val="0"/>
              </a:spcAft>
              <a:buSzPts val="1200"/>
              <a:buChar char="-"/>
            </a:pPr>
            <a:r>
              <a:rPr lang="it" sz="1200"/>
              <a:t>20% reduction in energy consumption and CO2 emissions compared to 1990 values</a:t>
            </a:r>
            <a:r>
              <a:rPr lang="it" sz="1200"/>
              <a:t>,</a:t>
            </a:r>
            <a:endParaRPr sz="1200"/>
          </a:p>
          <a:p>
            <a:pPr indent="-304800" lvl="0" marL="457200" rtl="0" algn="l">
              <a:spcBef>
                <a:spcPts val="0"/>
              </a:spcBef>
              <a:spcAft>
                <a:spcPts val="0"/>
              </a:spcAft>
              <a:buSzPts val="1200"/>
              <a:buChar char="-"/>
            </a:pPr>
            <a:r>
              <a:rPr lang="it" sz="1200"/>
              <a:t>increase the production of energy from renewable sources to 20%.</a:t>
            </a:r>
            <a:endParaRPr sz="1200"/>
          </a:p>
          <a:p>
            <a:pPr indent="0" lvl="0" marL="0" rtl="0" algn="l">
              <a:spcBef>
                <a:spcPts val="1200"/>
              </a:spcBef>
              <a:spcAft>
                <a:spcPts val="0"/>
              </a:spcAft>
              <a:buNone/>
            </a:pPr>
            <a:r>
              <a:rPr lang="it" sz="1200"/>
              <a:t>The region activates incentive system aimed at increasing energy efficiency, increasing the use renewable sources and limiting consumption.</a:t>
            </a:r>
            <a:endParaRPr sz="1200"/>
          </a:p>
          <a:p>
            <a:pPr indent="0" lvl="0" marL="0" rtl="0" algn="l">
              <a:spcBef>
                <a:spcPts val="1200"/>
              </a:spcBef>
              <a:spcAft>
                <a:spcPts val="0"/>
              </a:spcAft>
              <a:buNone/>
            </a:pPr>
            <a:r>
              <a:rPr lang="it" sz="1200"/>
              <a:t>The production of renewable energy electricity in Sardinia takes place through the use of: </a:t>
            </a:r>
            <a:br>
              <a:rPr lang="it" sz="1200"/>
            </a:br>
            <a:r>
              <a:rPr lang="it" sz="1200"/>
              <a:t>-Thermoelectric, hydroelectric, wind, bioenergy and geothermal plants</a:t>
            </a:r>
            <a:endParaRPr sz="1200"/>
          </a:p>
          <a:p>
            <a:pPr indent="0" lvl="0" marL="0" rtl="0" algn="l">
              <a:spcBef>
                <a:spcPts val="1200"/>
              </a:spcBef>
              <a:spcAft>
                <a:spcPts val="0"/>
              </a:spcAft>
              <a:buNone/>
            </a:pPr>
            <a:br>
              <a:rPr lang="it" sz="1300"/>
            </a:br>
            <a:r>
              <a:rPr lang="it" sz="1300"/>
              <a:t>In 2012, the renewable energy plants had a production equal to approximately 21.8% of the Gross Domestic Consumption in accordance with the european objectives and above the Italian average.</a:t>
            </a:r>
            <a:endParaRPr sz="1300"/>
          </a:p>
          <a:p>
            <a:pPr indent="0" lvl="0" marL="0" rtl="0" algn="l">
              <a:spcBef>
                <a:spcPts val="1200"/>
              </a:spcBef>
              <a:spcAft>
                <a:spcPts val="0"/>
              </a:spcAft>
              <a:buNone/>
            </a:pPr>
            <a:r>
              <a:rPr lang="it" sz="1300"/>
              <a:t>Renewable energy production is about 2300 kW/h per capita.</a:t>
            </a:r>
            <a:endParaRPr sz="1300"/>
          </a:p>
          <a:p>
            <a:pPr indent="0" lvl="0" marL="0" rtl="0" algn="l">
              <a:spcBef>
                <a:spcPts val="1200"/>
              </a:spcBef>
              <a:spcAft>
                <a:spcPts val="1200"/>
              </a:spcAft>
              <a:buNone/>
            </a:pPr>
            <a:r>
              <a:rPr lang="it" sz="1300"/>
              <a:t>Investments in the sector reach </a:t>
            </a:r>
            <a:r>
              <a:rPr lang="it" sz="1200"/>
              <a:t>€ 1 bln</a:t>
            </a:r>
            <a:endParaRPr sz="120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4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lnSpc>
                <a:spcPct val="110000"/>
              </a:lnSpc>
              <a:spcBef>
                <a:spcPts val="0"/>
              </a:spcBef>
              <a:spcAft>
                <a:spcPts val="0"/>
              </a:spcAft>
              <a:buClr>
                <a:schemeClr val="dk2"/>
              </a:buClr>
              <a:buSzPct val="37642"/>
              <a:buFont typeface="Arial"/>
              <a:buNone/>
            </a:pPr>
            <a:r>
              <a:rPr b="1" lang="it" sz="2922">
                <a:solidFill>
                  <a:srgbClr val="333333"/>
                </a:solidFill>
                <a:highlight>
                  <a:srgbClr val="FFFF00"/>
                </a:highlight>
              </a:rPr>
              <a:t>Sistema energetico regionale</a:t>
            </a:r>
            <a:endParaRPr b="1" sz="2922">
              <a:solidFill>
                <a:srgbClr val="333333"/>
              </a:solidFill>
              <a:highlight>
                <a:srgbClr val="FFFF00"/>
              </a:highlight>
            </a:endParaRPr>
          </a:p>
          <a:p>
            <a:pPr indent="0" lvl="0" marL="0" rtl="0" algn="l">
              <a:spcBef>
                <a:spcPts val="400"/>
              </a:spcBef>
              <a:spcAft>
                <a:spcPts val="0"/>
              </a:spcAft>
              <a:buNone/>
            </a:pPr>
            <a:r>
              <a:t/>
            </a:r>
            <a:endParaRPr/>
          </a:p>
        </p:txBody>
      </p:sp>
      <p:sp>
        <p:nvSpPr>
          <p:cNvPr id="305" name="Google Shape;305;p47"/>
          <p:cNvSpPr txBox="1"/>
          <p:nvPr>
            <p:ph idx="1" type="body"/>
          </p:nvPr>
        </p:nvSpPr>
        <p:spPr>
          <a:xfrm>
            <a:off x="311700" y="1114175"/>
            <a:ext cx="8520600" cy="4029300"/>
          </a:xfrm>
          <a:prstGeom prst="rect">
            <a:avLst/>
          </a:prstGeom>
        </p:spPr>
        <p:txBody>
          <a:bodyPr anchorCtr="0" anchor="t" bIns="91425" lIns="91425" spcFirstLastPara="1" rIns="91425" wrap="square" tIns="91425">
            <a:normAutofit fontScale="62500" lnSpcReduction="20000"/>
          </a:bodyPr>
          <a:lstStyle/>
          <a:p>
            <a:pPr indent="0" lvl="0" marL="0" rtl="0" algn="l">
              <a:spcBef>
                <a:spcPts val="0"/>
              </a:spcBef>
              <a:spcAft>
                <a:spcPts val="0"/>
              </a:spcAft>
              <a:buNone/>
            </a:pPr>
            <a:r>
              <a:rPr lang="it" sz="1547">
                <a:solidFill>
                  <a:srgbClr val="000000"/>
                </a:solidFill>
              </a:rPr>
              <a:t>Obiettivi </a:t>
            </a:r>
            <a:r>
              <a:rPr lang="it" sz="1847"/>
              <a:t>“20-20-20” </a:t>
            </a:r>
            <a:r>
              <a:rPr lang="it" sz="1547">
                <a:solidFill>
                  <a:srgbClr val="000000"/>
                </a:solidFill>
              </a:rPr>
              <a:t>UE</a:t>
            </a:r>
            <a:r>
              <a:rPr lang="it" sz="1847">
                <a:solidFill>
                  <a:srgbClr val="000000"/>
                </a:solidFill>
              </a:rPr>
              <a:t> fissati dall’U.E. per il 2020. </a:t>
            </a:r>
            <a:endParaRPr sz="1847">
              <a:solidFill>
                <a:srgbClr val="000000"/>
              </a:solidFill>
            </a:endParaRPr>
          </a:p>
          <a:p>
            <a:pPr indent="-301928" lvl="0" marL="457200" rtl="0" algn="l">
              <a:spcBef>
                <a:spcPts val="1200"/>
              </a:spcBef>
              <a:spcAft>
                <a:spcPts val="0"/>
              </a:spcAft>
              <a:buClr>
                <a:srgbClr val="000000"/>
              </a:buClr>
              <a:buSzPct val="100000"/>
              <a:buChar char="-"/>
            </a:pPr>
            <a:r>
              <a:rPr lang="it" sz="1847">
                <a:solidFill>
                  <a:srgbClr val="000000"/>
                </a:solidFill>
              </a:rPr>
              <a:t>riduzione del 20% dei consumi energetici e delle emissioni di CO</a:t>
            </a:r>
            <a:r>
              <a:rPr baseline="-25000" lang="it" sz="1847">
                <a:solidFill>
                  <a:srgbClr val="000000"/>
                </a:solidFill>
              </a:rPr>
              <a:t>2</a:t>
            </a:r>
            <a:r>
              <a:rPr lang="it" sz="1847">
                <a:solidFill>
                  <a:srgbClr val="000000"/>
                </a:solidFill>
              </a:rPr>
              <a:t> rispetto ai valori del 1990,</a:t>
            </a:r>
            <a:endParaRPr sz="1847">
              <a:solidFill>
                <a:srgbClr val="000000"/>
              </a:solidFill>
            </a:endParaRPr>
          </a:p>
          <a:p>
            <a:pPr indent="-301928" lvl="0" marL="457200" rtl="0" algn="l">
              <a:spcBef>
                <a:spcPts val="0"/>
              </a:spcBef>
              <a:spcAft>
                <a:spcPts val="0"/>
              </a:spcAft>
              <a:buClr>
                <a:srgbClr val="000000"/>
              </a:buClr>
              <a:buSzPct val="100000"/>
              <a:buChar char="-"/>
            </a:pPr>
            <a:r>
              <a:rPr lang="it" sz="1847">
                <a:solidFill>
                  <a:srgbClr val="000000"/>
                </a:solidFill>
              </a:rPr>
              <a:t>portare al 20% la produzione di energia da fonti rinnovabili.</a:t>
            </a:r>
            <a:endParaRPr sz="1847">
              <a:solidFill>
                <a:srgbClr val="000000"/>
              </a:solidFill>
            </a:endParaRPr>
          </a:p>
          <a:p>
            <a:pPr indent="0" lvl="0" marL="0" rtl="0" algn="l">
              <a:spcBef>
                <a:spcPts val="1200"/>
              </a:spcBef>
              <a:spcAft>
                <a:spcPts val="0"/>
              </a:spcAft>
              <a:buNone/>
            </a:pPr>
            <a:r>
              <a:t/>
            </a:r>
            <a:endParaRPr sz="1847">
              <a:solidFill>
                <a:srgbClr val="000000"/>
              </a:solidFill>
            </a:endParaRPr>
          </a:p>
          <a:p>
            <a:pPr indent="0" lvl="0" marL="0" rtl="0" algn="l">
              <a:spcBef>
                <a:spcPts val="1200"/>
              </a:spcBef>
              <a:spcAft>
                <a:spcPts val="0"/>
              </a:spcAft>
              <a:buNone/>
            </a:pPr>
            <a:r>
              <a:rPr lang="it" sz="1847">
                <a:solidFill>
                  <a:srgbClr val="000000"/>
                </a:solidFill>
              </a:rPr>
              <a:t>La regione attiva sistemi di incentivazione finalizzati all’aumento dell’efficienza energetica, all’incremento dell’utilizzo delle fonti rinnovabili e al contenimento dei consumi.</a:t>
            </a:r>
            <a:endParaRPr sz="1847">
              <a:solidFill>
                <a:srgbClr val="000000"/>
              </a:solidFill>
            </a:endParaRPr>
          </a:p>
          <a:p>
            <a:pPr indent="0" lvl="0" marL="0" rtl="0" algn="l">
              <a:spcBef>
                <a:spcPts val="1200"/>
              </a:spcBef>
              <a:spcAft>
                <a:spcPts val="0"/>
              </a:spcAft>
              <a:buNone/>
            </a:pPr>
            <a:r>
              <a:rPr lang="it" sz="1847">
                <a:solidFill>
                  <a:srgbClr val="000000"/>
                </a:solidFill>
              </a:rPr>
              <a:t>La produzione di energia elettrica rinnovabile  in Sardegna avviene mediante l’utilizzo di:</a:t>
            </a:r>
            <a:endParaRPr sz="1847">
              <a:solidFill>
                <a:srgbClr val="000000"/>
              </a:solidFill>
            </a:endParaRPr>
          </a:p>
          <a:p>
            <a:pPr indent="0" lvl="0" marL="0" rtl="0" algn="l">
              <a:spcBef>
                <a:spcPts val="800"/>
              </a:spcBef>
              <a:spcAft>
                <a:spcPts val="0"/>
              </a:spcAft>
              <a:buNone/>
            </a:pPr>
            <a:r>
              <a:rPr lang="it" sz="1847">
                <a:solidFill>
                  <a:srgbClr val="000000"/>
                </a:solidFill>
              </a:rPr>
              <a:t>-</a:t>
            </a:r>
            <a:r>
              <a:rPr lang="it" sz="1900">
                <a:solidFill>
                  <a:srgbClr val="000000"/>
                </a:solidFill>
              </a:rPr>
              <a:t>impianti termoelettrici ,idroelettrici, eolici, bioenergetici, e </a:t>
            </a:r>
            <a:r>
              <a:rPr lang="it" sz="1900">
                <a:solidFill>
                  <a:srgbClr val="000000"/>
                </a:solidFill>
              </a:rPr>
              <a:t>geotermoelettrici,</a:t>
            </a:r>
            <a:r>
              <a:rPr lang="it" sz="1900">
                <a:solidFill>
                  <a:srgbClr val="000000"/>
                </a:solidFill>
              </a:rPr>
              <a:t>.</a:t>
            </a:r>
            <a:endParaRPr sz="1900">
              <a:solidFill>
                <a:srgbClr val="000000"/>
              </a:solidFill>
            </a:endParaRPr>
          </a:p>
          <a:p>
            <a:pPr indent="-228600" lvl="0" marL="457200" rtl="0" algn="l">
              <a:spcBef>
                <a:spcPts val="800"/>
              </a:spcBef>
              <a:spcAft>
                <a:spcPts val="0"/>
              </a:spcAft>
              <a:buClr>
                <a:srgbClr val="000000"/>
              </a:buClr>
              <a:buSzPct val="100000"/>
              <a:buFont typeface="Playfair Display"/>
              <a:buNone/>
            </a:pPr>
            <a:r>
              <a:t/>
            </a:r>
            <a:endParaRPr sz="1871">
              <a:solidFill>
                <a:srgbClr val="000000"/>
              </a:solidFill>
            </a:endParaRPr>
          </a:p>
          <a:p>
            <a:pPr indent="0" lvl="0" marL="0" rtl="0" algn="l">
              <a:spcBef>
                <a:spcPts val="0"/>
              </a:spcBef>
              <a:spcAft>
                <a:spcPts val="0"/>
              </a:spcAft>
              <a:buNone/>
            </a:pPr>
            <a:r>
              <a:t/>
            </a:r>
            <a:endParaRPr sz="1871">
              <a:solidFill>
                <a:srgbClr val="000000"/>
              </a:solidFill>
            </a:endParaRPr>
          </a:p>
          <a:p>
            <a:pPr indent="0" lvl="0" marL="0" rtl="0" algn="l">
              <a:spcBef>
                <a:spcPts val="800"/>
              </a:spcBef>
              <a:spcAft>
                <a:spcPts val="0"/>
              </a:spcAft>
              <a:buClr>
                <a:schemeClr val="dk2"/>
              </a:buClr>
              <a:buSzPct val="58761"/>
              <a:buFont typeface="Arial"/>
              <a:buNone/>
            </a:pPr>
            <a:r>
              <a:rPr lang="it" sz="1871">
                <a:solidFill>
                  <a:srgbClr val="000000"/>
                </a:solidFill>
              </a:rPr>
              <a:t>Nel 2012, gli impianti a fonti rinnovabili hanno avuto una produzione pari a circa il 21,8 % del Consumo Interno Lordo, in norma con gli obiettivi europei e superiore alla media italiana.</a:t>
            </a:r>
            <a:endParaRPr sz="1871">
              <a:solidFill>
                <a:srgbClr val="000000"/>
              </a:solidFill>
            </a:endParaRPr>
          </a:p>
          <a:p>
            <a:pPr indent="0" lvl="0" marL="0" rtl="0" algn="l">
              <a:spcBef>
                <a:spcPts val="800"/>
              </a:spcBef>
              <a:spcAft>
                <a:spcPts val="0"/>
              </a:spcAft>
              <a:buClr>
                <a:schemeClr val="dk2"/>
              </a:buClr>
              <a:buSzPct val="58761"/>
              <a:buFont typeface="Arial"/>
              <a:buNone/>
            </a:pPr>
            <a:r>
              <a:rPr lang="it" sz="1871">
                <a:solidFill>
                  <a:srgbClr val="000000"/>
                </a:solidFill>
              </a:rPr>
              <a:t>La produzione di energia rinnovabile si aggira attorno ai 2300 kW/h pro capita.</a:t>
            </a:r>
            <a:endParaRPr sz="1871">
              <a:solidFill>
                <a:srgbClr val="000000"/>
              </a:solidFill>
            </a:endParaRPr>
          </a:p>
          <a:p>
            <a:pPr indent="0" lvl="0" marL="0" rtl="0" algn="l">
              <a:spcBef>
                <a:spcPts val="800"/>
              </a:spcBef>
              <a:spcAft>
                <a:spcPts val="0"/>
              </a:spcAft>
              <a:buClr>
                <a:schemeClr val="dk2"/>
              </a:buClr>
              <a:buSzPct val="58761"/>
              <a:buFont typeface="Arial"/>
              <a:buNone/>
            </a:pPr>
            <a:r>
              <a:rPr lang="it" sz="1871">
                <a:solidFill>
                  <a:srgbClr val="000000"/>
                </a:solidFill>
              </a:rPr>
              <a:t>Gli investimenti nel settore toccano € 1 mld</a:t>
            </a:r>
            <a:endParaRPr sz="1871">
              <a:solidFill>
                <a:srgbClr val="000000"/>
              </a:solidFill>
            </a:endParaRPr>
          </a:p>
          <a:p>
            <a:pPr indent="0" lvl="0" marL="457200" rtl="0" algn="l">
              <a:spcBef>
                <a:spcPts val="800"/>
              </a:spcBef>
              <a:spcAft>
                <a:spcPts val="0"/>
              </a:spcAft>
              <a:buNone/>
            </a:pPr>
            <a:r>
              <a:rPr lang="it" sz="1050">
                <a:solidFill>
                  <a:srgbClr val="333333"/>
                </a:solidFill>
              </a:rPr>
              <a:t>.</a:t>
            </a:r>
            <a:endParaRPr sz="1050">
              <a:solidFill>
                <a:srgbClr val="333333"/>
              </a:solidFill>
            </a:endParaRPr>
          </a:p>
          <a:p>
            <a:pPr indent="0" lvl="0" marL="0" rtl="0" algn="l">
              <a:spcBef>
                <a:spcPts val="500"/>
              </a:spcBef>
              <a:spcAft>
                <a:spcPts val="1200"/>
              </a:spcAft>
              <a:buNone/>
            </a:pPr>
            <a:r>
              <a:t/>
            </a:r>
            <a:endParaRPr sz="1150">
              <a:solidFill>
                <a:srgbClr val="00000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48"/>
          <p:cNvSpPr txBox="1"/>
          <p:nvPr>
            <p:ph type="title"/>
          </p:nvPr>
        </p:nvSpPr>
        <p:spPr>
          <a:xfrm>
            <a:off x="53950" y="1638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it"/>
              <a:t> </a:t>
            </a:r>
            <a:r>
              <a:rPr b="1" lang="it"/>
              <a:t>Sitografia</a:t>
            </a:r>
            <a:endParaRPr b="1"/>
          </a:p>
        </p:txBody>
      </p:sp>
      <p:sp>
        <p:nvSpPr>
          <p:cNvPr id="311" name="Google Shape;311;p48"/>
          <p:cNvSpPr txBox="1"/>
          <p:nvPr>
            <p:ph idx="1" type="body"/>
          </p:nvPr>
        </p:nvSpPr>
        <p:spPr>
          <a:xfrm>
            <a:off x="311700" y="736550"/>
            <a:ext cx="8520600" cy="35931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None/>
            </a:pPr>
            <a:r>
              <a:rPr lang="it" sz="1200" u="sng">
                <a:solidFill>
                  <a:schemeClr val="hlink"/>
                </a:solidFill>
                <a:hlinkClick r:id="rId3"/>
              </a:rPr>
              <a:t>www.nationalia.info</a:t>
            </a:r>
            <a:endParaRPr sz="1200"/>
          </a:p>
          <a:p>
            <a:pPr indent="0" lvl="0" marL="0" rtl="0" algn="l">
              <a:lnSpc>
                <a:spcPct val="95000"/>
              </a:lnSpc>
              <a:spcBef>
                <a:spcPts val="1200"/>
              </a:spcBef>
              <a:spcAft>
                <a:spcPts val="0"/>
              </a:spcAft>
              <a:buNone/>
            </a:pPr>
            <a:r>
              <a:rPr lang="it" sz="1200" u="sng">
                <a:solidFill>
                  <a:schemeClr val="accent5"/>
                </a:solidFill>
                <a:hlinkClick r:id="rId4">
                  <a:extLst>
                    <a:ext uri="{A12FA001-AC4F-418D-AE19-62706E023703}">
                      <ahyp:hlinkClr val="tx"/>
                    </a:ext>
                  </a:extLst>
                </a:hlinkClick>
              </a:rPr>
              <a:t>https://www.sardegnaricerche.it/attivita/parcotecnologico/</a:t>
            </a:r>
            <a:r>
              <a:rPr lang="it" sz="1200"/>
              <a:t> </a:t>
            </a:r>
            <a:endParaRPr sz="1200"/>
          </a:p>
          <a:p>
            <a:pPr indent="0" lvl="0" marL="0" rtl="0" algn="l">
              <a:lnSpc>
                <a:spcPct val="95000"/>
              </a:lnSpc>
              <a:spcBef>
                <a:spcPts val="1200"/>
              </a:spcBef>
              <a:spcAft>
                <a:spcPts val="0"/>
              </a:spcAft>
              <a:buNone/>
            </a:pPr>
            <a:r>
              <a:rPr lang="it" sz="1200" u="sng">
                <a:solidFill>
                  <a:schemeClr val="hlink"/>
                </a:solidFill>
                <a:hlinkClick r:id="rId5"/>
              </a:rPr>
              <a:t>https://www.statista.com/statistics/531010/unemployment-rate-italy/</a:t>
            </a:r>
            <a:endParaRPr sz="1200"/>
          </a:p>
          <a:p>
            <a:pPr indent="0" lvl="0" marL="0" rtl="0" algn="l">
              <a:lnSpc>
                <a:spcPct val="95000"/>
              </a:lnSpc>
              <a:spcBef>
                <a:spcPts val="1200"/>
              </a:spcBef>
              <a:spcAft>
                <a:spcPts val="0"/>
              </a:spcAft>
              <a:buNone/>
            </a:pPr>
            <a:r>
              <a:rPr lang="it" sz="1200" u="sng">
                <a:solidFill>
                  <a:schemeClr val="hlink"/>
                </a:solidFill>
                <a:hlinkClick r:id="rId6"/>
              </a:rPr>
              <a:t>https://fred.stlouisfed.org/series/LRIN64TTITQ156N</a:t>
            </a:r>
            <a:endParaRPr sz="1200"/>
          </a:p>
          <a:p>
            <a:pPr indent="0" lvl="0" marL="0" rtl="0" algn="l">
              <a:lnSpc>
                <a:spcPct val="95000"/>
              </a:lnSpc>
              <a:spcBef>
                <a:spcPts val="1200"/>
              </a:spcBef>
              <a:spcAft>
                <a:spcPts val="0"/>
              </a:spcAft>
              <a:buNone/>
            </a:pPr>
            <a:r>
              <a:rPr lang="it" sz="1200" u="sng">
                <a:solidFill>
                  <a:schemeClr val="hlink"/>
                </a:solidFill>
                <a:hlinkClick r:id="rId7"/>
              </a:rPr>
              <a:t>https://ec.europa.eu/eures/main.jsp?countryId=IT&amp;acro=lmi&amp;showRegion=true&amp;lang=en&amp;mode=text&amp;regionId=IT0&amp;nuts2Code=%20&amp;nuts3Code=null&amp;catId=403</a:t>
            </a:r>
            <a:endParaRPr sz="1200"/>
          </a:p>
          <a:p>
            <a:pPr indent="0" lvl="0" marL="0" rtl="0" algn="l">
              <a:lnSpc>
                <a:spcPct val="95000"/>
              </a:lnSpc>
              <a:spcBef>
                <a:spcPts val="1200"/>
              </a:spcBef>
              <a:spcAft>
                <a:spcPts val="0"/>
              </a:spcAft>
              <a:buNone/>
            </a:pPr>
            <a:r>
              <a:rPr lang="it" sz="1200" u="sng">
                <a:solidFill>
                  <a:schemeClr val="hlink"/>
                </a:solidFill>
                <a:hlinkClick r:id="rId8"/>
              </a:rPr>
              <a:t>https://ec.europa.eu/eures/main.jsp?catId=403&amp;lmi=Y&amp;acro=lmi&amp;lang=en&amp;recordLang=en&amp;parentId=&amp;countryId=IT&amp;regionId=IT0&amp;nuts2Code=%20&amp;nuts3Code=null&amp;mode=shortages&amp;regionName=Sardegna</a:t>
            </a:r>
            <a:endParaRPr sz="1200"/>
          </a:p>
          <a:p>
            <a:pPr indent="0" lvl="0" marL="0" rtl="0" algn="l">
              <a:lnSpc>
                <a:spcPct val="95000"/>
              </a:lnSpc>
              <a:spcBef>
                <a:spcPts val="1200"/>
              </a:spcBef>
              <a:spcAft>
                <a:spcPts val="0"/>
              </a:spcAft>
              <a:buNone/>
            </a:pPr>
            <a:r>
              <a:rPr lang="it" sz="1200" u="sng">
                <a:solidFill>
                  <a:schemeClr val="hlink"/>
                </a:solidFill>
                <a:hlinkClick r:id="rId9"/>
              </a:rPr>
              <a:t>https://www.laleggepertutti.it/411158_quali-sono-le-regioni-a-statuto-speciale#:~:text=Anche%20dopo%20la%20riforma%20del,cui%20esercitano%20la%20potest%C3%A0%20legislativa</a:t>
            </a:r>
            <a:endParaRPr sz="1200"/>
          </a:p>
          <a:p>
            <a:pPr indent="0" lvl="0" marL="0" rtl="0" algn="l">
              <a:lnSpc>
                <a:spcPct val="95000"/>
              </a:lnSpc>
              <a:spcBef>
                <a:spcPts val="1200"/>
              </a:spcBef>
              <a:spcAft>
                <a:spcPts val="0"/>
              </a:spcAft>
              <a:buNone/>
            </a:pPr>
            <a:r>
              <a:rPr lang="it" sz="1200" u="sng">
                <a:solidFill>
                  <a:schemeClr val="hlink"/>
                </a:solidFill>
                <a:hlinkClick r:id="rId10"/>
              </a:rPr>
              <a:t>https://www.regione.sardegna.it</a:t>
            </a:r>
            <a:r>
              <a:rPr lang="it" sz="1200"/>
              <a:t> </a:t>
            </a:r>
            <a:endParaRPr sz="1200"/>
          </a:p>
          <a:p>
            <a:pPr indent="0" lvl="0" marL="0" rtl="0" algn="l">
              <a:lnSpc>
                <a:spcPct val="95000"/>
              </a:lnSpc>
              <a:spcBef>
                <a:spcPts val="1200"/>
              </a:spcBef>
              <a:spcAft>
                <a:spcPts val="0"/>
              </a:spcAft>
              <a:buNone/>
            </a:pPr>
            <a:r>
              <a:rPr lang="it" sz="1200" u="sng">
                <a:solidFill>
                  <a:schemeClr val="hlink"/>
                </a:solidFill>
                <a:hlinkClick r:id="rId11"/>
              </a:rPr>
              <a:t>https://www.sardegnacultura.it/</a:t>
            </a:r>
            <a:endParaRPr sz="1200"/>
          </a:p>
          <a:p>
            <a:pPr indent="0" lvl="0" marL="0" rtl="0" algn="l">
              <a:lnSpc>
                <a:spcPct val="95000"/>
              </a:lnSpc>
              <a:spcBef>
                <a:spcPts val="1200"/>
              </a:spcBef>
              <a:spcAft>
                <a:spcPts val="1200"/>
              </a:spcAft>
              <a:buNone/>
            </a:pPr>
            <a:r>
              <a:rPr lang="it" sz="1200" u="sng">
                <a:solidFill>
                  <a:schemeClr val="hlink"/>
                </a:solidFill>
                <a:hlinkClick r:id="rId12"/>
              </a:rPr>
              <a:t>SardegnaTurismo - Sito ufficiale del turismo della Regione Sardegna</a:t>
            </a:r>
            <a:endParaRPr sz="110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49"/>
          <p:cNvSpPr txBox="1"/>
          <p:nvPr>
            <p:ph idx="1" type="body"/>
          </p:nvPr>
        </p:nvSpPr>
        <p:spPr>
          <a:xfrm>
            <a:off x="311700" y="433900"/>
            <a:ext cx="8520600" cy="4026600"/>
          </a:xfrm>
          <a:prstGeom prst="rect">
            <a:avLst/>
          </a:prstGeom>
        </p:spPr>
        <p:txBody>
          <a:bodyPr anchorCtr="0" anchor="t" bIns="91425" lIns="91425" spcFirstLastPara="1" rIns="91425" wrap="square" tIns="91425">
            <a:noAutofit/>
          </a:bodyPr>
          <a:lstStyle/>
          <a:p>
            <a:pPr indent="0" lvl="0" marL="0" rtl="0" algn="l">
              <a:lnSpc>
                <a:spcPct val="75000"/>
              </a:lnSpc>
              <a:spcBef>
                <a:spcPts val="1000"/>
              </a:spcBef>
              <a:spcAft>
                <a:spcPts val="0"/>
              </a:spcAft>
              <a:buClr>
                <a:srgbClr val="000000"/>
              </a:buClr>
              <a:buSzPts val="584"/>
              <a:buFont typeface="Arial"/>
              <a:buNone/>
            </a:pPr>
            <a:r>
              <a:rPr lang="it" sz="1212" u="sng">
                <a:solidFill>
                  <a:schemeClr val="hlink"/>
                </a:solidFill>
                <a:latin typeface="Arial"/>
                <a:ea typeface="Arial"/>
                <a:cs typeface="Arial"/>
                <a:sym typeface="Arial"/>
                <a:hlinkClick r:id="rId3"/>
              </a:rPr>
              <a:t>https://www.sardegnareporter.it/2020/08/la-crisi-delleditoria-libraria-sarda-e-il-silenzio-dellassessore-biancareddu/340767/</a:t>
            </a:r>
            <a:endParaRPr sz="1212">
              <a:solidFill>
                <a:srgbClr val="000000"/>
              </a:solidFill>
              <a:latin typeface="Arial"/>
              <a:ea typeface="Arial"/>
              <a:cs typeface="Arial"/>
              <a:sym typeface="Arial"/>
            </a:endParaRPr>
          </a:p>
          <a:p>
            <a:pPr indent="0" lvl="0" marL="0" rtl="0" algn="l">
              <a:lnSpc>
                <a:spcPct val="75000"/>
              </a:lnSpc>
              <a:spcBef>
                <a:spcPts val="1000"/>
              </a:spcBef>
              <a:spcAft>
                <a:spcPts val="0"/>
              </a:spcAft>
              <a:buClr>
                <a:srgbClr val="000000"/>
              </a:buClr>
              <a:buSzPts val="584"/>
              <a:buFont typeface="Arial"/>
              <a:buNone/>
            </a:pPr>
            <a:r>
              <a:rPr lang="it" sz="1212" u="sng">
                <a:solidFill>
                  <a:schemeClr val="hlink"/>
                </a:solidFill>
                <a:latin typeface="Arial"/>
                <a:ea typeface="Arial"/>
                <a:cs typeface="Arial"/>
                <a:sym typeface="Arial"/>
                <a:hlinkClick r:id="rId4"/>
              </a:rPr>
              <a:t>http://search.regione.sardegna.it/cgi-bin/RSsearch.pl?key=editoria&amp;categ=11&amp;type=&amp;funz=and&amp;stop=30&amp;submit=vai</a:t>
            </a:r>
            <a:endParaRPr sz="1212">
              <a:solidFill>
                <a:srgbClr val="000000"/>
              </a:solidFill>
              <a:latin typeface="Arial"/>
              <a:ea typeface="Arial"/>
              <a:cs typeface="Arial"/>
              <a:sym typeface="Arial"/>
            </a:endParaRPr>
          </a:p>
          <a:p>
            <a:pPr indent="0" lvl="0" marL="0" rtl="0" algn="l">
              <a:lnSpc>
                <a:spcPct val="75000"/>
              </a:lnSpc>
              <a:spcBef>
                <a:spcPts val="1000"/>
              </a:spcBef>
              <a:spcAft>
                <a:spcPts val="0"/>
              </a:spcAft>
              <a:buClr>
                <a:srgbClr val="000000"/>
              </a:buClr>
              <a:buSzPts val="584"/>
              <a:buFont typeface="Arial"/>
              <a:buNone/>
            </a:pPr>
            <a:r>
              <a:rPr lang="it" sz="1212" u="sng">
                <a:solidFill>
                  <a:schemeClr val="hlink"/>
                </a:solidFill>
                <a:latin typeface="Arial"/>
                <a:ea typeface="Arial"/>
                <a:cs typeface="Arial"/>
                <a:sym typeface="Arial"/>
                <a:hlinkClick r:id="rId5"/>
              </a:rPr>
              <a:t>https://knoema.com/atlas/Italy/Sardinia</a:t>
            </a:r>
            <a:endParaRPr sz="1212">
              <a:solidFill>
                <a:srgbClr val="000000"/>
              </a:solidFill>
              <a:latin typeface="Arial"/>
              <a:ea typeface="Arial"/>
              <a:cs typeface="Arial"/>
              <a:sym typeface="Arial"/>
            </a:endParaRPr>
          </a:p>
          <a:p>
            <a:pPr indent="0" lvl="0" marL="0" rtl="0" algn="l">
              <a:lnSpc>
                <a:spcPct val="75000"/>
              </a:lnSpc>
              <a:spcBef>
                <a:spcPts val="1000"/>
              </a:spcBef>
              <a:spcAft>
                <a:spcPts val="0"/>
              </a:spcAft>
              <a:buClr>
                <a:srgbClr val="000000"/>
              </a:buClr>
              <a:buSzPts val="584"/>
              <a:buFont typeface="Arial"/>
              <a:buNone/>
            </a:pPr>
            <a:r>
              <a:rPr lang="it" sz="1212" u="sng">
                <a:solidFill>
                  <a:schemeClr val="hlink"/>
                </a:solidFill>
                <a:latin typeface="Arial"/>
                <a:ea typeface="Arial"/>
                <a:cs typeface="Arial"/>
                <a:sym typeface="Arial"/>
                <a:hlinkClick r:id="rId6"/>
              </a:rPr>
              <a:t>https://www.giornaledellalibreria.it/news-mercato-leditoria-sarda-dimensioni-e-criticita-3338.html</a:t>
            </a:r>
            <a:endParaRPr sz="1212">
              <a:solidFill>
                <a:srgbClr val="000000"/>
              </a:solidFill>
              <a:latin typeface="Arial"/>
              <a:ea typeface="Arial"/>
              <a:cs typeface="Arial"/>
              <a:sym typeface="Arial"/>
            </a:endParaRPr>
          </a:p>
          <a:p>
            <a:pPr indent="0" lvl="0" marL="0" rtl="0" algn="l">
              <a:lnSpc>
                <a:spcPct val="75000"/>
              </a:lnSpc>
              <a:spcBef>
                <a:spcPts val="1000"/>
              </a:spcBef>
              <a:spcAft>
                <a:spcPts val="0"/>
              </a:spcAft>
              <a:buClr>
                <a:srgbClr val="000000"/>
              </a:buClr>
              <a:buSzPts val="584"/>
              <a:buFont typeface="Arial"/>
              <a:buNone/>
            </a:pPr>
            <a:r>
              <a:rPr lang="it" sz="1212" u="sng">
                <a:solidFill>
                  <a:schemeClr val="hlink"/>
                </a:solidFill>
                <a:latin typeface="Arial"/>
                <a:ea typeface="Arial"/>
                <a:cs typeface="Arial"/>
                <a:sym typeface="Arial"/>
                <a:hlinkClick r:id="rId7"/>
              </a:rPr>
              <a:t>https://www.aie.it/Portals/_default/Skede/Allegati/Skeda10-291-2021.1.27/Sardegna_2015_2019.pdf?IDUNI=bg5lv4lu32twcucwnwzlwl1b671</a:t>
            </a:r>
            <a:endParaRPr sz="1212">
              <a:solidFill>
                <a:srgbClr val="000000"/>
              </a:solidFill>
              <a:latin typeface="Arial"/>
              <a:ea typeface="Arial"/>
              <a:cs typeface="Arial"/>
              <a:sym typeface="Arial"/>
            </a:endParaRPr>
          </a:p>
          <a:p>
            <a:pPr indent="0" lvl="0" marL="0" rtl="0" algn="l">
              <a:lnSpc>
                <a:spcPct val="75000"/>
              </a:lnSpc>
              <a:spcBef>
                <a:spcPts val="1000"/>
              </a:spcBef>
              <a:spcAft>
                <a:spcPts val="0"/>
              </a:spcAft>
              <a:buClr>
                <a:srgbClr val="000000"/>
              </a:buClr>
              <a:buSzPts val="584"/>
              <a:buFont typeface="Arial"/>
              <a:buNone/>
            </a:pPr>
            <a:r>
              <a:rPr lang="it" sz="1212" u="sng">
                <a:solidFill>
                  <a:schemeClr val="hlink"/>
                </a:solidFill>
                <a:latin typeface="Arial"/>
                <a:ea typeface="Arial"/>
                <a:cs typeface="Arial"/>
                <a:sym typeface="Arial"/>
                <a:hlinkClick r:id="rId8"/>
              </a:rPr>
              <a:t>https://www.regione.sardegna.it/j/v/2568?s=10516&amp;v=2&amp;c=212&amp;t=1</a:t>
            </a:r>
            <a:endParaRPr sz="1212">
              <a:solidFill>
                <a:srgbClr val="000000"/>
              </a:solidFill>
              <a:latin typeface="Arial"/>
              <a:ea typeface="Arial"/>
              <a:cs typeface="Arial"/>
              <a:sym typeface="Arial"/>
            </a:endParaRPr>
          </a:p>
          <a:p>
            <a:pPr indent="0" lvl="0" marL="0" rtl="0" algn="l">
              <a:lnSpc>
                <a:spcPct val="75000"/>
              </a:lnSpc>
              <a:spcBef>
                <a:spcPts val="1000"/>
              </a:spcBef>
              <a:spcAft>
                <a:spcPts val="0"/>
              </a:spcAft>
              <a:buClr>
                <a:srgbClr val="000000"/>
              </a:buClr>
              <a:buSzPts val="584"/>
              <a:buFont typeface="Arial"/>
              <a:buNone/>
            </a:pPr>
            <a:r>
              <a:rPr lang="it" sz="1212" u="sng">
                <a:solidFill>
                  <a:schemeClr val="hlink"/>
                </a:solidFill>
                <a:latin typeface="Arial"/>
                <a:ea typeface="Arial"/>
                <a:cs typeface="Arial"/>
                <a:sym typeface="Arial"/>
                <a:hlinkClick r:id="rId9"/>
              </a:rPr>
              <a:t>https://www.filmitalia.org/it/filmcommission/33739/</a:t>
            </a:r>
            <a:endParaRPr sz="1212">
              <a:solidFill>
                <a:srgbClr val="000000"/>
              </a:solidFill>
              <a:latin typeface="Arial"/>
              <a:ea typeface="Arial"/>
              <a:cs typeface="Arial"/>
              <a:sym typeface="Arial"/>
            </a:endParaRPr>
          </a:p>
          <a:p>
            <a:pPr indent="0" lvl="0" marL="0" rtl="0" algn="l">
              <a:lnSpc>
                <a:spcPct val="75000"/>
              </a:lnSpc>
              <a:spcBef>
                <a:spcPts val="1000"/>
              </a:spcBef>
              <a:spcAft>
                <a:spcPts val="0"/>
              </a:spcAft>
              <a:buClr>
                <a:srgbClr val="000000"/>
              </a:buClr>
              <a:buSzPts val="584"/>
              <a:buFont typeface="Arial"/>
              <a:buNone/>
            </a:pPr>
            <a:r>
              <a:rPr lang="it" sz="1212" u="sng">
                <a:solidFill>
                  <a:schemeClr val="hlink"/>
                </a:solidFill>
                <a:latin typeface="Arial"/>
                <a:ea typeface="Arial"/>
                <a:cs typeface="Arial"/>
                <a:sym typeface="Arial"/>
                <a:hlinkClick r:id="rId10"/>
              </a:rPr>
              <a:t>https://www.istat.it/it/files//2021/01/Report-Editoria-Lettura-Tavole-statistiche-2019.xlsx</a:t>
            </a:r>
            <a:endParaRPr sz="1212">
              <a:solidFill>
                <a:srgbClr val="000000"/>
              </a:solidFill>
              <a:latin typeface="Arial"/>
              <a:ea typeface="Arial"/>
              <a:cs typeface="Arial"/>
              <a:sym typeface="Arial"/>
            </a:endParaRPr>
          </a:p>
          <a:p>
            <a:pPr indent="0" lvl="0" marL="0" rtl="0" algn="l">
              <a:lnSpc>
                <a:spcPct val="75000"/>
              </a:lnSpc>
              <a:spcBef>
                <a:spcPts val="1000"/>
              </a:spcBef>
              <a:spcAft>
                <a:spcPts val="0"/>
              </a:spcAft>
              <a:buClr>
                <a:srgbClr val="000000"/>
              </a:buClr>
              <a:buSzPts val="584"/>
              <a:buFont typeface="Arial"/>
              <a:buNone/>
            </a:pPr>
            <a:r>
              <a:rPr lang="it" sz="1212" u="sng">
                <a:solidFill>
                  <a:schemeClr val="hlink"/>
                </a:solidFill>
                <a:latin typeface="Arial"/>
                <a:ea typeface="Arial"/>
                <a:cs typeface="Arial"/>
                <a:sym typeface="Arial"/>
                <a:hlinkClick r:id="rId11"/>
              </a:rPr>
              <a:t>http://dati.regione.sardegna.it/dataset?organization=ras-sardegna-statistiche</a:t>
            </a:r>
            <a:endParaRPr sz="1212">
              <a:solidFill>
                <a:srgbClr val="000000"/>
              </a:solidFill>
              <a:latin typeface="Arial"/>
              <a:ea typeface="Arial"/>
              <a:cs typeface="Arial"/>
              <a:sym typeface="Arial"/>
            </a:endParaRPr>
          </a:p>
          <a:p>
            <a:pPr indent="0" lvl="0" marL="0" rtl="0" algn="l">
              <a:lnSpc>
                <a:spcPct val="75000"/>
              </a:lnSpc>
              <a:spcBef>
                <a:spcPts val="1000"/>
              </a:spcBef>
              <a:spcAft>
                <a:spcPts val="0"/>
              </a:spcAft>
              <a:buClr>
                <a:srgbClr val="000000"/>
              </a:buClr>
              <a:buSzPts val="584"/>
              <a:buFont typeface="Arial"/>
              <a:buNone/>
            </a:pPr>
            <a:r>
              <a:t/>
            </a:r>
            <a:endParaRPr sz="1212">
              <a:solidFill>
                <a:srgbClr val="000000"/>
              </a:solidFill>
              <a:latin typeface="Arial"/>
              <a:ea typeface="Arial"/>
              <a:cs typeface="Arial"/>
              <a:sym typeface="Arial"/>
            </a:endParaRPr>
          </a:p>
          <a:p>
            <a:pPr indent="0" lvl="0" marL="0" rtl="0" algn="l">
              <a:lnSpc>
                <a:spcPct val="75000"/>
              </a:lnSpc>
              <a:spcBef>
                <a:spcPts val="1000"/>
              </a:spcBef>
              <a:spcAft>
                <a:spcPts val="0"/>
              </a:spcAft>
              <a:buClr>
                <a:srgbClr val="000000"/>
              </a:buClr>
              <a:buSzPts val="584"/>
              <a:buFont typeface="Arial"/>
              <a:buNone/>
            </a:pPr>
            <a:r>
              <a:rPr lang="it" sz="1212" u="sng">
                <a:solidFill>
                  <a:schemeClr val="hlink"/>
                </a:solidFill>
                <a:latin typeface="Arial"/>
                <a:ea typeface="Arial"/>
                <a:cs typeface="Arial"/>
                <a:sym typeface="Arial"/>
                <a:hlinkClick r:id="rId12"/>
              </a:rPr>
              <a:t>https://www.istat.it/it/files//2020/05/20_Sardegna_Scheda_DEF.pdf</a:t>
            </a:r>
            <a:endParaRPr sz="1212">
              <a:solidFill>
                <a:srgbClr val="000000"/>
              </a:solidFill>
              <a:latin typeface="Arial"/>
              <a:ea typeface="Arial"/>
              <a:cs typeface="Arial"/>
              <a:sym typeface="Arial"/>
            </a:endParaRPr>
          </a:p>
          <a:p>
            <a:pPr indent="0" lvl="0" marL="0" rtl="0" algn="l">
              <a:lnSpc>
                <a:spcPct val="75000"/>
              </a:lnSpc>
              <a:spcBef>
                <a:spcPts val="1000"/>
              </a:spcBef>
              <a:spcAft>
                <a:spcPts val="0"/>
              </a:spcAft>
              <a:buClr>
                <a:srgbClr val="000000"/>
              </a:buClr>
              <a:buSzPts val="584"/>
              <a:buFont typeface="Arial"/>
              <a:buNone/>
            </a:pPr>
            <a:r>
              <a:rPr lang="it" sz="1212" u="sng">
                <a:solidFill>
                  <a:schemeClr val="hlink"/>
                </a:solidFill>
                <a:latin typeface="Arial"/>
                <a:ea typeface="Arial"/>
                <a:cs typeface="Arial"/>
                <a:sym typeface="Arial"/>
                <a:hlinkClick r:id="rId13"/>
              </a:rPr>
              <a:t>http://www.regione.sardegna.it/documenti/44_944_20210105181333.pdf</a:t>
            </a:r>
            <a:endParaRPr sz="1212">
              <a:solidFill>
                <a:srgbClr val="000000"/>
              </a:solidFill>
              <a:latin typeface="Arial"/>
              <a:ea typeface="Arial"/>
              <a:cs typeface="Arial"/>
              <a:sym typeface="Arial"/>
            </a:endParaRPr>
          </a:p>
          <a:p>
            <a:pPr indent="0" lvl="0" marL="0" rtl="0" algn="l">
              <a:lnSpc>
                <a:spcPct val="75000"/>
              </a:lnSpc>
              <a:spcBef>
                <a:spcPts val="1000"/>
              </a:spcBef>
              <a:spcAft>
                <a:spcPts val="0"/>
              </a:spcAft>
              <a:buClr>
                <a:srgbClr val="000000"/>
              </a:buClr>
              <a:buSzPts val="584"/>
              <a:buFont typeface="Arial"/>
              <a:buNone/>
            </a:pPr>
            <a:r>
              <a:rPr lang="it" sz="1212" u="sng">
                <a:solidFill>
                  <a:schemeClr val="hlink"/>
                </a:solidFill>
                <a:latin typeface="Arial"/>
                <a:ea typeface="Arial"/>
                <a:cs typeface="Arial"/>
                <a:sym typeface="Arial"/>
                <a:hlinkClick r:id="rId14"/>
              </a:rPr>
              <a:t>https://www.sardegnaimpresa.it/coronavirus-ecommerce/</a:t>
            </a:r>
            <a:r>
              <a:rPr lang="it" sz="1212">
                <a:solidFill>
                  <a:srgbClr val="000000"/>
                </a:solidFill>
                <a:latin typeface="Arial"/>
                <a:ea typeface="Arial"/>
                <a:cs typeface="Arial"/>
                <a:sym typeface="Arial"/>
              </a:rPr>
              <a:t> </a:t>
            </a:r>
            <a:endParaRPr sz="1212">
              <a:solidFill>
                <a:srgbClr val="000000"/>
              </a:solidFill>
              <a:latin typeface="Arial"/>
              <a:ea typeface="Arial"/>
              <a:cs typeface="Arial"/>
              <a:sym typeface="Arial"/>
            </a:endParaRPr>
          </a:p>
          <a:p>
            <a:pPr indent="0" lvl="0" marL="0" rtl="0" algn="l">
              <a:lnSpc>
                <a:spcPct val="75000"/>
              </a:lnSpc>
              <a:spcBef>
                <a:spcPts val="1000"/>
              </a:spcBef>
              <a:spcAft>
                <a:spcPts val="0"/>
              </a:spcAft>
              <a:buClr>
                <a:srgbClr val="000000"/>
              </a:buClr>
              <a:buSzPts val="584"/>
              <a:buFont typeface="Arial"/>
              <a:buNone/>
            </a:pPr>
            <a:r>
              <a:rPr lang="it" sz="1212" u="sng">
                <a:solidFill>
                  <a:schemeClr val="hlink"/>
                </a:solidFill>
                <a:latin typeface="Arial"/>
                <a:ea typeface="Arial"/>
                <a:cs typeface="Arial"/>
                <a:sym typeface="Arial"/>
                <a:hlinkClick r:id="rId15"/>
              </a:rPr>
              <a:t>https://www.sardiniapost.it/cronaca/infrastrutture-tecnologiche-per-imprese-nuovi-investimenti-per-il-crs4-di-pula/</a:t>
            </a:r>
            <a:r>
              <a:rPr lang="it" sz="1212">
                <a:solidFill>
                  <a:srgbClr val="000000"/>
                </a:solidFill>
                <a:latin typeface="Arial"/>
                <a:ea typeface="Arial"/>
                <a:cs typeface="Arial"/>
                <a:sym typeface="Arial"/>
              </a:rPr>
              <a:t> </a:t>
            </a:r>
            <a:endParaRPr sz="1212">
              <a:solidFill>
                <a:srgbClr val="000000"/>
              </a:solidFill>
              <a:latin typeface="Arial"/>
              <a:ea typeface="Arial"/>
              <a:cs typeface="Arial"/>
              <a:sym typeface="Arial"/>
            </a:endParaRPr>
          </a:p>
          <a:p>
            <a:pPr indent="0" lvl="0" marL="0" rtl="0" algn="l">
              <a:lnSpc>
                <a:spcPct val="75000"/>
              </a:lnSpc>
              <a:spcBef>
                <a:spcPts val="1000"/>
              </a:spcBef>
              <a:spcAft>
                <a:spcPts val="0"/>
              </a:spcAft>
              <a:buClr>
                <a:srgbClr val="000000"/>
              </a:buClr>
              <a:buSzPts val="584"/>
              <a:buFont typeface="Arial"/>
              <a:buNone/>
            </a:pPr>
            <a:r>
              <a:t/>
            </a:r>
            <a:endParaRPr sz="1212">
              <a:solidFill>
                <a:srgbClr val="000000"/>
              </a:solidFill>
              <a:latin typeface="Arial"/>
              <a:ea typeface="Arial"/>
              <a:cs typeface="Arial"/>
              <a:sym typeface="Arial"/>
            </a:endParaRPr>
          </a:p>
          <a:p>
            <a:pPr indent="0" lvl="0" marL="0" rtl="0" algn="l">
              <a:lnSpc>
                <a:spcPct val="75000"/>
              </a:lnSpc>
              <a:spcBef>
                <a:spcPts val="1000"/>
              </a:spcBef>
              <a:spcAft>
                <a:spcPts val="0"/>
              </a:spcAft>
              <a:buClr>
                <a:srgbClr val="000000"/>
              </a:buClr>
              <a:buSzPts val="584"/>
              <a:buFont typeface="Arial"/>
              <a:buNone/>
            </a:pPr>
            <a:r>
              <a:t/>
            </a:r>
            <a:endParaRPr sz="1212">
              <a:solidFill>
                <a:srgbClr val="000000"/>
              </a:solidFill>
              <a:latin typeface="Arial"/>
              <a:ea typeface="Arial"/>
              <a:cs typeface="Arial"/>
              <a:sym typeface="Arial"/>
            </a:endParaRPr>
          </a:p>
          <a:p>
            <a:pPr indent="0" lvl="0" marL="0" rtl="0" algn="l">
              <a:lnSpc>
                <a:spcPct val="75000"/>
              </a:lnSpc>
              <a:spcBef>
                <a:spcPts val="1000"/>
              </a:spcBef>
              <a:spcAft>
                <a:spcPts val="0"/>
              </a:spcAft>
              <a:buClr>
                <a:srgbClr val="000000"/>
              </a:buClr>
              <a:buSzPts val="584"/>
              <a:buFont typeface="Arial"/>
              <a:buNone/>
            </a:pPr>
            <a:r>
              <a:t/>
            </a:r>
            <a:endParaRPr sz="1212">
              <a:solidFill>
                <a:srgbClr val="000000"/>
              </a:solidFill>
              <a:latin typeface="Arial"/>
              <a:ea typeface="Arial"/>
              <a:cs typeface="Arial"/>
              <a:sym typeface="Arial"/>
            </a:endParaRPr>
          </a:p>
          <a:p>
            <a:pPr indent="0" lvl="0" marL="0" rtl="0" algn="l">
              <a:lnSpc>
                <a:spcPct val="75000"/>
              </a:lnSpc>
              <a:spcBef>
                <a:spcPts val="1000"/>
              </a:spcBef>
              <a:spcAft>
                <a:spcPts val="0"/>
              </a:spcAft>
              <a:buClr>
                <a:srgbClr val="000000"/>
              </a:buClr>
              <a:buSzPts val="584"/>
              <a:buFont typeface="Arial"/>
              <a:buNone/>
            </a:pPr>
            <a:r>
              <a:t/>
            </a:r>
            <a:endParaRPr sz="1212">
              <a:solidFill>
                <a:srgbClr val="000000"/>
              </a:solidFill>
              <a:latin typeface="Arial"/>
              <a:ea typeface="Arial"/>
              <a:cs typeface="Arial"/>
              <a:sym typeface="Arial"/>
            </a:endParaRPr>
          </a:p>
          <a:p>
            <a:pPr indent="0" lvl="0" marL="0" rtl="0" algn="l">
              <a:lnSpc>
                <a:spcPct val="75000"/>
              </a:lnSpc>
              <a:spcBef>
                <a:spcPts val="1000"/>
              </a:spcBef>
              <a:spcAft>
                <a:spcPts val="0"/>
              </a:spcAft>
              <a:buClr>
                <a:srgbClr val="000000"/>
              </a:buClr>
              <a:buSzPts val="584"/>
              <a:buFont typeface="Arial"/>
              <a:buNone/>
            </a:pPr>
            <a:r>
              <a:t/>
            </a:r>
            <a:endParaRPr sz="1212">
              <a:solidFill>
                <a:srgbClr val="000000"/>
              </a:solidFill>
              <a:latin typeface="Arial"/>
              <a:ea typeface="Arial"/>
              <a:cs typeface="Arial"/>
              <a:sym typeface="Arial"/>
            </a:endParaRPr>
          </a:p>
          <a:p>
            <a:pPr indent="0" lvl="0" marL="0" rtl="0" algn="l">
              <a:lnSpc>
                <a:spcPct val="75000"/>
              </a:lnSpc>
              <a:spcBef>
                <a:spcPts val="1000"/>
              </a:spcBef>
              <a:spcAft>
                <a:spcPts val="0"/>
              </a:spcAft>
              <a:buClr>
                <a:srgbClr val="000000"/>
              </a:buClr>
              <a:buSzPts val="584"/>
              <a:buFont typeface="Arial"/>
              <a:buNone/>
            </a:pPr>
            <a:r>
              <a:t/>
            </a:r>
            <a:endParaRPr sz="1212">
              <a:solidFill>
                <a:srgbClr val="000000"/>
              </a:solidFill>
              <a:latin typeface="Arial"/>
              <a:ea typeface="Arial"/>
              <a:cs typeface="Arial"/>
              <a:sym typeface="Arial"/>
            </a:endParaRPr>
          </a:p>
          <a:p>
            <a:pPr indent="0" lvl="0" marL="0" rtl="0" algn="l">
              <a:lnSpc>
                <a:spcPct val="75000"/>
              </a:lnSpc>
              <a:spcBef>
                <a:spcPts val="1000"/>
              </a:spcBef>
              <a:spcAft>
                <a:spcPts val="0"/>
              </a:spcAft>
              <a:buClr>
                <a:srgbClr val="000000"/>
              </a:buClr>
              <a:buSzPts val="584"/>
              <a:buFont typeface="Arial"/>
              <a:buNone/>
            </a:pPr>
            <a:r>
              <a:t/>
            </a:r>
            <a:endParaRPr sz="1212">
              <a:solidFill>
                <a:srgbClr val="000000"/>
              </a:solidFill>
              <a:latin typeface="Arial"/>
              <a:ea typeface="Arial"/>
              <a:cs typeface="Arial"/>
              <a:sym typeface="Arial"/>
            </a:endParaRPr>
          </a:p>
          <a:p>
            <a:pPr indent="0" lvl="0" marL="0" rtl="0" algn="l">
              <a:lnSpc>
                <a:spcPct val="75000"/>
              </a:lnSpc>
              <a:spcBef>
                <a:spcPts val="1000"/>
              </a:spcBef>
              <a:spcAft>
                <a:spcPts val="0"/>
              </a:spcAft>
              <a:buClr>
                <a:srgbClr val="000000"/>
              </a:buClr>
              <a:buSzPts val="584"/>
              <a:buFont typeface="Arial"/>
              <a:buNone/>
            </a:pPr>
            <a:r>
              <a:t/>
            </a:r>
            <a:endParaRPr sz="1212">
              <a:solidFill>
                <a:srgbClr val="000000"/>
              </a:solidFill>
              <a:latin typeface="Arial"/>
              <a:ea typeface="Arial"/>
              <a:cs typeface="Arial"/>
              <a:sym typeface="Arial"/>
            </a:endParaRPr>
          </a:p>
          <a:p>
            <a:pPr indent="0" lvl="0" marL="0" rtl="0" algn="l">
              <a:lnSpc>
                <a:spcPct val="75000"/>
              </a:lnSpc>
              <a:spcBef>
                <a:spcPts val="1000"/>
              </a:spcBef>
              <a:spcAft>
                <a:spcPts val="0"/>
              </a:spcAft>
              <a:buClr>
                <a:srgbClr val="000000"/>
              </a:buClr>
              <a:buSzPts val="584"/>
              <a:buFont typeface="Arial"/>
              <a:buNone/>
            </a:pPr>
            <a:r>
              <a:t/>
            </a:r>
            <a:endParaRPr sz="1212">
              <a:solidFill>
                <a:srgbClr val="000000"/>
              </a:solidFill>
              <a:latin typeface="Arial"/>
              <a:ea typeface="Arial"/>
              <a:cs typeface="Arial"/>
              <a:sym typeface="Arial"/>
            </a:endParaRPr>
          </a:p>
          <a:p>
            <a:pPr indent="0" lvl="0" marL="0" rtl="0" algn="l">
              <a:lnSpc>
                <a:spcPct val="75000"/>
              </a:lnSpc>
              <a:spcBef>
                <a:spcPts val="1000"/>
              </a:spcBef>
              <a:spcAft>
                <a:spcPts val="0"/>
              </a:spcAft>
              <a:buClr>
                <a:srgbClr val="000000"/>
              </a:buClr>
              <a:buSzPts val="584"/>
              <a:buFont typeface="Arial"/>
              <a:buNone/>
            </a:pPr>
            <a:r>
              <a:t/>
            </a:r>
            <a:endParaRPr sz="1212">
              <a:solidFill>
                <a:srgbClr val="000000"/>
              </a:solidFill>
              <a:latin typeface="Arial"/>
              <a:ea typeface="Arial"/>
              <a:cs typeface="Arial"/>
              <a:sym typeface="Arial"/>
            </a:endParaRPr>
          </a:p>
          <a:p>
            <a:pPr indent="0" lvl="0" marL="0" rtl="0" algn="l">
              <a:lnSpc>
                <a:spcPct val="75000"/>
              </a:lnSpc>
              <a:spcBef>
                <a:spcPts val="1000"/>
              </a:spcBef>
              <a:spcAft>
                <a:spcPts val="0"/>
              </a:spcAft>
              <a:buClr>
                <a:srgbClr val="000000"/>
              </a:buClr>
              <a:buSzPts val="584"/>
              <a:buFont typeface="Arial"/>
              <a:buNone/>
            </a:pPr>
            <a:r>
              <a:t/>
            </a:r>
            <a:endParaRPr sz="1212">
              <a:solidFill>
                <a:srgbClr val="000000"/>
              </a:solidFill>
              <a:latin typeface="Arial"/>
              <a:ea typeface="Arial"/>
              <a:cs typeface="Arial"/>
              <a:sym typeface="Arial"/>
            </a:endParaRPr>
          </a:p>
          <a:p>
            <a:pPr indent="0" lvl="0" marL="0" rtl="0" algn="l">
              <a:lnSpc>
                <a:spcPct val="95000"/>
              </a:lnSpc>
              <a:spcBef>
                <a:spcPts val="1000"/>
              </a:spcBef>
              <a:spcAft>
                <a:spcPts val="1200"/>
              </a:spcAft>
              <a:buSzPts val="688"/>
              <a:buNone/>
            </a:pPr>
            <a:r>
              <a:t/>
            </a:r>
            <a:endParaRPr sz="1725"/>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it"/>
              <a:t>Labour Market - General overview</a:t>
            </a:r>
            <a:endParaRPr b="1"/>
          </a:p>
        </p:txBody>
      </p:sp>
      <p:sp>
        <p:nvSpPr>
          <p:cNvPr id="81" name="Google Shape;81;p16"/>
          <p:cNvSpPr txBox="1"/>
          <p:nvPr/>
        </p:nvSpPr>
        <p:spPr>
          <a:xfrm>
            <a:off x="685800" y="1453900"/>
            <a:ext cx="7961100" cy="154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it"/>
              <a:t>Main sectors			Real estate, public administration and tourism businesses</a:t>
            </a:r>
            <a:endParaRPr/>
          </a:p>
          <a:p>
            <a:pPr indent="0" lvl="0" marL="0" rtl="0" algn="l">
              <a:spcBef>
                <a:spcPts val="0"/>
              </a:spcBef>
              <a:spcAft>
                <a:spcPts val="0"/>
              </a:spcAft>
              <a:buNone/>
            </a:pPr>
            <a:r>
              <a:t/>
            </a:r>
            <a:endParaRPr/>
          </a:p>
          <a:p>
            <a:pPr indent="0" lvl="0" marL="0" rtl="0" algn="l">
              <a:spcBef>
                <a:spcPts val="0"/>
              </a:spcBef>
              <a:spcAft>
                <a:spcPts val="0"/>
              </a:spcAft>
              <a:buNone/>
            </a:pPr>
            <a:r>
              <a:rPr lang="it"/>
              <a:t>Companies usually		Trade (26%), Agriculture (24%), Building (14%), </a:t>
            </a:r>
            <a:endParaRPr/>
          </a:p>
          <a:p>
            <a:pPr indent="0" lvl="0" marL="0" rtl="0" algn="l">
              <a:spcBef>
                <a:spcPts val="0"/>
              </a:spcBef>
              <a:spcAft>
                <a:spcPts val="0"/>
              </a:spcAft>
              <a:buNone/>
            </a:pPr>
            <a:r>
              <a:rPr lang="it"/>
              <a:t>came from				Hotel/</a:t>
            </a:r>
            <a:r>
              <a:rPr lang="it"/>
              <a:t>catering</a:t>
            </a:r>
            <a:r>
              <a:rPr lang="it"/>
              <a:t> services (9%)</a:t>
            </a:r>
            <a:endParaRPr/>
          </a:p>
          <a:p>
            <a:pPr indent="0" lvl="0" marL="0" rtl="0" algn="l">
              <a:spcBef>
                <a:spcPts val="0"/>
              </a:spcBef>
              <a:spcAft>
                <a:spcPts val="0"/>
              </a:spcAft>
              <a:buNone/>
            </a:pPr>
            <a:r>
              <a:t/>
            </a:r>
            <a:endParaRPr/>
          </a:p>
          <a:p>
            <a:pPr indent="0" lvl="0" marL="0" rtl="0" algn="l">
              <a:spcBef>
                <a:spcPts val="0"/>
              </a:spcBef>
              <a:spcAft>
                <a:spcPts val="0"/>
              </a:spcAft>
              <a:buNone/>
            </a:pPr>
            <a:r>
              <a:rPr lang="it"/>
              <a:t>Large number of small enterprises (less than 10 employees)		96%</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it"/>
              <a:t>TROUBLING POINTS</a:t>
            </a:r>
            <a:endParaRPr/>
          </a:p>
          <a:p>
            <a:pPr indent="0" lvl="0" marL="0" rtl="0" algn="l">
              <a:spcBef>
                <a:spcPts val="0"/>
              </a:spcBef>
              <a:spcAft>
                <a:spcPts val="0"/>
              </a:spcAft>
              <a:buNone/>
            </a:pPr>
            <a:r>
              <a:rPr lang="it"/>
              <a:t>High unemployment rate</a:t>
            </a:r>
            <a:r>
              <a:rPr lang="it"/>
              <a:t>, even if it is decreasing</a:t>
            </a:r>
            <a:r>
              <a:rPr lang="it"/>
              <a:t>	13.5%  	(Italian rate:	≈10%)	</a:t>
            </a:r>
            <a:endParaRPr/>
          </a:p>
          <a:p>
            <a:pPr indent="0" lvl="0" marL="0" rtl="0" algn="l">
              <a:spcBef>
                <a:spcPts val="0"/>
              </a:spcBef>
              <a:spcAft>
                <a:spcPts val="0"/>
              </a:spcAft>
              <a:buNone/>
            </a:pPr>
            <a:r>
              <a:rPr lang="it"/>
              <a:t>High inactivity-people rate					38.4%	(Italian rate:	</a:t>
            </a:r>
            <a:r>
              <a:rPr lang="it"/>
              <a:t>≈35%)</a:t>
            </a:r>
            <a:endParaRPr/>
          </a:p>
          <a:p>
            <a:pPr indent="0" lvl="0" marL="0" rtl="0" algn="l">
              <a:spcBef>
                <a:spcPts val="0"/>
              </a:spcBef>
              <a:spcAft>
                <a:spcPts val="0"/>
              </a:spcAft>
              <a:buNone/>
            </a:pPr>
            <a:r>
              <a:rPr lang="it"/>
              <a:t>Available workers can be found usually only in high-densely populated cities (Cagliari and Sassari)</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it"/>
              <a:t>Mondo del lavoro - Panoramica generale</a:t>
            </a:r>
            <a:endParaRPr b="1"/>
          </a:p>
        </p:txBody>
      </p:sp>
      <p:sp>
        <p:nvSpPr>
          <p:cNvPr id="87" name="Google Shape;87;p17"/>
          <p:cNvSpPr txBox="1"/>
          <p:nvPr>
            <p:ph idx="1" type="body"/>
          </p:nvPr>
        </p:nvSpPr>
        <p:spPr>
          <a:xfrm>
            <a:off x="311700" y="1234075"/>
            <a:ext cx="8520600" cy="3334800"/>
          </a:xfrm>
          <a:prstGeom prst="rect">
            <a:avLst/>
          </a:prstGeom>
        </p:spPr>
        <p:txBody>
          <a:bodyPr anchorCtr="0" anchor="t" bIns="91425" lIns="91425" spcFirstLastPara="1" rIns="91425" wrap="square" tIns="91425">
            <a:normAutofit lnSpcReduction="20000"/>
          </a:bodyPr>
          <a:lstStyle/>
          <a:p>
            <a:pPr indent="0" lvl="0" marL="0" rtl="0" algn="l">
              <a:lnSpc>
                <a:spcPct val="100000"/>
              </a:lnSpc>
              <a:spcBef>
                <a:spcPts val="0"/>
              </a:spcBef>
              <a:spcAft>
                <a:spcPts val="0"/>
              </a:spcAft>
              <a:buNone/>
            </a:pPr>
            <a:r>
              <a:rPr lang="it" sz="1400">
                <a:solidFill>
                  <a:srgbClr val="000000"/>
                </a:solidFill>
              </a:rPr>
              <a:t>Principali settori			Immobiliare, Pubblica amministrazione, Turismo</a:t>
            </a:r>
            <a:endParaRPr sz="1400">
              <a:solidFill>
                <a:srgbClr val="000000"/>
              </a:solidFill>
            </a:endParaRPr>
          </a:p>
          <a:p>
            <a:pPr indent="0" lvl="0" marL="0" rtl="0" algn="l">
              <a:lnSpc>
                <a:spcPct val="100000"/>
              </a:lnSpc>
              <a:spcBef>
                <a:spcPts val="0"/>
              </a:spcBef>
              <a:spcAft>
                <a:spcPts val="0"/>
              </a:spcAft>
              <a:buNone/>
            </a:pPr>
            <a:r>
              <a:t/>
            </a:r>
            <a:endParaRPr sz="1400">
              <a:solidFill>
                <a:srgbClr val="000000"/>
              </a:solidFill>
            </a:endParaRPr>
          </a:p>
          <a:p>
            <a:pPr indent="0" lvl="0" marL="0" rtl="0" algn="l">
              <a:lnSpc>
                <a:spcPct val="100000"/>
              </a:lnSpc>
              <a:spcBef>
                <a:spcPts val="0"/>
              </a:spcBef>
              <a:spcAft>
                <a:spcPts val="0"/>
              </a:spcAft>
              <a:buClr>
                <a:schemeClr val="dk1"/>
              </a:buClr>
              <a:buSzPts val="1100"/>
              <a:buFont typeface="Arial"/>
              <a:buNone/>
            </a:pPr>
            <a:r>
              <a:rPr lang="it" sz="1400">
                <a:solidFill>
                  <a:srgbClr val="000000"/>
                </a:solidFill>
              </a:rPr>
              <a:t>Aziende si occupano di		Commercio (26%), Agricoltura (24%), Edilizia(14%), Hotel/catering(9%)</a:t>
            </a:r>
            <a:endParaRPr sz="1400">
              <a:solidFill>
                <a:srgbClr val="000000"/>
              </a:solidFill>
            </a:endParaRPr>
          </a:p>
          <a:p>
            <a:pPr indent="0" lvl="0" marL="0" rtl="0" algn="l">
              <a:lnSpc>
                <a:spcPct val="100000"/>
              </a:lnSpc>
              <a:spcBef>
                <a:spcPts val="0"/>
              </a:spcBef>
              <a:spcAft>
                <a:spcPts val="0"/>
              </a:spcAft>
              <a:buNone/>
            </a:pPr>
            <a:r>
              <a:t/>
            </a:r>
            <a:endParaRPr sz="1400">
              <a:solidFill>
                <a:srgbClr val="000000"/>
              </a:solidFill>
            </a:endParaRPr>
          </a:p>
          <a:p>
            <a:pPr indent="0" lvl="0" marL="0" rtl="0" algn="l">
              <a:lnSpc>
                <a:spcPct val="100000"/>
              </a:lnSpc>
              <a:spcBef>
                <a:spcPts val="0"/>
              </a:spcBef>
              <a:spcAft>
                <a:spcPts val="0"/>
              </a:spcAft>
              <a:buClr>
                <a:schemeClr val="dk1"/>
              </a:buClr>
              <a:buSzPts val="1100"/>
              <a:buFont typeface="Arial"/>
              <a:buNone/>
            </a:pPr>
            <a:r>
              <a:rPr lang="it" sz="1400">
                <a:solidFill>
                  <a:srgbClr val="000000"/>
                </a:solidFill>
              </a:rPr>
              <a:t>Alto numero di piccole imprese, con meno di 10 impiegati			96%</a:t>
            </a:r>
            <a:endParaRPr sz="1400">
              <a:solidFill>
                <a:srgbClr val="000000"/>
              </a:solidFill>
            </a:endParaRPr>
          </a:p>
          <a:p>
            <a:pPr indent="0" lvl="0" marL="0" rtl="0" algn="l">
              <a:lnSpc>
                <a:spcPct val="100000"/>
              </a:lnSpc>
              <a:spcBef>
                <a:spcPts val="0"/>
              </a:spcBef>
              <a:spcAft>
                <a:spcPts val="0"/>
              </a:spcAft>
              <a:buClr>
                <a:schemeClr val="dk1"/>
              </a:buClr>
              <a:buSzPts val="1100"/>
              <a:buFont typeface="Arial"/>
              <a:buNone/>
            </a:pPr>
            <a:r>
              <a:t/>
            </a:r>
            <a:endParaRPr sz="1400">
              <a:solidFill>
                <a:srgbClr val="000000"/>
              </a:solidFill>
            </a:endParaRPr>
          </a:p>
          <a:p>
            <a:pPr indent="0" lvl="0" marL="0" rtl="0" algn="l">
              <a:lnSpc>
                <a:spcPct val="100000"/>
              </a:lnSpc>
              <a:spcBef>
                <a:spcPts val="0"/>
              </a:spcBef>
              <a:spcAft>
                <a:spcPts val="0"/>
              </a:spcAft>
              <a:buNone/>
            </a:pPr>
            <a:r>
              <a:t/>
            </a:r>
            <a:endParaRPr sz="1400">
              <a:solidFill>
                <a:srgbClr val="000000"/>
              </a:solidFill>
            </a:endParaRPr>
          </a:p>
          <a:p>
            <a:pPr indent="0" lvl="0" marL="0" rtl="0" algn="l">
              <a:lnSpc>
                <a:spcPct val="100000"/>
              </a:lnSpc>
              <a:spcBef>
                <a:spcPts val="0"/>
              </a:spcBef>
              <a:spcAft>
                <a:spcPts val="0"/>
              </a:spcAft>
              <a:buNone/>
            </a:pPr>
            <a:r>
              <a:rPr lang="it" sz="1400">
                <a:solidFill>
                  <a:srgbClr val="000000"/>
                </a:solidFill>
              </a:rPr>
              <a:t>DATI PREOCCUPANTI</a:t>
            </a:r>
            <a:endParaRPr sz="1400">
              <a:solidFill>
                <a:srgbClr val="000000"/>
              </a:solidFill>
            </a:endParaRPr>
          </a:p>
          <a:p>
            <a:pPr indent="0" lvl="0" marL="0" rtl="0" algn="l">
              <a:lnSpc>
                <a:spcPct val="100000"/>
              </a:lnSpc>
              <a:spcBef>
                <a:spcPts val="0"/>
              </a:spcBef>
              <a:spcAft>
                <a:spcPts val="0"/>
              </a:spcAft>
              <a:buClr>
                <a:schemeClr val="dk1"/>
              </a:buClr>
              <a:buSzPts val="1100"/>
              <a:buFont typeface="Arial"/>
              <a:buNone/>
            </a:pPr>
            <a:r>
              <a:rPr lang="it" sz="1400">
                <a:solidFill>
                  <a:srgbClr val="000000"/>
                </a:solidFill>
              </a:rPr>
              <a:t>Alto tasso di disoccupazione, anche se in decrescita		13,5%	(Tasso medio italiano	±10%) </a:t>
            </a:r>
            <a:endParaRPr sz="1400">
              <a:solidFill>
                <a:srgbClr val="000000"/>
              </a:solidFill>
            </a:endParaRPr>
          </a:p>
          <a:p>
            <a:pPr indent="0" lvl="0" marL="0" rtl="0" algn="l">
              <a:lnSpc>
                <a:spcPct val="100000"/>
              </a:lnSpc>
              <a:spcBef>
                <a:spcPts val="0"/>
              </a:spcBef>
              <a:spcAft>
                <a:spcPts val="0"/>
              </a:spcAft>
              <a:buClr>
                <a:schemeClr val="dk1"/>
              </a:buClr>
              <a:buSzPts val="1100"/>
              <a:buFont typeface="Arial"/>
              <a:buNone/>
            </a:pPr>
            <a:r>
              <a:rPr lang="it" sz="1400">
                <a:solidFill>
                  <a:srgbClr val="000000"/>
                </a:solidFill>
              </a:rPr>
              <a:t>Alto tasso di popolazione inattiva					38,4%	(Tasso medio italiano 	±35%) </a:t>
            </a:r>
            <a:endParaRPr sz="1400">
              <a:solidFill>
                <a:srgbClr val="000000"/>
              </a:solidFill>
            </a:endParaRPr>
          </a:p>
          <a:p>
            <a:pPr indent="0" lvl="0" marL="0" rtl="0" algn="l">
              <a:lnSpc>
                <a:spcPct val="100000"/>
              </a:lnSpc>
              <a:spcBef>
                <a:spcPts val="0"/>
              </a:spcBef>
              <a:spcAft>
                <a:spcPts val="0"/>
              </a:spcAft>
              <a:buNone/>
            </a:pPr>
            <a:r>
              <a:rPr lang="it" sz="1400">
                <a:solidFill>
                  <a:srgbClr val="000000"/>
                </a:solidFill>
              </a:rPr>
              <a:t>Si possono trovare lavoratori disponibili quasi solo in città altamente abitate (Cagliari e Sassari)</a:t>
            </a:r>
            <a:endParaRPr sz="1400">
              <a:solidFill>
                <a:srgbClr val="000000"/>
              </a:solidFill>
            </a:endParaRPr>
          </a:p>
          <a:p>
            <a:pPr indent="0" lvl="0" marL="0" rtl="0" algn="l">
              <a:lnSpc>
                <a:spcPct val="100000"/>
              </a:lnSpc>
              <a:spcBef>
                <a:spcPts val="0"/>
              </a:spcBef>
              <a:spcAft>
                <a:spcPts val="0"/>
              </a:spcAft>
              <a:buClr>
                <a:schemeClr val="dk1"/>
              </a:buClr>
              <a:buSzPts val="1100"/>
              <a:buFont typeface="Arial"/>
              <a:buNone/>
            </a:pPr>
            <a:r>
              <a:t/>
            </a:r>
            <a:endParaRPr sz="1400">
              <a:solidFill>
                <a:srgbClr val="000000"/>
              </a:solidFill>
            </a:endParaRPr>
          </a:p>
          <a:p>
            <a:pPr indent="0" lvl="0" marL="0" rtl="0" algn="l">
              <a:lnSpc>
                <a:spcPct val="100000"/>
              </a:lnSpc>
              <a:spcBef>
                <a:spcPts val="0"/>
              </a:spcBef>
              <a:spcAft>
                <a:spcPts val="0"/>
              </a:spcAft>
              <a:buClr>
                <a:schemeClr val="dk1"/>
              </a:buClr>
              <a:buSzPts val="1100"/>
              <a:buFont typeface="Arial"/>
              <a:buNone/>
            </a:pPr>
            <a:r>
              <a:t/>
            </a:r>
            <a:endParaRPr sz="1400">
              <a:solidFill>
                <a:srgbClr val="000000"/>
              </a:solidFill>
            </a:endParaRPr>
          </a:p>
          <a:p>
            <a:pPr indent="0" lvl="0" marL="0" rtl="0" algn="l">
              <a:lnSpc>
                <a:spcPct val="100000"/>
              </a:lnSpc>
              <a:spcBef>
                <a:spcPts val="0"/>
              </a:spcBef>
              <a:spcAft>
                <a:spcPts val="0"/>
              </a:spcAft>
              <a:buClr>
                <a:schemeClr val="dk1"/>
              </a:buClr>
              <a:buSzPts val="1100"/>
              <a:buFont typeface="Arial"/>
              <a:buNone/>
            </a:pPr>
            <a:r>
              <a:t/>
            </a:r>
            <a:endParaRPr sz="1400">
              <a:solidFill>
                <a:srgbClr val="000000"/>
              </a:solidFill>
            </a:endParaRPr>
          </a:p>
          <a:p>
            <a:pPr indent="0" lvl="0" marL="0" rtl="0" algn="l">
              <a:lnSpc>
                <a:spcPct val="100000"/>
              </a:lnSpc>
              <a:spcBef>
                <a:spcPts val="0"/>
              </a:spcBef>
              <a:spcAft>
                <a:spcPts val="0"/>
              </a:spcAft>
              <a:buClr>
                <a:schemeClr val="dk1"/>
              </a:buClr>
              <a:buSzPts val="1100"/>
              <a:buFont typeface="Arial"/>
              <a:buNone/>
            </a:pPr>
            <a:r>
              <a:t/>
            </a:r>
            <a:endParaRPr sz="1400">
              <a:solidFill>
                <a:srgbClr val="000000"/>
              </a:solidFill>
            </a:endParaRPr>
          </a:p>
          <a:p>
            <a:pPr indent="0" lvl="0" marL="0" rtl="0" algn="l">
              <a:lnSpc>
                <a:spcPct val="100000"/>
              </a:lnSpc>
              <a:spcBef>
                <a:spcPts val="0"/>
              </a:spcBef>
              <a:spcAft>
                <a:spcPts val="0"/>
              </a:spcAft>
              <a:buClr>
                <a:schemeClr val="dk1"/>
              </a:buClr>
              <a:buSzPts val="1100"/>
              <a:buFont typeface="Arial"/>
              <a:buNone/>
            </a:pPr>
            <a:r>
              <a:t/>
            </a:r>
            <a:endParaRPr sz="1400">
              <a:solidFill>
                <a:srgbClr val="000000"/>
              </a:solidFill>
            </a:endParaRPr>
          </a:p>
          <a:p>
            <a:pPr indent="0" lvl="0" marL="0" rtl="0" algn="l">
              <a:spcBef>
                <a:spcPts val="0"/>
              </a:spcBef>
              <a:spcAft>
                <a:spcPts val="1200"/>
              </a:spcAft>
              <a:buNone/>
            </a:pPr>
            <a:r>
              <a:t/>
            </a:r>
            <a:endParaRPr>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it"/>
              <a:t>COVID19’s consequences</a:t>
            </a:r>
            <a:r>
              <a:rPr lang="it"/>
              <a:t>  </a:t>
            </a:r>
            <a:endParaRPr/>
          </a:p>
        </p:txBody>
      </p:sp>
      <p:sp>
        <p:nvSpPr>
          <p:cNvPr id="93" name="Google Shape;93;p18"/>
          <p:cNvSpPr txBox="1"/>
          <p:nvPr/>
        </p:nvSpPr>
        <p:spPr>
          <a:xfrm>
            <a:off x="586025" y="1090675"/>
            <a:ext cx="7404600" cy="345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it"/>
              <a:t>Loss of jobs			42 000</a:t>
            </a:r>
            <a:endParaRPr/>
          </a:p>
          <a:p>
            <a:pPr indent="0" lvl="0" marL="0" rtl="0" algn="l">
              <a:spcBef>
                <a:spcPts val="0"/>
              </a:spcBef>
              <a:spcAft>
                <a:spcPts val="0"/>
              </a:spcAft>
              <a:buNone/>
            </a:pPr>
            <a:r>
              <a:t/>
            </a:r>
            <a:endParaRPr/>
          </a:p>
          <a:p>
            <a:pPr indent="0" lvl="0" marL="0" rtl="0" algn="l">
              <a:spcBef>
                <a:spcPts val="0"/>
              </a:spcBef>
              <a:spcAft>
                <a:spcPts val="0"/>
              </a:spcAft>
              <a:buNone/>
            </a:pPr>
            <a:r>
              <a:rPr lang="it"/>
              <a:t>Hardest-hit sectors		Hotels and catering (-83%), Education (-70%), </a:t>
            </a:r>
            <a:endParaRPr/>
          </a:p>
          <a:p>
            <a:pPr indent="457200" lvl="0" marL="1828800" rtl="0" algn="l">
              <a:spcBef>
                <a:spcPts val="0"/>
              </a:spcBef>
              <a:spcAft>
                <a:spcPts val="0"/>
              </a:spcAft>
              <a:buNone/>
            </a:pPr>
            <a:r>
              <a:rPr lang="it"/>
              <a:t>Tourism services (-64%), Transport (-69%), </a:t>
            </a:r>
            <a:endParaRPr/>
          </a:p>
          <a:p>
            <a:pPr indent="457200" lvl="0" marL="1828800" rtl="0" algn="l">
              <a:spcBef>
                <a:spcPts val="0"/>
              </a:spcBef>
              <a:spcAft>
                <a:spcPts val="0"/>
              </a:spcAft>
              <a:buNone/>
            </a:pPr>
            <a:r>
              <a:rPr lang="it"/>
              <a:t>Construction (-42%)</a:t>
            </a:r>
            <a:endParaRPr/>
          </a:p>
          <a:p>
            <a:pPr indent="0" lvl="0" marL="0" rtl="0" algn="l">
              <a:spcBef>
                <a:spcPts val="0"/>
              </a:spcBef>
              <a:spcAft>
                <a:spcPts val="0"/>
              </a:spcAft>
              <a:buNone/>
            </a:pPr>
            <a:r>
              <a:t/>
            </a:r>
            <a:endParaRPr/>
          </a:p>
          <a:p>
            <a:pPr indent="0" lvl="0" marL="0" rtl="0" algn="l">
              <a:spcBef>
                <a:spcPts val="0"/>
              </a:spcBef>
              <a:spcAft>
                <a:spcPts val="0"/>
              </a:spcAft>
              <a:buNone/>
            </a:pPr>
            <a:r>
              <a:rPr lang="it" u="sng"/>
              <a:t>They’re Sardinia’s leading sectors</a:t>
            </a:r>
            <a:r>
              <a:rPr lang="it"/>
              <a:t>	+  </a:t>
            </a:r>
            <a:r>
              <a:rPr lang="it" u="sng"/>
              <a:t>with high percentage of female workers</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rPr lang="it"/>
              <a:t>Fall of recruitment signs	-60%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it"/>
              <a:t> Usually stagional workers: foreigner and young citizens</a:t>
            </a:r>
            <a:endParaRPr/>
          </a:p>
        </p:txBody>
      </p:sp>
      <p:cxnSp>
        <p:nvCxnSpPr>
          <p:cNvPr id="94" name="Google Shape;94;p18"/>
          <p:cNvCxnSpPr/>
          <p:nvPr/>
        </p:nvCxnSpPr>
        <p:spPr>
          <a:xfrm flipH="1" rot="-5400000">
            <a:off x="1411550" y="1862850"/>
            <a:ext cx="515400" cy="480300"/>
          </a:xfrm>
          <a:prstGeom prst="curvedConnector3">
            <a:avLst>
              <a:gd fmla="val 50000" name="adj1"/>
            </a:avLst>
          </a:prstGeom>
          <a:noFill/>
          <a:ln cap="flat" cmpd="sng" w="28575">
            <a:solidFill>
              <a:schemeClr val="dk2"/>
            </a:solidFill>
            <a:prstDash val="solid"/>
            <a:round/>
            <a:headEnd len="med" w="med" type="none"/>
            <a:tailEnd len="med" w="med" type="stealth"/>
          </a:ln>
        </p:spPr>
      </p:cxnSp>
      <p:cxnSp>
        <p:nvCxnSpPr>
          <p:cNvPr id="95" name="Google Shape;95;p18"/>
          <p:cNvCxnSpPr/>
          <p:nvPr/>
        </p:nvCxnSpPr>
        <p:spPr>
          <a:xfrm>
            <a:off x="1446650" y="3374700"/>
            <a:ext cx="445200" cy="304500"/>
          </a:xfrm>
          <a:prstGeom prst="straightConnector1">
            <a:avLst/>
          </a:prstGeom>
          <a:noFill/>
          <a:ln cap="flat" cmpd="sng" w="28575">
            <a:solidFill>
              <a:schemeClr val="dk2"/>
            </a:solidFill>
            <a:prstDash val="solid"/>
            <a:round/>
            <a:headEnd len="med" w="med" type="none"/>
            <a:tailEnd len="med" w="med" type="stealth"/>
          </a:ln>
        </p:spPr>
      </p:cxnSp>
      <p:pic>
        <p:nvPicPr>
          <p:cNvPr id="96" name="Google Shape;96;p18"/>
          <p:cNvPicPr preferRelativeResize="0"/>
          <p:nvPr/>
        </p:nvPicPr>
        <p:blipFill>
          <a:blip r:embed="rId3">
            <a:alphaModFix/>
          </a:blip>
          <a:stretch>
            <a:fillRect/>
          </a:stretch>
        </p:blipFill>
        <p:spPr>
          <a:xfrm>
            <a:off x="5497143" y="2695329"/>
            <a:ext cx="3259685" cy="2367300"/>
          </a:xfrm>
          <a:prstGeom prst="rect">
            <a:avLst/>
          </a:prstGeom>
          <a:noFill/>
          <a:ln>
            <a:noFill/>
          </a:ln>
        </p:spPr>
      </p:pic>
      <p:sp>
        <p:nvSpPr>
          <p:cNvPr id="97" name="Google Shape;97;p18"/>
          <p:cNvSpPr txBox="1"/>
          <p:nvPr/>
        </p:nvSpPr>
        <p:spPr>
          <a:xfrm>
            <a:off x="7523150" y="4895625"/>
            <a:ext cx="7138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it"/>
              <a:t>Conseguenze del COVID-19</a:t>
            </a:r>
            <a:endParaRPr b="1"/>
          </a:p>
        </p:txBody>
      </p:sp>
      <p:sp>
        <p:nvSpPr>
          <p:cNvPr id="103" name="Google Shape;103;p19"/>
          <p:cNvSpPr txBox="1"/>
          <p:nvPr>
            <p:ph idx="1" type="body"/>
          </p:nvPr>
        </p:nvSpPr>
        <p:spPr>
          <a:xfrm>
            <a:off x="311700" y="1234075"/>
            <a:ext cx="8520600" cy="3334800"/>
          </a:xfrm>
          <a:prstGeom prst="rect">
            <a:avLst/>
          </a:prstGeom>
        </p:spPr>
        <p:txBody>
          <a:bodyPr anchorCtr="0" anchor="t" bIns="91425" lIns="91425" spcFirstLastPara="1" rIns="91425" wrap="square" tIns="91425">
            <a:normAutofit lnSpcReduction="20000"/>
          </a:bodyPr>
          <a:lstStyle/>
          <a:p>
            <a:pPr indent="0" lvl="0" marL="0" rtl="0" algn="l">
              <a:lnSpc>
                <a:spcPct val="100000"/>
              </a:lnSpc>
              <a:spcBef>
                <a:spcPts val="0"/>
              </a:spcBef>
              <a:spcAft>
                <a:spcPts val="0"/>
              </a:spcAft>
              <a:buNone/>
            </a:pPr>
            <a:r>
              <a:rPr lang="it" sz="1400">
                <a:solidFill>
                  <a:srgbClr val="000000"/>
                </a:solidFill>
              </a:rPr>
              <a:t>Posti persi 				42 000</a:t>
            </a:r>
            <a:endParaRPr sz="1400">
              <a:solidFill>
                <a:srgbClr val="000000"/>
              </a:solidFill>
            </a:endParaRPr>
          </a:p>
          <a:p>
            <a:pPr indent="0" lvl="0" marL="0" rtl="0" algn="l">
              <a:lnSpc>
                <a:spcPct val="100000"/>
              </a:lnSpc>
              <a:spcBef>
                <a:spcPts val="0"/>
              </a:spcBef>
              <a:spcAft>
                <a:spcPts val="0"/>
              </a:spcAft>
              <a:buNone/>
            </a:pPr>
            <a:r>
              <a:t/>
            </a:r>
            <a:endParaRPr sz="1400">
              <a:solidFill>
                <a:srgbClr val="000000"/>
              </a:solidFill>
            </a:endParaRPr>
          </a:p>
          <a:p>
            <a:pPr indent="0" lvl="0" marL="0" rtl="0" algn="l">
              <a:lnSpc>
                <a:spcPct val="100000"/>
              </a:lnSpc>
              <a:spcBef>
                <a:spcPts val="0"/>
              </a:spcBef>
              <a:spcAft>
                <a:spcPts val="0"/>
              </a:spcAft>
              <a:buNone/>
            </a:pPr>
            <a:r>
              <a:rPr lang="it" sz="1400">
                <a:solidFill>
                  <a:srgbClr val="000000"/>
                </a:solidFill>
              </a:rPr>
              <a:t>Settori maggiormente colpiti		Hotel e catering (-83%), Educazione (-70%), </a:t>
            </a:r>
            <a:endParaRPr sz="1400">
              <a:solidFill>
                <a:srgbClr val="000000"/>
              </a:solidFill>
            </a:endParaRPr>
          </a:p>
          <a:p>
            <a:pPr indent="0" lvl="0" marL="2743200" rtl="0" algn="l">
              <a:lnSpc>
                <a:spcPct val="100000"/>
              </a:lnSpc>
              <a:spcBef>
                <a:spcPts val="0"/>
              </a:spcBef>
              <a:spcAft>
                <a:spcPts val="0"/>
              </a:spcAft>
              <a:buClr>
                <a:schemeClr val="dk1"/>
              </a:buClr>
              <a:buSzPts val="1100"/>
              <a:buFont typeface="Arial"/>
              <a:buNone/>
            </a:pPr>
            <a:r>
              <a:rPr lang="it" sz="1400">
                <a:solidFill>
                  <a:srgbClr val="000000"/>
                </a:solidFill>
              </a:rPr>
              <a:t>Trasporti (-69%), Turismo (-64%), Edilizia (-42%)</a:t>
            </a:r>
            <a:endParaRPr sz="1400">
              <a:solidFill>
                <a:srgbClr val="000000"/>
              </a:solidFill>
            </a:endParaRPr>
          </a:p>
          <a:p>
            <a:pPr indent="0" lvl="0" marL="0" rtl="0" algn="l">
              <a:lnSpc>
                <a:spcPct val="100000"/>
              </a:lnSpc>
              <a:spcBef>
                <a:spcPts val="0"/>
              </a:spcBef>
              <a:spcAft>
                <a:spcPts val="0"/>
              </a:spcAft>
              <a:buClr>
                <a:schemeClr val="dk1"/>
              </a:buClr>
              <a:buSzPts val="1100"/>
              <a:buFont typeface="Arial"/>
              <a:buNone/>
            </a:pPr>
            <a:r>
              <a:t/>
            </a:r>
            <a:endParaRPr sz="1400">
              <a:solidFill>
                <a:srgbClr val="000000"/>
              </a:solidFill>
            </a:endParaRPr>
          </a:p>
          <a:p>
            <a:pPr indent="0" lvl="0" marL="0" rtl="0" algn="l">
              <a:lnSpc>
                <a:spcPct val="100000"/>
              </a:lnSpc>
              <a:spcBef>
                <a:spcPts val="0"/>
              </a:spcBef>
              <a:spcAft>
                <a:spcPts val="0"/>
              </a:spcAft>
              <a:buClr>
                <a:schemeClr val="dk1"/>
              </a:buClr>
              <a:buSzPts val="1100"/>
              <a:buFont typeface="Arial"/>
              <a:buNone/>
            </a:pPr>
            <a:r>
              <a:rPr lang="it" sz="1400" u="sng">
                <a:solidFill>
                  <a:srgbClr val="000000"/>
                </a:solidFill>
              </a:rPr>
              <a:t>Sono i settori trainanti dell’economia sarda, con alta percentuale di lavoratrici</a:t>
            </a:r>
            <a:endParaRPr sz="1400" u="sng">
              <a:solidFill>
                <a:srgbClr val="000000"/>
              </a:solidFill>
            </a:endParaRPr>
          </a:p>
          <a:p>
            <a:pPr indent="0" lvl="0" marL="0" rtl="0" algn="l">
              <a:lnSpc>
                <a:spcPct val="100000"/>
              </a:lnSpc>
              <a:spcBef>
                <a:spcPts val="0"/>
              </a:spcBef>
              <a:spcAft>
                <a:spcPts val="0"/>
              </a:spcAft>
              <a:buClr>
                <a:schemeClr val="dk1"/>
              </a:buClr>
              <a:buSzPts val="1100"/>
              <a:buFont typeface="Arial"/>
              <a:buNone/>
            </a:pPr>
            <a:r>
              <a:t/>
            </a:r>
            <a:endParaRPr sz="1400">
              <a:solidFill>
                <a:srgbClr val="000000"/>
              </a:solidFill>
            </a:endParaRPr>
          </a:p>
          <a:p>
            <a:pPr indent="0" lvl="0" marL="0" rtl="0" algn="l">
              <a:lnSpc>
                <a:spcPct val="100000"/>
              </a:lnSpc>
              <a:spcBef>
                <a:spcPts val="0"/>
              </a:spcBef>
              <a:spcAft>
                <a:spcPts val="0"/>
              </a:spcAft>
              <a:buNone/>
            </a:pPr>
            <a:r>
              <a:rPr lang="it" sz="1400">
                <a:solidFill>
                  <a:srgbClr val="000000"/>
                </a:solidFill>
              </a:rPr>
              <a:t>Caduta di assunzioni		-60%</a:t>
            </a:r>
            <a:endParaRPr sz="1400">
              <a:solidFill>
                <a:srgbClr val="000000"/>
              </a:solidFill>
            </a:endParaRPr>
          </a:p>
          <a:p>
            <a:pPr indent="0" lvl="0" marL="0" rtl="0" algn="l">
              <a:lnSpc>
                <a:spcPct val="100000"/>
              </a:lnSpc>
              <a:spcBef>
                <a:spcPts val="0"/>
              </a:spcBef>
              <a:spcAft>
                <a:spcPts val="0"/>
              </a:spcAft>
              <a:buClr>
                <a:schemeClr val="dk1"/>
              </a:buClr>
              <a:buSzPts val="1100"/>
              <a:buFont typeface="Arial"/>
              <a:buNone/>
            </a:pPr>
            <a:r>
              <a:t/>
            </a:r>
            <a:endParaRPr sz="1400">
              <a:solidFill>
                <a:srgbClr val="000000"/>
              </a:solidFill>
            </a:endParaRPr>
          </a:p>
          <a:p>
            <a:pPr indent="0" lvl="0" marL="0" rtl="0" algn="l">
              <a:lnSpc>
                <a:spcPct val="100000"/>
              </a:lnSpc>
              <a:spcBef>
                <a:spcPts val="0"/>
              </a:spcBef>
              <a:spcAft>
                <a:spcPts val="0"/>
              </a:spcAft>
              <a:buClr>
                <a:schemeClr val="dk1"/>
              </a:buClr>
              <a:buSzPts val="1100"/>
              <a:buFont typeface="Arial"/>
              <a:buNone/>
            </a:pPr>
            <a:r>
              <a:t/>
            </a:r>
            <a:endParaRPr sz="1400" u="sng">
              <a:solidFill>
                <a:srgbClr val="000000"/>
              </a:solidFill>
            </a:endParaRPr>
          </a:p>
          <a:p>
            <a:pPr indent="457200" lvl="0" marL="457200" rtl="0" algn="l">
              <a:lnSpc>
                <a:spcPct val="100000"/>
              </a:lnSpc>
              <a:spcBef>
                <a:spcPts val="0"/>
              </a:spcBef>
              <a:spcAft>
                <a:spcPts val="0"/>
              </a:spcAft>
              <a:buNone/>
            </a:pPr>
            <a:r>
              <a:t/>
            </a:r>
            <a:endParaRPr sz="1400" u="sng">
              <a:solidFill>
                <a:srgbClr val="000000"/>
              </a:solidFill>
            </a:endParaRPr>
          </a:p>
          <a:p>
            <a:pPr indent="0" lvl="0" marL="0" rtl="0" algn="l">
              <a:lnSpc>
                <a:spcPct val="100000"/>
              </a:lnSpc>
              <a:spcBef>
                <a:spcPts val="0"/>
              </a:spcBef>
              <a:spcAft>
                <a:spcPts val="0"/>
              </a:spcAft>
              <a:buClr>
                <a:schemeClr val="dk1"/>
              </a:buClr>
              <a:buSzPts val="1100"/>
              <a:buFont typeface="Arial"/>
              <a:buNone/>
            </a:pPr>
            <a:r>
              <a:rPr lang="it" sz="1400">
                <a:solidFill>
                  <a:srgbClr val="000000"/>
                </a:solidFill>
              </a:rPr>
              <a:t>Solitamente lavoratori stagionali: stranieri e giovani</a:t>
            </a:r>
            <a:endParaRPr sz="1400">
              <a:solidFill>
                <a:srgbClr val="000000"/>
              </a:solidFill>
            </a:endParaRPr>
          </a:p>
          <a:p>
            <a:pPr indent="0" lvl="0" marL="0" rtl="0" algn="l">
              <a:lnSpc>
                <a:spcPct val="100000"/>
              </a:lnSpc>
              <a:spcBef>
                <a:spcPts val="0"/>
              </a:spcBef>
              <a:spcAft>
                <a:spcPts val="0"/>
              </a:spcAft>
              <a:buClr>
                <a:schemeClr val="dk1"/>
              </a:buClr>
              <a:buSzPts val="1100"/>
              <a:buFont typeface="Arial"/>
              <a:buNone/>
            </a:pPr>
            <a:r>
              <a:t/>
            </a:r>
            <a:endParaRPr sz="1400">
              <a:solidFill>
                <a:srgbClr val="000000"/>
              </a:solidFill>
            </a:endParaRPr>
          </a:p>
          <a:p>
            <a:pPr indent="0" lvl="0" marL="0" rtl="0" algn="l">
              <a:lnSpc>
                <a:spcPct val="100000"/>
              </a:lnSpc>
              <a:spcBef>
                <a:spcPts val="0"/>
              </a:spcBef>
              <a:spcAft>
                <a:spcPts val="0"/>
              </a:spcAft>
              <a:buClr>
                <a:schemeClr val="dk1"/>
              </a:buClr>
              <a:buSzPts val="1100"/>
              <a:buFont typeface="Arial"/>
              <a:buNone/>
            </a:pPr>
            <a:r>
              <a:t/>
            </a:r>
            <a:endParaRPr sz="1400">
              <a:solidFill>
                <a:srgbClr val="000000"/>
              </a:solidFill>
            </a:endParaRPr>
          </a:p>
          <a:p>
            <a:pPr indent="0" lvl="0" marL="0" rtl="0" algn="l">
              <a:lnSpc>
                <a:spcPct val="100000"/>
              </a:lnSpc>
              <a:spcBef>
                <a:spcPts val="0"/>
              </a:spcBef>
              <a:spcAft>
                <a:spcPts val="0"/>
              </a:spcAft>
              <a:buClr>
                <a:schemeClr val="dk1"/>
              </a:buClr>
              <a:buSzPts val="1100"/>
              <a:buFont typeface="Arial"/>
              <a:buNone/>
            </a:pPr>
            <a:r>
              <a:t/>
            </a:r>
            <a:endParaRPr sz="1400">
              <a:solidFill>
                <a:srgbClr val="000000"/>
              </a:solidFill>
            </a:endParaRPr>
          </a:p>
          <a:p>
            <a:pPr indent="0" lvl="0" marL="0" rtl="0" algn="l">
              <a:spcBef>
                <a:spcPts val="0"/>
              </a:spcBef>
              <a:spcAft>
                <a:spcPts val="1200"/>
              </a:spcAft>
              <a:buNone/>
            </a:pPr>
            <a:r>
              <a:t/>
            </a:r>
            <a:endParaRPr>
              <a:solidFill>
                <a:srgbClr val="000000"/>
              </a:solidFill>
            </a:endParaRPr>
          </a:p>
        </p:txBody>
      </p:sp>
      <p:cxnSp>
        <p:nvCxnSpPr>
          <p:cNvPr id="104" name="Google Shape;104;p19"/>
          <p:cNvCxnSpPr/>
          <p:nvPr/>
        </p:nvCxnSpPr>
        <p:spPr>
          <a:xfrm>
            <a:off x="1394450" y="1940525"/>
            <a:ext cx="0" cy="398400"/>
          </a:xfrm>
          <a:prstGeom prst="straightConnector1">
            <a:avLst/>
          </a:prstGeom>
          <a:noFill/>
          <a:ln cap="flat" cmpd="sng" w="28575">
            <a:solidFill>
              <a:schemeClr val="dk2"/>
            </a:solidFill>
            <a:prstDash val="solid"/>
            <a:round/>
            <a:headEnd len="med" w="med" type="none"/>
            <a:tailEnd len="med" w="med" type="triangle"/>
          </a:ln>
        </p:spPr>
      </p:cxnSp>
      <p:cxnSp>
        <p:nvCxnSpPr>
          <p:cNvPr id="105" name="Google Shape;105;p19"/>
          <p:cNvCxnSpPr/>
          <p:nvPr/>
        </p:nvCxnSpPr>
        <p:spPr>
          <a:xfrm>
            <a:off x="1394450" y="2912250"/>
            <a:ext cx="0" cy="398400"/>
          </a:xfrm>
          <a:prstGeom prst="straightConnector1">
            <a:avLst/>
          </a:prstGeom>
          <a:noFill/>
          <a:ln cap="flat" cmpd="sng" w="28575">
            <a:solidFill>
              <a:schemeClr val="dk2"/>
            </a:solidFill>
            <a:prstDash val="solid"/>
            <a:round/>
            <a:headEnd len="med" w="med" type="none"/>
            <a:tailEnd len="med" w="med" type="triangle"/>
          </a:ln>
        </p:spPr>
      </p:cxnSp>
      <p:sp>
        <p:nvSpPr>
          <p:cNvPr id="106" name="Google Shape;106;p19"/>
          <p:cNvSpPr txBox="1"/>
          <p:nvPr/>
        </p:nvSpPr>
        <p:spPr>
          <a:xfrm>
            <a:off x="743650" y="4449425"/>
            <a:ext cx="3953700" cy="398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107" name="Google Shape;107;p19"/>
          <p:cNvPicPr preferRelativeResize="0"/>
          <p:nvPr/>
        </p:nvPicPr>
        <p:blipFill>
          <a:blip r:embed="rId3">
            <a:alphaModFix/>
          </a:blip>
          <a:stretch>
            <a:fillRect/>
          </a:stretch>
        </p:blipFill>
        <p:spPr>
          <a:xfrm>
            <a:off x="5348443" y="2571754"/>
            <a:ext cx="3259685" cy="23673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0"/>
          <p:cNvSpPr txBox="1"/>
          <p:nvPr>
            <p:ph type="title"/>
          </p:nvPr>
        </p:nvSpPr>
        <p:spPr>
          <a:xfrm>
            <a:off x="228300" y="4078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it"/>
              <a:t>Cultural activities - Places</a:t>
            </a:r>
            <a:endParaRPr b="1"/>
          </a:p>
        </p:txBody>
      </p:sp>
      <p:sp>
        <p:nvSpPr>
          <p:cNvPr id="113" name="Google Shape;113;p20"/>
          <p:cNvSpPr txBox="1"/>
          <p:nvPr/>
        </p:nvSpPr>
        <p:spPr>
          <a:xfrm>
            <a:off x="311700" y="970950"/>
            <a:ext cx="8353800" cy="32016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Char char="-"/>
            </a:pPr>
            <a:r>
              <a:rPr lang="it"/>
              <a:t>Museums		     Archeological and artistic,</a:t>
            </a:r>
            <a:endParaRPr/>
          </a:p>
          <a:p>
            <a:pPr indent="0" lvl="0" marL="457200" rtl="0" algn="l">
              <a:spcBef>
                <a:spcPts val="0"/>
              </a:spcBef>
              <a:spcAft>
                <a:spcPts val="0"/>
              </a:spcAft>
              <a:buNone/>
            </a:pPr>
            <a:r>
              <a:rPr lang="it"/>
              <a:t>                              ruled and qualified by laws  </a:t>
            </a:r>
            <a:endParaRPr/>
          </a:p>
          <a:p>
            <a:pPr indent="0" lvl="0" marL="2286000" rtl="0" algn="l">
              <a:spcBef>
                <a:spcPts val="0"/>
              </a:spcBef>
              <a:spcAft>
                <a:spcPts val="0"/>
              </a:spcAft>
              <a:buNone/>
            </a:pPr>
            <a:r>
              <a:t/>
            </a:r>
            <a:endParaRPr u="sng"/>
          </a:p>
          <a:p>
            <a:pPr indent="0" lvl="0" marL="2286000" rtl="0" algn="l">
              <a:spcBef>
                <a:spcPts val="0"/>
              </a:spcBef>
              <a:spcAft>
                <a:spcPts val="0"/>
              </a:spcAft>
              <a:buNone/>
            </a:pPr>
            <a:r>
              <a:t/>
            </a:r>
            <a:endParaRPr u="sng"/>
          </a:p>
          <a:p>
            <a:pPr indent="0" lvl="0" marL="2286000" rtl="0" algn="l">
              <a:spcBef>
                <a:spcPts val="0"/>
              </a:spcBef>
              <a:spcAft>
                <a:spcPts val="0"/>
              </a:spcAft>
              <a:buNone/>
            </a:pPr>
            <a:r>
              <a:rPr lang="it" u="sng"/>
              <a:t>Homogeneity of supply in Sardinia</a:t>
            </a:r>
            <a:endParaRPr u="sng"/>
          </a:p>
          <a:p>
            <a:pPr indent="0" lvl="0" marL="457200" rtl="0" algn="l">
              <a:spcBef>
                <a:spcPts val="0"/>
              </a:spcBef>
              <a:spcAft>
                <a:spcPts val="0"/>
              </a:spcAft>
              <a:buNone/>
            </a:pPr>
            <a:r>
              <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Char char="-"/>
            </a:pPr>
            <a:r>
              <a:rPr lang="it"/>
              <a:t>Archeological areas 	and    archeo-industrial areas</a:t>
            </a:r>
            <a:endParaRPr/>
          </a:p>
          <a:p>
            <a:pPr indent="457200" lvl="0" marL="457200" rtl="0" algn="l">
              <a:spcBef>
                <a:spcPts val="0"/>
              </a:spcBef>
              <a:spcAft>
                <a:spcPts val="0"/>
              </a:spcAft>
              <a:buNone/>
            </a:pPr>
            <a:r>
              <a:t/>
            </a:r>
            <a:endParaRPr/>
          </a:p>
          <a:p>
            <a:pPr indent="457200" lvl="0" marL="457200" rtl="0" algn="l">
              <a:spcBef>
                <a:spcPts val="0"/>
              </a:spcBef>
              <a:spcAft>
                <a:spcPts val="0"/>
              </a:spcAft>
              <a:buNone/>
            </a:pPr>
            <a:r>
              <a:rPr lang="it"/>
              <a:t> Places with finds from Neolithic Age (1800-1100 BC)</a:t>
            </a:r>
            <a:endParaRPr/>
          </a:p>
          <a:p>
            <a:pPr indent="457200" lvl="0" marL="457200" rtl="0" algn="l">
              <a:spcBef>
                <a:spcPts val="0"/>
              </a:spcBef>
              <a:spcAft>
                <a:spcPts val="0"/>
              </a:spcAft>
              <a:buNone/>
            </a:pPr>
            <a:r>
              <a:t/>
            </a:r>
            <a:endParaRPr/>
          </a:p>
          <a:p>
            <a:pPr indent="457200" lvl="0" marL="457200" rtl="0" algn="l">
              <a:spcBef>
                <a:spcPts val="0"/>
              </a:spcBef>
              <a:spcAft>
                <a:spcPts val="0"/>
              </a:spcAft>
              <a:buNone/>
            </a:pPr>
            <a:r>
              <a:t/>
            </a:r>
            <a:endParaRPr/>
          </a:p>
          <a:p>
            <a:pPr indent="0" lvl="0" marL="0" rtl="0" algn="l">
              <a:spcBef>
                <a:spcPts val="0"/>
              </a:spcBef>
              <a:spcAft>
                <a:spcPts val="0"/>
              </a:spcAft>
              <a:buNone/>
            </a:pPr>
            <a:r>
              <a:rPr lang="it"/>
              <a:t>                                                                   Places and finds tied to mining (between XIX and XX century)  </a:t>
            </a:r>
            <a:endParaRPr/>
          </a:p>
          <a:p>
            <a:pPr indent="0" lvl="0" marL="457200" rtl="0" algn="l">
              <a:spcBef>
                <a:spcPts val="0"/>
              </a:spcBef>
              <a:spcAft>
                <a:spcPts val="0"/>
              </a:spcAft>
              <a:buNone/>
            </a:pPr>
            <a:r>
              <a:rPr lang="it"/>
              <a:t>			</a:t>
            </a:r>
            <a:endParaRPr/>
          </a:p>
        </p:txBody>
      </p:sp>
      <p:sp>
        <p:nvSpPr>
          <p:cNvPr id="114" name="Google Shape;114;p20"/>
          <p:cNvSpPr/>
          <p:nvPr/>
        </p:nvSpPr>
        <p:spPr>
          <a:xfrm>
            <a:off x="1026730" y="2802325"/>
            <a:ext cx="333425" cy="257750"/>
          </a:xfrm>
          <a:custGeom>
            <a:rect b="b" l="l" r="r" t="t"/>
            <a:pathLst>
              <a:path extrusionOk="0" h="10310" w="13337">
                <a:moveTo>
                  <a:pt x="13337" y="0"/>
                </a:moveTo>
                <a:cubicBezTo>
                  <a:pt x="11150" y="703"/>
                  <a:pt x="1074" y="2500"/>
                  <a:pt x="215" y="4218"/>
                </a:cubicBezTo>
                <a:cubicBezTo>
                  <a:pt x="-644" y="5936"/>
                  <a:pt x="6854" y="9295"/>
                  <a:pt x="8182" y="10310"/>
                </a:cubicBezTo>
              </a:path>
            </a:pathLst>
          </a:custGeom>
          <a:noFill/>
          <a:ln cap="flat" cmpd="sng" w="28575">
            <a:solidFill>
              <a:srgbClr val="000000"/>
            </a:solidFill>
            <a:prstDash val="solid"/>
            <a:round/>
            <a:headEnd len="med" w="med" type="none"/>
            <a:tailEnd len="med" w="med" type="stealth"/>
          </a:ln>
        </p:spPr>
      </p:sp>
      <p:sp>
        <p:nvSpPr>
          <p:cNvPr id="115" name="Google Shape;115;p20"/>
          <p:cNvSpPr/>
          <p:nvPr/>
        </p:nvSpPr>
        <p:spPr>
          <a:xfrm>
            <a:off x="5247925" y="2660577"/>
            <a:ext cx="1970175" cy="908500"/>
          </a:xfrm>
          <a:custGeom>
            <a:rect b="b" l="l" r="r" t="t"/>
            <a:pathLst>
              <a:path extrusionOk="0" h="36340" w="78807">
                <a:moveTo>
                  <a:pt x="0" y="254"/>
                </a:moveTo>
                <a:cubicBezTo>
                  <a:pt x="12732" y="879"/>
                  <a:pt x="66627" y="-2011"/>
                  <a:pt x="76391" y="4003"/>
                </a:cubicBezTo>
                <a:cubicBezTo>
                  <a:pt x="86155" y="10017"/>
                  <a:pt x="61550" y="30951"/>
                  <a:pt x="58582" y="36340"/>
                </a:cubicBezTo>
              </a:path>
            </a:pathLst>
          </a:custGeom>
          <a:noFill/>
          <a:ln cap="flat" cmpd="sng" w="28575">
            <a:solidFill>
              <a:srgbClr val="000000"/>
            </a:solidFill>
            <a:prstDash val="solid"/>
            <a:round/>
            <a:headEnd len="med" w="med" type="none"/>
            <a:tailEnd len="med" w="med" type="triangle"/>
          </a:ln>
        </p:spPr>
      </p:sp>
      <p:pic>
        <p:nvPicPr>
          <p:cNvPr id="116" name="Google Shape;116;p20"/>
          <p:cNvPicPr preferRelativeResize="0"/>
          <p:nvPr/>
        </p:nvPicPr>
        <p:blipFill>
          <a:blip r:embed="rId3">
            <a:alphaModFix/>
          </a:blip>
          <a:stretch>
            <a:fillRect/>
          </a:stretch>
        </p:blipFill>
        <p:spPr>
          <a:xfrm>
            <a:off x="6256024" y="180099"/>
            <a:ext cx="2702075" cy="1938526"/>
          </a:xfrm>
          <a:prstGeom prst="rect">
            <a:avLst/>
          </a:prstGeom>
          <a:noFill/>
          <a:ln>
            <a:noFill/>
          </a:ln>
        </p:spPr>
      </p:pic>
      <p:cxnSp>
        <p:nvCxnSpPr>
          <p:cNvPr id="117" name="Google Shape;117;p20"/>
          <p:cNvCxnSpPr/>
          <p:nvPr/>
        </p:nvCxnSpPr>
        <p:spPr>
          <a:xfrm>
            <a:off x="3674950" y="1528625"/>
            <a:ext cx="0" cy="398400"/>
          </a:xfrm>
          <a:prstGeom prst="straightConnector1">
            <a:avLst/>
          </a:prstGeom>
          <a:noFill/>
          <a:ln cap="flat" cmpd="sng" w="28575">
            <a:solidFill>
              <a:srgbClr val="000000"/>
            </a:solidFill>
            <a:prstDash val="solid"/>
            <a:round/>
            <a:headEnd len="med" w="med" type="none"/>
            <a:tailEnd len="med" w="med" type="triangle"/>
          </a:ln>
        </p:spPr>
      </p:cxnSp>
      <p:pic>
        <p:nvPicPr>
          <p:cNvPr id="118" name="Google Shape;118;p20"/>
          <p:cNvPicPr preferRelativeResize="0"/>
          <p:nvPr/>
        </p:nvPicPr>
        <p:blipFill>
          <a:blip r:embed="rId4">
            <a:alphaModFix/>
          </a:blip>
          <a:stretch>
            <a:fillRect/>
          </a:stretch>
        </p:blipFill>
        <p:spPr>
          <a:xfrm>
            <a:off x="311700" y="3322450"/>
            <a:ext cx="2788649" cy="17466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1"/>
          <p:cNvSpPr txBox="1"/>
          <p:nvPr>
            <p:ph type="title"/>
          </p:nvPr>
        </p:nvSpPr>
        <p:spPr>
          <a:xfrm>
            <a:off x="235500" y="2281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it"/>
              <a:t>Offerte culturali - Luoghi</a:t>
            </a:r>
            <a:r>
              <a:rPr lang="it"/>
              <a:t> </a:t>
            </a:r>
            <a:endParaRPr/>
          </a:p>
        </p:txBody>
      </p:sp>
      <p:sp>
        <p:nvSpPr>
          <p:cNvPr id="124" name="Google Shape;124;p21"/>
          <p:cNvSpPr txBox="1"/>
          <p:nvPr>
            <p:ph idx="1" type="body"/>
          </p:nvPr>
        </p:nvSpPr>
        <p:spPr>
          <a:xfrm>
            <a:off x="311700" y="933025"/>
            <a:ext cx="8727300" cy="3416400"/>
          </a:xfrm>
          <a:prstGeom prst="rect">
            <a:avLst/>
          </a:prstGeom>
        </p:spPr>
        <p:txBody>
          <a:bodyPr anchorCtr="0" anchor="t" bIns="91425" lIns="91425" spcFirstLastPara="1" rIns="91425" wrap="square" tIns="91425">
            <a:normAutofit fontScale="25000" lnSpcReduction="20000"/>
          </a:bodyPr>
          <a:lstStyle/>
          <a:p>
            <a:pPr indent="-257175" lvl="0" marL="457200" rtl="0" algn="just">
              <a:spcBef>
                <a:spcPts val="0"/>
              </a:spcBef>
              <a:spcAft>
                <a:spcPts val="0"/>
              </a:spcAft>
              <a:buClr>
                <a:srgbClr val="000000"/>
              </a:buClr>
              <a:buSzPct val="31493"/>
              <a:buChar char="-"/>
            </a:pPr>
            <a:r>
              <a:rPr lang="it" sz="5715">
                <a:solidFill>
                  <a:srgbClr val="000000"/>
                </a:solidFill>
              </a:rPr>
              <a:t>Musei	</a:t>
            </a:r>
            <a:r>
              <a:rPr lang="it" sz="4815">
                <a:solidFill>
                  <a:srgbClr val="000000"/>
                </a:solidFill>
              </a:rPr>
              <a:t>	          </a:t>
            </a:r>
            <a:r>
              <a:rPr lang="it" sz="5784">
                <a:solidFill>
                  <a:srgbClr val="000000"/>
                </a:solidFill>
              </a:rPr>
              <a:t>di carattere archeologico e artistico,</a:t>
            </a:r>
            <a:endParaRPr sz="5784">
              <a:solidFill>
                <a:srgbClr val="000000"/>
              </a:solidFill>
            </a:endParaRPr>
          </a:p>
          <a:p>
            <a:pPr indent="0" lvl="0" marL="457200" rtl="0" algn="just">
              <a:spcBef>
                <a:spcPts val="0"/>
              </a:spcBef>
              <a:spcAft>
                <a:spcPts val="0"/>
              </a:spcAft>
              <a:buNone/>
            </a:pPr>
            <a:r>
              <a:rPr lang="it" sz="5784">
                <a:solidFill>
                  <a:srgbClr val="000000"/>
                </a:solidFill>
              </a:rPr>
              <a:t>                             regolati e qualificati da normative </a:t>
            </a:r>
            <a:endParaRPr sz="5784">
              <a:solidFill>
                <a:srgbClr val="000000"/>
              </a:solidFill>
            </a:endParaRPr>
          </a:p>
          <a:p>
            <a:pPr indent="0" lvl="0" marL="457200" rtl="0" algn="just">
              <a:spcBef>
                <a:spcPts val="0"/>
              </a:spcBef>
              <a:spcAft>
                <a:spcPts val="0"/>
              </a:spcAft>
              <a:buNone/>
            </a:pPr>
            <a:r>
              <a:rPr lang="it" sz="5784">
                <a:solidFill>
                  <a:srgbClr val="000000"/>
                </a:solidFill>
              </a:rPr>
              <a:t>                         </a:t>
            </a:r>
            <a:endParaRPr sz="5784">
              <a:solidFill>
                <a:srgbClr val="000000"/>
              </a:solidFill>
            </a:endParaRPr>
          </a:p>
          <a:p>
            <a:pPr indent="0" lvl="0" marL="457200" rtl="0" algn="just">
              <a:spcBef>
                <a:spcPts val="0"/>
              </a:spcBef>
              <a:spcAft>
                <a:spcPts val="0"/>
              </a:spcAft>
              <a:buNone/>
            </a:pPr>
            <a:r>
              <a:rPr lang="it" sz="5784">
                <a:solidFill>
                  <a:srgbClr val="000000"/>
                </a:solidFill>
              </a:rPr>
              <a:t>                            </a:t>
            </a:r>
            <a:endParaRPr sz="5784">
              <a:solidFill>
                <a:srgbClr val="000000"/>
              </a:solidFill>
            </a:endParaRPr>
          </a:p>
          <a:p>
            <a:pPr indent="0" lvl="0" marL="457200" rtl="0" algn="just">
              <a:spcBef>
                <a:spcPts val="0"/>
              </a:spcBef>
              <a:spcAft>
                <a:spcPts val="0"/>
              </a:spcAft>
              <a:buNone/>
            </a:pPr>
            <a:r>
              <a:rPr lang="it" sz="5784">
                <a:solidFill>
                  <a:srgbClr val="000000"/>
                </a:solidFill>
              </a:rPr>
              <a:t>                               omogeneità dell’offerta nella regione.</a:t>
            </a:r>
            <a:endParaRPr sz="5784">
              <a:solidFill>
                <a:srgbClr val="000000"/>
              </a:solidFill>
            </a:endParaRPr>
          </a:p>
          <a:p>
            <a:pPr indent="457200" lvl="0" marL="1371600" rtl="0" algn="just">
              <a:spcBef>
                <a:spcPts val="0"/>
              </a:spcBef>
              <a:spcAft>
                <a:spcPts val="0"/>
              </a:spcAft>
              <a:buNone/>
            </a:pPr>
            <a:r>
              <a:t/>
            </a:r>
            <a:endParaRPr sz="5784">
              <a:solidFill>
                <a:srgbClr val="000000"/>
              </a:solidFill>
            </a:endParaRPr>
          </a:p>
          <a:p>
            <a:pPr indent="-320432" lvl="0" marL="457200" rtl="0" algn="just">
              <a:spcBef>
                <a:spcPts val="1000"/>
              </a:spcBef>
              <a:spcAft>
                <a:spcPts val="0"/>
              </a:spcAft>
              <a:buClr>
                <a:srgbClr val="000000"/>
              </a:buClr>
              <a:buSzPct val="100000"/>
              <a:buChar char="-"/>
            </a:pPr>
            <a:r>
              <a:rPr lang="it" sz="5784">
                <a:solidFill>
                  <a:srgbClr val="000000"/>
                </a:solidFill>
              </a:rPr>
              <a:t>Aree archeologiche           e               archeo-industriali</a:t>
            </a:r>
            <a:endParaRPr sz="5784">
              <a:solidFill>
                <a:srgbClr val="000000"/>
              </a:solidFill>
            </a:endParaRPr>
          </a:p>
          <a:p>
            <a:pPr indent="0" lvl="0" marL="0" rtl="0" algn="just">
              <a:spcBef>
                <a:spcPts val="1200"/>
              </a:spcBef>
              <a:spcAft>
                <a:spcPts val="0"/>
              </a:spcAft>
              <a:buNone/>
            </a:pPr>
            <a:r>
              <a:rPr lang="it" sz="5784">
                <a:solidFill>
                  <a:srgbClr val="000000"/>
                </a:solidFill>
              </a:rPr>
              <a:t>               Siti con reperti archeologici risalenti al Neolitico(1800-1100 a.C)</a:t>
            </a:r>
            <a:endParaRPr sz="5784">
              <a:solidFill>
                <a:srgbClr val="000000"/>
              </a:solidFill>
            </a:endParaRPr>
          </a:p>
          <a:p>
            <a:pPr indent="0" lvl="0" marL="0" rtl="0" algn="just">
              <a:spcBef>
                <a:spcPts val="1200"/>
              </a:spcBef>
              <a:spcAft>
                <a:spcPts val="0"/>
              </a:spcAft>
              <a:buNone/>
            </a:pPr>
            <a:r>
              <a:t/>
            </a:r>
            <a:endParaRPr sz="5784">
              <a:solidFill>
                <a:srgbClr val="000000"/>
              </a:solidFill>
            </a:endParaRPr>
          </a:p>
          <a:p>
            <a:pPr indent="0" lvl="0" marL="0" rtl="0" algn="just">
              <a:spcBef>
                <a:spcPts val="1200"/>
              </a:spcBef>
              <a:spcAft>
                <a:spcPts val="0"/>
              </a:spcAft>
              <a:buNone/>
            </a:pPr>
            <a:r>
              <a:rPr lang="it" sz="5784">
                <a:solidFill>
                  <a:srgbClr val="000000"/>
                </a:solidFill>
              </a:rPr>
              <a:t>                                                        	Edifici e reperti legati al mondo delle estrazioni minerarie </a:t>
            </a:r>
            <a:endParaRPr sz="5784">
              <a:solidFill>
                <a:srgbClr val="000000"/>
              </a:solidFill>
            </a:endParaRPr>
          </a:p>
          <a:p>
            <a:pPr indent="0" lvl="0" marL="0" rtl="0" algn="just">
              <a:spcBef>
                <a:spcPts val="1200"/>
              </a:spcBef>
              <a:spcAft>
                <a:spcPts val="0"/>
              </a:spcAft>
              <a:buNone/>
            </a:pPr>
            <a:r>
              <a:rPr lang="it" sz="5784">
                <a:solidFill>
                  <a:srgbClr val="000000"/>
                </a:solidFill>
              </a:rPr>
              <a:t>                                                          (fine ‘800- inizio ‘900)</a:t>
            </a:r>
            <a:endParaRPr sz="5784">
              <a:solidFill>
                <a:srgbClr val="000000"/>
              </a:solidFill>
            </a:endParaRPr>
          </a:p>
          <a:p>
            <a:pPr indent="0" lvl="0" marL="457200" rtl="0" algn="r">
              <a:spcBef>
                <a:spcPts val="1200"/>
              </a:spcBef>
              <a:spcAft>
                <a:spcPts val="0"/>
              </a:spcAft>
              <a:buNone/>
            </a:pPr>
            <a:r>
              <a:rPr lang="it" sz="5784">
                <a:solidFill>
                  <a:srgbClr val="000000"/>
                </a:solidFill>
              </a:rPr>
              <a:t>				</a:t>
            </a:r>
            <a:endParaRPr sz="5784">
              <a:solidFill>
                <a:srgbClr val="000000"/>
              </a:solidFill>
            </a:endParaRPr>
          </a:p>
          <a:p>
            <a:pPr indent="0" lvl="0" marL="457200" rtl="0" algn="r">
              <a:spcBef>
                <a:spcPts val="0"/>
              </a:spcBef>
              <a:spcAft>
                <a:spcPts val="0"/>
              </a:spcAft>
              <a:buNone/>
            </a:pPr>
            <a:r>
              <a:t/>
            </a:r>
            <a:endParaRPr sz="5784">
              <a:solidFill>
                <a:srgbClr val="000000"/>
              </a:solidFill>
            </a:endParaRPr>
          </a:p>
          <a:p>
            <a:pPr indent="0" lvl="0" marL="457200" rtl="0" algn="r">
              <a:spcBef>
                <a:spcPts val="0"/>
              </a:spcBef>
              <a:spcAft>
                <a:spcPts val="0"/>
              </a:spcAft>
              <a:buNone/>
            </a:pPr>
            <a:r>
              <a:t/>
            </a:r>
            <a:endParaRPr sz="5784">
              <a:solidFill>
                <a:srgbClr val="000000"/>
              </a:solidFill>
            </a:endParaRPr>
          </a:p>
          <a:p>
            <a:pPr indent="0" lvl="0" marL="457200" rtl="0" algn="r">
              <a:spcBef>
                <a:spcPts val="0"/>
              </a:spcBef>
              <a:spcAft>
                <a:spcPts val="0"/>
              </a:spcAft>
              <a:buNone/>
            </a:pPr>
            <a:r>
              <a:t/>
            </a:r>
            <a:endParaRPr sz="5784">
              <a:solidFill>
                <a:srgbClr val="000000"/>
              </a:solidFill>
            </a:endParaRPr>
          </a:p>
          <a:p>
            <a:pPr indent="0" lvl="0" marL="457200" rtl="0" algn="r">
              <a:spcBef>
                <a:spcPts val="0"/>
              </a:spcBef>
              <a:spcAft>
                <a:spcPts val="0"/>
              </a:spcAft>
              <a:buNone/>
            </a:pPr>
            <a:r>
              <a:rPr lang="it" sz="5784">
                <a:solidFill>
                  <a:srgbClr val="000000"/>
                </a:solidFill>
              </a:rPr>
              <a:t> </a:t>
            </a:r>
            <a:endParaRPr sz="5784">
              <a:solidFill>
                <a:srgbClr val="000000"/>
              </a:solidFill>
            </a:endParaRPr>
          </a:p>
          <a:p>
            <a:pPr indent="0" lvl="0" marL="457200" rtl="0" algn="r">
              <a:spcBef>
                <a:spcPts val="0"/>
              </a:spcBef>
              <a:spcAft>
                <a:spcPts val="0"/>
              </a:spcAft>
              <a:buNone/>
            </a:pPr>
            <a:r>
              <a:t/>
            </a:r>
            <a:endParaRPr sz="5784">
              <a:solidFill>
                <a:srgbClr val="000000"/>
              </a:solidFill>
            </a:endParaRPr>
          </a:p>
          <a:p>
            <a:pPr indent="0" lvl="0" marL="457200" rtl="0" algn="just">
              <a:spcBef>
                <a:spcPts val="0"/>
              </a:spcBef>
              <a:spcAft>
                <a:spcPts val="0"/>
              </a:spcAft>
              <a:buNone/>
            </a:pPr>
            <a:r>
              <a:t/>
            </a:r>
            <a:endParaRPr sz="5784">
              <a:solidFill>
                <a:srgbClr val="000000"/>
              </a:solidFill>
            </a:endParaRPr>
          </a:p>
          <a:p>
            <a:pPr indent="0" lvl="0" marL="457200" rtl="0" algn="just">
              <a:spcBef>
                <a:spcPts val="0"/>
              </a:spcBef>
              <a:spcAft>
                <a:spcPts val="0"/>
              </a:spcAft>
              <a:buNone/>
            </a:pPr>
            <a:r>
              <a:rPr lang="it" sz="4815">
                <a:solidFill>
                  <a:srgbClr val="000000"/>
                </a:solidFill>
              </a:rPr>
              <a:t>			</a:t>
            </a:r>
            <a:endParaRPr sz="4815">
              <a:solidFill>
                <a:srgbClr val="000000"/>
              </a:solidFill>
            </a:endParaRPr>
          </a:p>
          <a:p>
            <a:pPr indent="0" lvl="0" marL="0" rtl="0" algn="l">
              <a:spcBef>
                <a:spcPts val="0"/>
              </a:spcBef>
              <a:spcAft>
                <a:spcPts val="0"/>
              </a:spcAft>
              <a:buNone/>
            </a:pPr>
            <a:r>
              <a:t/>
            </a:r>
            <a:endParaRPr>
              <a:solidFill>
                <a:srgbClr val="000000"/>
              </a:solidFill>
            </a:endParaRPr>
          </a:p>
          <a:p>
            <a:pPr indent="0" lvl="0" marL="0" rtl="0" algn="l">
              <a:spcBef>
                <a:spcPts val="0"/>
              </a:spcBef>
              <a:spcAft>
                <a:spcPts val="0"/>
              </a:spcAft>
              <a:buNone/>
            </a:pPr>
            <a:r>
              <a:t/>
            </a:r>
            <a:endParaRPr>
              <a:solidFill>
                <a:srgbClr val="000000"/>
              </a:solidFill>
            </a:endParaRPr>
          </a:p>
          <a:p>
            <a:pPr indent="0" lvl="0" marL="457200" rtl="0" algn="l">
              <a:spcBef>
                <a:spcPts val="0"/>
              </a:spcBef>
              <a:spcAft>
                <a:spcPts val="1200"/>
              </a:spcAft>
              <a:buNone/>
            </a:pPr>
            <a:r>
              <a:rPr lang="it">
                <a:solidFill>
                  <a:srgbClr val="000000"/>
                </a:solidFill>
              </a:rPr>
              <a:t>			</a:t>
            </a:r>
            <a:endParaRPr>
              <a:solidFill>
                <a:srgbClr val="000000"/>
              </a:solidFill>
            </a:endParaRPr>
          </a:p>
        </p:txBody>
      </p:sp>
      <p:cxnSp>
        <p:nvCxnSpPr>
          <p:cNvPr id="125" name="Google Shape;125;p21"/>
          <p:cNvCxnSpPr/>
          <p:nvPr/>
        </p:nvCxnSpPr>
        <p:spPr>
          <a:xfrm>
            <a:off x="3278375" y="1491475"/>
            <a:ext cx="0" cy="398400"/>
          </a:xfrm>
          <a:prstGeom prst="straightConnector1">
            <a:avLst/>
          </a:prstGeom>
          <a:noFill/>
          <a:ln cap="flat" cmpd="sng" w="28575">
            <a:solidFill>
              <a:srgbClr val="000000"/>
            </a:solidFill>
            <a:prstDash val="solid"/>
            <a:round/>
            <a:headEnd len="med" w="med" type="none"/>
            <a:tailEnd len="med" w="med" type="triangle"/>
          </a:ln>
        </p:spPr>
      </p:cxnSp>
      <p:sp>
        <p:nvSpPr>
          <p:cNvPr id="126" name="Google Shape;126;p21"/>
          <p:cNvSpPr/>
          <p:nvPr/>
        </p:nvSpPr>
        <p:spPr>
          <a:xfrm>
            <a:off x="654900" y="2633725"/>
            <a:ext cx="435786" cy="254064"/>
          </a:xfrm>
          <a:custGeom>
            <a:rect b="b" l="l" r="r" t="t"/>
            <a:pathLst>
              <a:path extrusionOk="0" h="10310" w="13337">
                <a:moveTo>
                  <a:pt x="13337" y="0"/>
                </a:moveTo>
                <a:cubicBezTo>
                  <a:pt x="11150" y="703"/>
                  <a:pt x="1074" y="2500"/>
                  <a:pt x="215" y="4218"/>
                </a:cubicBezTo>
                <a:cubicBezTo>
                  <a:pt x="-644" y="5936"/>
                  <a:pt x="6854" y="9295"/>
                  <a:pt x="8182" y="10310"/>
                </a:cubicBezTo>
              </a:path>
            </a:pathLst>
          </a:custGeom>
          <a:noFill/>
          <a:ln cap="flat" cmpd="sng" w="28575">
            <a:solidFill>
              <a:srgbClr val="000000"/>
            </a:solidFill>
            <a:prstDash val="solid"/>
            <a:round/>
            <a:headEnd len="med" w="med" type="none"/>
            <a:tailEnd len="med" w="med" type="stealth"/>
          </a:ln>
        </p:spPr>
      </p:sp>
      <p:sp>
        <p:nvSpPr>
          <p:cNvPr id="127" name="Google Shape;127;p21"/>
          <p:cNvSpPr/>
          <p:nvPr/>
        </p:nvSpPr>
        <p:spPr>
          <a:xfrm>
            <a:off x="5632150" y="2487077"/>
            <a:ext cx="1970175" cy="908500"/>
          </a:xfrm>
          <a:custGeom>
            <a:rect b="b" l="l" r="r" t="t"/>
            <a:pathLst>
              <a:path extrusionOk="0" h="36340" w="78807">
                <a:moveTo>
                  <a:pt x="0" y="254"/>
                </a:moveTo>
                <a:cubicBezTo>
                  <a:pt x="12732" y="879"/>
                  <a:pt x="66627" y="-2011"/>
                  <a:pt x="76391" y="4003"/>
                </a:cubicBezTo>
                <a:cubicBezTo>
                  <a:pt x="86155" y="10017"/>
                  <a:pt x="61550" y="30951"/>
                  <a:pt x="58582" y="36340"/>
                </a:cubicBezTo>
              </a:path>
            </a:pathLst>
          </a:custGeom>
          <a:noFill/>
          <a:ln cap="flat" cmpd="sng" w="28575">
            <a:solidFill>
              <a:srgbClr val="000000"/>
            </a:solidFill>
            <a:prstDash val="solid"/>
            <a:round/>
            <a:headEnd len="med" w="med" type="none"/>
            <a:tailEnd len="med" w="med" type="triangle"/>
          </a:ln>
        </p:spPr>
      </p:sp>
      <p:pic>
        <p:nvPicPr>
          <p:cNvPr id="128" name="Google Shape;128;p21"/>
          <p:cNvPicPr preferRelativeResize="0"/>
          <p:nvPr/>
        </p:nvPicPr>
        <p:blipFill>
          <a:blip r:embed="rId3">
            <a:alphaModFix/>
          </a:blip>
          <a:stretch>
            <a:fillRect/>
          </a:stretch>
        </p:blipFill>
        <p:spPr>
          <a:xfrm>
            <a:off x="235500" y="3248075"/>
            <a:ext cx="2788649" cy="1746675"/>
          </a:xfrm>
          <a:prstGeom prst="rect">
            <a:avLst/>
          </a:prstGeom>
          <a:noFill/>
          <a:ln>
            <a:noFill/>
          </a:ln>
        </p:spPr>
      </p:pic>
      <p:pic>
        <p:nvPicPr>
          <p:cNvPr id="129" name="Google Shape;129;p21"/>
          <p:cNvPicPr preferRelativeResize="0"/>
          <p:nvPr/>
        </p:nvPicPr>
        <p:blipFill>
          <a:blip r:embed="rId4">
            <a:alphaModFix/>
          </a:blip>
          <a:stretch>
            <a:fillRect/>
          </a:stretch>
        </p:blipFill>
        <p:spPr>
          <a:xfrm>
            <a:off x="6256024" y="180099"/>
            <a:ext cx="2702075" cy="193852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1AFD1"/>
      </a:accent4>
      <a:accent5>
        <a:srgbClr val="0F9D58"/>
      </a:accent5>
      <a:accent6>
        <a:srgbClr val="9C27B0"/>
      </a:accent6>
      <a:hlink>
        <a:srgbClr val="0F9D58"/>
      </a:hlink>
      <a:folHlink>
        <a:srgbClr val="0F9D5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