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b79c68008f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b79c68008f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7962a367c5_3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7962a367c5_3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b79c68008f_3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b79c68008f_3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7962a367c5_3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7962a367c5_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b79c68008f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b79c68008f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b648d36a85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b648d36a85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b79c68008f_2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b79c68008f_2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b648d36a85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b648d36a85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b79c68008f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b79c68008f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7962a367c5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7962a367c5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abab2b97b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abab2b97b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b79c68008f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b79c68008f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7962a367c5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7962a367c5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b5387daf76_1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b5387daf76_1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b56f98db6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b56f98db6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b5387daf76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b5387daf76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b56b8449ef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b56b8449ef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abab2b97bc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abab2b97bc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b56b8449ef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b56b8449ef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b79c68008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b79c68008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b648d36a8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b648d36a8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jpg"/><Relationship Id="rId4" Type="http://schemas.openxmlformats.org/officeDocument/2006/relationships/image" Target="../media/image1.jpg"/><Relationship Id="rId5" Type="http://schemas.openxmlformats.org/officeDocument/2006/relationships/image" Target="../media/image2.jpg"/><Relationship Id="rId6" Type="http://schemas.openxmlformats.org/officeDocument/2006/relationships/image" Target="../media/image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jpg"/><Relationship Id="rId4" Type="http://schemas.openxmlformats.org/officeDocument/2006/relationships/image" Target="../media/image2.jpg"/><Relationship Id="rId5" Type="http://schemas.openxmlformats.org/officeDocument/2006/relationships/image" Target="../media/image1.jpg"/><Relationship Id="rId6" Type="http://schemas.openxmlformats.org/officeDocument/2006/relationships/image" Target="../media/image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hyperlink" Target="http://www.nationalia.info" TargetMode="External"/><Relationship Id="rId4" Type="http://schemas.openxmlformats.org/officeDocument/2006/relationships/hyperlink" Target="https://www.sardegnaricerche.it/attivita/parcotecnologico/" TargetMode="External"/><Relationship Id="rId11" Type="http://schemas.openxmlformats.org/officeDocument/2006/relationships/hyperlink" Target="https://www.sardegnacultura.it/" TargetMode="External"/><Relationship Id="rId10" Type="http://schemas.openxmlformats.org/officeDocument/2006/relationships/hyperlink" Target="https://www.regione.sardegna.it" TargetMode="External"/><Relationship Id="rId12" Type="http://schemas.openxmlformats.org/officeDocument/2006/relationships/hyperlink" Target="https://www.sardegnaturismo.it/" TargetMode="External"/><Relationship Id="rId9" Type="http://schemas.openxmlformats.org/officeDocument/2006/relationships/hyperlink" Target="https://www.laleggepertutti.it/411158_quali-sono-le-regioni-a-statuto-speciale#:~:text=Anche%20dopo%20la%20riforma%20del,cui%20esercitano%20la%20potest%C3%A0%20legislativa" TargetMode="External"/><Relationship Id="rId5" Type="http://schemas.openxmlformats.org/officeDocument/2006/relationships/hyperlink" Target="https://www.statista.com/statistics/531010/unemployment-rate-italy/" TargetMode="External"/><Relationship Id="rId6" Type="http://schemas.openxmlformats.org/officeDocument/2006/relationships/hyperlink" Target="https://fred.stlouisfed.org/series/LRIN64TTITQ156N" TargetMode="External"/><Relationship Id="rId7" Type="http://schemas.openxmlformats.org/officeDocument/2006/relationships/hyperlink" Target="https://ec.europa.eu/eures/main.jsp?countryId=IT&amp;acro=lmi&amp;showRegion=true&amp;lang=en&amp;mode=text&amp;regionId=IT0&amp;nuts2Code=%20&amp;nuts3Code=null&amp;catId=403" TargetMode="External"/><Relationship Id="rId8" Type="http://schemas.openxmlformats.org/officeDocument/2006/relationships/hyperlink" Target="https://ec.europa.eu/eures/main.jsp?catId=403&amp;lmi=Y&amp;acro=lmi&amp;lang=en&amp;recordLang=en&amp;parentId=&amp;countryId=IT&amp;regionId=IT0&amp;nuts2Code=%20&amp;nuts3Code=null&amp;mode=shortages&amp;regionName=Sardegna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240750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SARDINIA -	SARDEGNA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175450"/>
            <a:ext cx="8520600" cy="79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Eures - Texts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Festivals, events and fairs</a:t>
            </a:r>
            <a:endParaRPr/>
          </a:p>
        </p:txBody>
      </p:sp>
      <p:sp>
        <p:nvSpPr>
          <p:cNvPr id="118" name="Google Shape;118;p22"/>
          <p:cNvSpPr txBox="1"/>
          <p:nvPr>
            <p:ph idx="1" type="body"/>
          </p:nvPr>
        </p:nvSpPr>
        <p:spPr>
          <a:xfrm>
            <a:off x="3855000" y="1202288"/>
            <a:ext cx="339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-"/>
            </a:pPr>
            <a:r>
              <a:rPr lang="it" sz="1400">
                <a:solidFill>
                  <a:srgbClr val="000000"/>
                </a:solidFill>
              </a:rPr>
              <a:t>“Cavalcata sarda”</a:t>
            </a:r>
            <a:endParaRPr sz="1400">
              <a:solidFill>
                <a:srgbClr val="000000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-"/>
            </a:pPr>
            <a:r>
              <a:rPr lang="it" sz="1400">
                <a:solidFill>
                  <a:srgbClr val="000000"/>
                </a:solidFill>
              </a:rPr>
              <a:t>Sassari, Festa della Bellezza</a:t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19" name="Google Shape;119;p22"/>
          <p:cNvPicPr preferRelativeResize="0"/>
          <p:nvPr/>
        </p:nvPicPr>
        <p:blipFill rotWithShape="1">
          <a:blip r:embed="rId3">
            <a:alphaModFix/>
          </a:blip>
          <a:srcRect b="0" l="-3130" r="3129" t="0"/>
          <a:stretch/>
        </p:blipFill>
        <p:spPr>
          <a:xfrm>
            <a:off x="6944600" y="780625"/>
            <a:ext cx="1846502" cy="9943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90275" y="1959579"/>
            <a:ext cx="2061201" cy="1575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49894" y="2571750"/>
            <a:ext cx="2133324" cy="1630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2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401400" y="3641200"/>
            <a:ext cx="2724150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22"/>
          <p:cNvSpPr txBox="1"/>
          <p:nvPr/>
        </p:nvSpPr>
        <p:spPr>
          <a:xfrm>
            <a:off x="311700" y="4202600"/>
            <a:ext cx="3151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it"/>
              <a:t>Carnival in Oristano</a:t>
            </a:r>
            <a:endParaRPr sz="1000"/>
          </a:p>
        </p:txBody>
      </p:sp>
      <p:sp>
        <p:nvSpPr>
          <p:cNvPr id="124" name="Google Shape;124;p22"/>
          <p:cNvSpPr txBox="1"/>
          <p:nvPr/>
        </p:nvSpPr>
        <p:spPr>
          <a:xfrm>
            <a:off x="5846575" y="3981825"/>
            <a:ext cx="3761100" cy="71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/>
              <a:t>European Jazz Expo	</a:t>
            </a:r>
            <a:endParaRPr sz="1600"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it" sz="1600"/>
              <a:t>Cagliari</a:t>
            </a:r>
            <a:endParaRPr sz="1200"/>
          </a:p>
        </p:txBody>
      </p:sp>
      <p:sp>
        <p:nvSpPr>
          <p:cNvPr id="125" name="Google Shape;125;p22"/>
          <p:cNvSpPr txBox="1"/>
          <p:nvPr/>
        </p:nvSpPr>
        <p:spPr>
          <a:xfrm>
            <a:off x="3463500" y="2493350"/>
            <a:ext cx="1846500" cy="6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-"/>
            </a:pPr>
            <a:r>
              <a:rPr lang="it"/>
              <a:t>“Sant’Antoni e su fogu”</a:t>
            </a:r>
            <a:endParaRPr sz="1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3"/>
          <p:cNvSpPr txBox="1"/>
          <p:nvPr>
            <p:ph type="title"/>
          </p:nvPr>
        </p:nvSpPr>
        <p:spPr>
          <a:xfrm>
            <a:off x="311700" y="3136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Sagre, eventi e fiere</a:t>
            </a:r>
            <a:endParaRPr/>
          </a:p>
        </p:txBody>
      </p:sp>
      <p:sp>
        <p:nvSpPr>
          <p:cNvPr id="131" name="Google Shape;131;p23"/>
          <p:cNvSpPr txBox="1"/>
          <p:nvPr>
            <p:ph idx="1" type="body"/>
          </p:nvPr>
        </p:nvSpPr>
        <p:spPr>
          <a:xfrm>
            <a:off x="311700" y="886350"/>
            <a:ext cx="8520600" cy="36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it">
                <a:solidFill>
                  <a:srgbClr val="000000"/>
                </a:solidFill>
              </a:rPr>
              <a:t>cavalcata sarda, sassari, festa della bellezza</a:t>
            </a:r>
            <a:endParaRPr>
              <a:solidFill>
                <a:srgbClr val="000000"/>
              </a:solidFill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it">
                <a:solidFill>
                  <a:srgbClr val="000000"/>
                </a:solidFill>
              </a:rPr>
              <a:t>carnevale di oristano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it">
                <a:solidFill>
                  <a:srgbClr val="000000"/>
                </a:solidFill>
              </a:rPr>
              <a:t>Sant’antoni e su fogu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just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it">
                <a:solidFill>
                  <a:srgbClr val="000000"/>
                </a:solidFill>
              </a:rPr>
              <a:t> European Jazz Expo -Cagliari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132" name="Google Shape;132;p23"/>
          <p:cNvPicPr preferRelativeResize="0"/>
          <p:nvPr/>
        </p:nvPicPr>
        <p:blipFill rotWithShape="1">
          <a:blip r:embed="rId3">
            <a:alphaModFix/>
          </a:blip>
          <a:srcRect b="0" l="-3130" r="3129" t="0"/>
          <a:stretch/>
        </p:blipFill>
        <p:spPr>
          <a:xfrm>
            <a:off x="5992775" y="378075"/>
            <a:ext cx="1846502" cy="9943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341309" y="1439875"/>
            <a:ext cx="1300740" cy="99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2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218725" y="2501675"/>
            <a:ext cx="1545901" cy="1181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2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553950" y="3728425"/>
            <a:ext cx="2724150" cy="121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Sardinia’s tourism relevance in labour market</a:t>
            </a:r>
            <a:endParaRPr/>
          </a:p>
        </p:txBody>
      </p:sp>
      <p:sp>
        <p:nvSpPr>
          <p:cNvPr id="141" name="Google Shape;141;p24"/>
          <p:cNvSpPr txBox="1"/>
          <p:nvPr>
            <p:ph idx="1" type="body"/>
          </p:nvPr>
        </p:nvSpPr>
        <p:spPr>
          <a:xfrm>
            <a:off x="311700" y="11642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000000"/>
                </a:solidFill>
              </a:rPr>
              <a:t>Tourism makes up 9% of the overall regional number of employees by offering plentiful jobs, way more than compared to the national medium.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solidFill>
                  <a:srgbClr val="000000"/>
                </a:solidFill>
              </a:rPr>
              <a:t>Sardinia’s companies involved in the field are over 5090 and they provide jobs to circa 27.600 workers. There are an estimated 2,5 tourism agencies every 100 inhabitants. 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it">
                <a:solidFill>
                  <a:srgbClr val="000000"/>
                </a:solidFill>
              </a:rPr>
              <a:t>According to the official website of Sardinia’s tourism, last year (2019), over 4 million people stayed on the island for tourism. The major hotspots are the provinces of Cagliari and Olbia-Tempio.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Importanza del lavoro nel turismo in Sardegna</a:t>
            </a:r>
            <a:endParaRPr/>
          </a:p>
        </p:txBody>
      </p:sp>
      <p:sp>
        <p:nvSpPr>
          <p:cNvPr id="147" name="Google Shape;147;p25"/>
          <p:cNvSpPr txBox="1"/>
          <p:nvPr>
            <p:ph idx="1" type="body"/>
          </p:nvPr>
        </p:nvSpPr>
        <p:spPr>
          <a:xfrm>
            <a:off x="311700" y="11662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000000"/>
                </a:solidFill>
              </a:rPr>
              <a:t>Il turismo in sardegna occupa il 9% degli impieghi regionali ed offre numerosi posti di lavoro, con una media maggiore del resto del paese. Le imprese sarde che operano nel settore sono 5.090 e offrono impiego a circa 27.600 lavoratori.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solidFill>
                  <a:srgbClr val="000000"/>
                </a:solidFill>
              </a:rPr>
              <a:t>Le aziende turistiche sono circa 2,5 ogni 100 abitanti.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solidFill>
                  <a:srgbClr val="000000"/>
                </a:solidFill>
              </a:rPr>
              <a:t>Secondo il sito ufficiale del turismo in Sardegna, Durante lo scorso anno sono state registrate oltre 4 milioni di presenze.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solidFill>
                  <a:srgbClr val="000000"/>
                </a:solidFill>
              </a:rPr>
              <a:t>Le province hotspot con il maggior numero di arrivi da Italia e estero sono: Cagliari e Olbia-Tempio.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Mobility in Sardinia </a:t>
            </a:r>
            <a:endParaRPr/>
          </a:p>
        </p:txBody>
      </p:sp>
      <p:sp>
        <p:nvSpPr>
          <p:cNvPr id="153" name="Google Shape;153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000000"/>
                </a:solidFill>
              </a:rPr>
              <a:t>Ferries: many daily routes to the smaller islands, such as Carloforte and La Maddalena 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solidFill>
                  <a:srgbClr val="000000"/>
                </a:solidFill>
              </a:rPr>
              <a:t>Camper: parking and stopping is not allowed everywhere, but only in certain areas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solidFill>
                  <a:srgbClr val="000000"/>
                </a:solidFill>
              </a:rPr>
              <a:t>Ship: Sardinia offers many tourist ports, where it is possible to rent a sailboat or a dinghy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solidFill>
                  <a:srgbClr val="000000"/>
                </a:solidFill>
              </a:rPr>
              <a:t>Rent a vehicle: it is possible to rent a car or another vehicle in all big cities and in airports 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it">
                <a:solidFill>
                  <a:srgbClr val="000000"/>
                </a:solidFill>
              </a:rPr>
              <a:t>Public transport: a railway line connects big cities, buses connect all locations, even the smaller ones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Mobilità in Sardegna </a:t>
            </a:r>
            <a:endParaRPr/>
          </a:p>
        </p:txBody>
      </p:sp>
      <p:sp>
        <p:nvSpPr>
          <p:cNvPr id="159" name="Google Shape;159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000000"/>
                </a:solidFill>
              </a:rPr>
              <a:t>Traghetti:più tratte giornaliere per muoversi verso le isole minori (Carloforte, La Maddalena)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solidFill>
                  <a:srgbClr val="000000"/>
                </a:solidFill>
              </a:rPr>
              <a:t>Camper: la sosta non è consentita ovunque ma solo in determinate aree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solidFill>
                  <a:srgbClr val="000000"/>
                </a:solidFill>
              </a:rPr>
              <a:t>Barca: la Sardegna offre molti porti turistici, dove è possibile noleggiare barche a vela e gommoni 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solidFill>
                  <a:srgbClr val="000000"/>
                </a:solidFill>
              </a:rPr>
              <a:t>Noleggio di un mezzo: è possibile noleggiare un’auto o un altro mezzo in tutte le grandi città e negli aeroporti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it">
                <a:solidFill>
                  <a:srgbClr val="000000"/>
                </a:solidFill>
              </a:rPr>
              <a:t>Mezzi pubblici: la linea ferroviaria collega le grandi città, autobus collegano tutte le località, anche quelle minori.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Healthcare</a:t>
            </a:r>
            <a:endParaRPr/>
          </a:p>
        </p:txBody>
      </p:sp>
      <p:sp>
        <p:nvSpPr>
          <p:cNvPr id="165" name="Google Shape;165;p28"/>
          <p:cNvSpPr txBox="1"/>
          <p:nvPr/>
        </p:nvSpPr>
        <p:spPr>
          <a:xfrm>
            <a:off x="457125" y="1348050"/>
            <a:ext cx="7182300" cy="289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28"/>
          <p:cNvSpPr txBox="1"/>
          <p:nvPr/>
        </p:nvSpPr>
        <p:spPr>
          <a:xfrm>
            <a:off x="504000" y="1359775"/>
            <a:ext cx="8236500" cy="31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it" sz="1500"/>
              <a:t>Hospitals /			Widespread presence 	(30 and 540)</a:t>
            </a:r>
            <a:endParaRPr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500"/>
              <a:t>                   chemist’s</a:t>
            </a:r>
            <a:endParaRPr sz="1500"/>
          </a:p>
          <a:p>
            <a:pPr indent="-323850" lvl="0" marL="457200" rtl="0" algn="l">
              <a:spcBef>
                <a:spcPts val="1000"/>
              </a:spcBef>
              <a:spcAft>
                <a:spcPts val="0"/>
              </a:spcAft>
              <a:buSzPts val="1500"/>
              <a:buChar char="-"/>
            </a:pPr>
            <a:r>
              <a:rPr lang="it" sz="1500"/>
              <a:t>Doctor on call and emergency tourism in most of the seaside resorts</a:t>
            </a:r>
            <a:endParaRPr sz="1500"/>
          </a:p>
          <a:p>
            <a:pPr indent="-323850" lvl="0" marL="457200" rtl="0" algn="l">
              <a:spcBef>
                <a:spcPts val="1000"/>
              </a:spcBef>
              <a:spcAft>
                <a:spcPts val="0"/>
              </a:spcAft>
              <a:buSzPts val="1500"/>
              <a:buChar char="-"/>
            </a:pPr>
            <a:r>
              <a:rPr lang="it" sz="1500"/>
              <a:t>Laws to manage people with diseases and upsets:</a:t>
            </a:r>
            <a:endParaRPr sz="1500"/>
          </a:p>
          <a:p>
            <a:pPr indent="-323850" lvl="0" marL="10800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it" sz="1500"/>
              <a:t>CSM		(Mental Health Centre) → Places where everybody can be nursed</a:t>
            </a:r>
            <a:endParaRPr sz="1500"/>
          </a:p>
          <a:p>
            <a:pPr indent="457200" lvl="0" marL="18288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500"/>
              <a:t>and rehabilitated</a:t>
            </a:r>
            <a:endParaRPr sz="1500"/>
          </a:p>
          <a:p>
            <a:pPr indent="-323850" lvl="0" marL="10800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it" sz="1500"/>
              <a:t>SerD		(Dependency Services) → Treatment centres for dependency  </a:t>
            </a:r>
            <a:endParaRPr sz="15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500"/>
              <a:t>				(</a:t>
            </a:r>
            <a:r>
              <a:rPr lang="it" sz="1500"/>
              <a:t>alcohol</a:t>
            </a:r>
            <a:r>
              <a:rPr lang="it" sz="1500"/>
              <a:t>, drugs, game addiction)</a:t>
            </a:r>
            <a:endParaRPr sz="1500"/>
          </a:p>
          <a:p>
            <a:pPr indent="-323850" lvl="0" marL="1080000" rtl="0" algn="l">
              <a:spcBef>
                <a:spcPts val="1000"/>
              </a:spcBef>
              <a:spcAft>
                <a:spcPts val="0"/>
              </a:spcAft>
              <a:buSzPts val="1500"/>
              <a:buChar char="-"/>
            </a:pPr>
            <a:r>
              <a:rPr lang="it" sz="1500"/>
              <a:t>Consultori	Protection centres for mothers and sons; promotion of responsible </a:t>
            </a:r>
            <a:endParaRPr sz="1500"/>
          </a:p>
          <a:p>
            <a:pPr indent="457200" lvl="0" marL="18288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500"/>
              <a:t>procreation, information and prevention (Sardinia has one of the </a:t>
            </a:r>
            <a:endParaRPr sz="1500"/>
          </a:p>
          <a:p>
            <a:pPr indent="457200" lvl="0" marL="18288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500"/>
              <a:t>highest abortion rates in Italy, 5,7 ‰)</a:t>
            </a:r>
            <a:endParaRPr sz="15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9"/>
          <p:cNvSpPr txBox="1"/>
          <p:nvPr>
            <p:ph type="title"/>
          </p:nvPr>
        </p:nvSpPr>
        <p:spPr>
          <a:xfrm>
            <a:off x="311700" y="2647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Sanità</a:t>
            </a:r>
            <a:endParaRPr/>
          </a:p>
        </p:txBody>
      </p:sp>
      <p:sp>
        <p:nvSpPr>
          <p:cNvPr id="172" name="Google Shape;172;p29"/>
          <p:cNvSpPr txBox="1"/>
          <p:nvPr>
            <p:ph idx="1" type="body"/>
          </p:nvPr>
        </p:nvSpPr>
        <p:spPr>
          <a:xfrm>
            <a:off x="311700" y="10978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Char char="-"/>
            </a:pPr>
            <a:r>
              <a:rPr lang="it" sz="1500">
                <a:solidFill>
                  <a:srgbClr val="000000"/>
                </a:solidFill>
              </a:rPr>
              <a:t>Presenza capillare di farmacie (540) ed ospedali (30) </a:t>
            </a:r>
            <a:endParaRPr sz="1500">
              <a:solidFill>
                <a:srgbClr val="000000"/>
              </a:solidFill>
            </a:endParaRPr>
          </a:p>
          <a:p>
            <a:pPr indent="-32385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500"/>
              <a:buChar char="-"/>
            </a:pPr>
            <a:r>
              <a:rPr lang="it" sz="1500">
                <a:solidFill>
                  <a:srgbClr val="000000"/>
                </a:solidFill>
              </a:rPr>
              <a:t>Guardia medica e guardia turistica in località balneari</a:t>
            </a:r>
            <a:endParaRPr sz="1500">
              <a:solidFill>
                <a:srgbClr val="000000"/>
              </a:solidFill>
            </a:endParaRPr>
          </a:p>
          <a:p>
            <a:pPr indent="-32385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500"/>
              <a:buChar char="-"/>
            </a:pPr>
            <a:r>
              <a:rPr lang="it" sz="1500">
                <a:solidFill>
                  <a:srgbClr val="000000"/>
                </a:solidFill>
              </a:rPr>
              <a:t>Riorganizzazione della gestione di persone con particolari disturbi o patologie: </a:t>
            </a:r>
            <a:endParaRPr sz="1500">
              <a:solidFill>
                <a:srgbClr val="000000"/>
              </a:solidFill>
            </a:endParaRPr>
          </a:p>
          <a:p>
            <a:pPr indent="-32385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500"/>
              <a:buChar char="-"/>
            </a:pPr>
            <a:r>
              <a:rPr lang="it" sz="1500">
                <a:solidFill>
                  <a:srgbClr val="000000"/>
                </a:solidFill>
              </a:rPr>
              <a:t>CSM		Centri di Salute Mentali → Luoghi di cura e riabilitazione (Aperti a tutti!)</a:t>
            </a:r>
            <a:endParaRPr sz="1500">
              <a:solidFill>
                <a:srgbClr val="000000"/>
              </a:solidFill>
            </a:endParaRPr>
          </a:p>
          <a:p>
            <a:pPr indent="-32385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500"/>
              <a:buChar char="-"/>
            </a:pPr>
            <a:r>
              <a:rPr lang="it" sz="1500">
                <a:solidFill>
                  <a:srgbClr val="000000"/>
                </a:solidFill>
              </a:rPr>
              <a:t>SerD		Centri di cura di dipendenze (sostanze legali/illegali, disturbi comportamentali,..)</a:t>
            </a:r>
            <a:endParaRPr sz="1500">
              <a:solidFill>
                <a:srgbClr val="000000"/>
              </a:solidFill>
            </a:endParaRPr>
          </a:p>
          <a:p>
            <a:pPr indent="-31750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Char char="-"/>
            </a:pPr>
            <a:r>
              <a:rPr lang="it" sz="1500">
                <a:solidFill>
                  <a:srgbClr val="000000"/>
                </a:solidFill>
              </a:rPr>
              <a:t>Consultori 	  Centri per la tutela delle madri e dei bambini, promozione della procreazione </a:t>
            </a:r>
            <a:endParaRPr sz="1500">
              <a:solidFill>
                <a:srgbClr val="000000"/>
              </a:solidFill>
            </a:endParaRPr>
          </a:p>
          <a:p>
            <a:pPr indent="0" lvl="0" marL="13716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500">
                <a:solidFill>
                  <a:srgbClr val="000000"/>
                </a:solidFill>
              </a:rPr>
              <a:t>  “responsabile”, informazione e prevenzione </a:t>
            </a:r>
            <a:r>
              <a:rPr b="1" lang="it" sz="2000">
                <a:solidFill>
                  <a:srgbClr val="000000"/>
                </a:solidFill>
              </a:rPr>
              <a:t>→</a:t>
            </a:r>
            <a:r>
              <a:rPr lang="it" sz="1500">
                <a:solidFill>
                  <a:srgbClr val="000000"/>
                </a:solidFill>
              </a:rPr>
              <a:t>  </a:t>
            </a:r>
            <a:r>
              <a:rPr lang="it" sz="1500" u="sng">
                <a:solidFill>
                  <a:srgbClr val="000000"/>
                </a:solidFill>
              </a:rPr>
              <a:t>Tasso di abortività tra i maggiori </a:t>
            </a:r>
            <a:endParaRPr sz="1500" u="sng">
              <a:solidFill>
                <a:srgbClr val="000000"/>
              </a:solidFill>
            </a:endParaRPr>
          </a:p>
          <a:p>
            <a:pPr indent="0" lvl="0" marL="13716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500">
                <a:solidFill>
                  <a:srgbClr val="000000"/>
                </a:solidFill>
              </a:rPr>
              <a:t>   </a:t>
            </a:r>
            <a:r>
              <a:rPr lang="it" sz="1500" u="sng">
                <a:solidFill>
                  <a:srgbClr val="000000"/>
                </a:solidFill>
              </a:rPr>
              <a:t>in Italia</a:t>
            </a:r>
            <a:r>
              <a:rPr lang="it" sz="1500">
                <a:solidFill>
                  <a:srgbClr val="000000"/>
                </a:solidFill>
              </a:rPr>
              <a:t> (5,7</a:t>
            </a:r>
            <a:r>
              <a:rPr lang="it" sz="1400">
                <a:solidFill>
                  <a:schemeClr val="dk1"/>
                </a:solidFill>
              </a:rPr>
              <a:t>‰</a:t>
            </a:r>
            <a:r>
              <a:rPr lang="it" sz="1500">
                <a:solidFill>
                  <a:srgbClr val="000000"/>
                </a:solidFill>
              </a:rPr>
              <a:t>)</a:t>
            </a:r>
            <a:endParaRPr sz="15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Technology in Sardinia</a:t>
            </a:r>
            <a:endParaRPr/>
          </a:p>
        </p:txBody>
      </p:sp>
      <p:sp>
        <p:nvSpPr>
          <p:cNvPr id="178" name="Google Shape;178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000000"/>
                </a:solidFill>
              </a:rPr>
              <a:t>Technology Park of Sardinia: this is the result of the joint efforts of the autonomous region of Sardinia and the European Union. This park is a system of advanced infrastructure and services for technological innovation and the enhancement of research.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it" sz="1700">
                <a:solidFill>
                  <a:schemeClr val="dk1"/>
                </a:solidFill>
                <a:highlight>
                  <a:srgbClr val="FFFFFF"/>
                </a:highlight>
              </a:rPr>
              <a:t>Ubiquitous Digital platform: this is a new digital platform in development at the Research Center, Sardegna Ricerche, this is able to manage a mass of data (sounds, video, .) and to transform them into images and graphs for the management and monitoring of events and even critical situations (floods, fires, ..)</a:t>
            </a:r>
            <a:endParaRPr sz="2300"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Tecnologia in Sardegna</a:t>
            </a:r>
            <a:endParaRPr/>
          </a:p>
        </p:txBody>
      </p:sp>
      <p:sp>
        <p:nvSpPr>
          <p:cNvPr id="184" name="Google Shape;184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000000"/>
                </a:solidFill>
              </a:rPr>
              <a:t>Parco tecnologico della Sardegna: frutto dell’impegno congiunto della regione autonoma della sardegna e dell’Unione Europea, questo parco è un sistema di infrastrutture avanzate e servizi per l’innovazione tecnologica e la valorizzazione della ricerca.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it">
                <a:solidFill>
                  <a:srgbClr val="000000"/>
                </a:solidFill>
              </a:rPr>
              <a:t>Ubiquitous Digital platform: si tratta di una nuova piattaforma digitale in sviluppo presso il Centro di Ricerche, Sardegna Ricerche, questa è in grado di gestire una mole di dati (suoni, video,.) e di trasformarli in immagini e grafici per la gestione e il monitoraggio di eventi e situazioni anche critiche (alluvioni, incendi,..)  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General information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7933375" y="4679900"/>
            <a:ext cx="3908400" cy="38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 txBox="1"/>
          <p:nvPr/>
        </p:nvSpPr>
        <p:spPr>
          <a:xfrm>
            <a:off x="311700" y="1124263"/>
            <a:ext cx="7701000" cy="344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Status as autonomous region 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it"/>
              <a:t>Legislative power 		Police, agriculture, transport, tourism, energy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it"/>
              <a:t>A</a:t>
            </a:r>
            <a:r>
              <a:rPr lang="it"/>
              <a:t>dministrative autonomy 	Regional council 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it"/>
              <a:t>Financial autonomy  		Free collection of taxes, partly withheld + budgets under the</a:t>
            </a:r>
            <a:endParaRPr/>
          </a:p>
          <a:p>
            <a:pPr indent="457200" lvl="0" marL="22860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control of the Court of Auditors → Better management of </a:t>
            </a:r>
            <a:endParaRPr/>
          </a:p>
          <a:p>
            <a:pPr indent="457200" lvl="0" marL="22860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public money</a:t>
            </a:r>
            <a:endParaRPr sz="2100">
              <a:solidFill>
                <a:srgbClr val="20212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u="sng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>
                <a:solidFill>
                  <a:schemeClr val="dk1"/>
                </a:solidFill>
              </a:rPr>
              <a:t>Provinces			Cagliari, Sassari, Oristano and the Province of South Sardinia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Population			1.6 million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Population density	68 people per km</a:t>
            </a:r>
            <a:r>
              <a:rPr baseline="30000" lang="it"/>
              <a:t>2</a:t>
            </a:r>
            <a:endParaRPr baseline="30000"/>
          </a:p>
          <a:p>
            <a:pPr indent="457200" lvl="0" marL="13716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Highest near Cagliari (346 people per km</a:t>
            </a:r>
            <a:r>
              <a:rPr baseline="30000" lang="it"/>
              <a:t>2</a:t>
            </a:r>
            <a:r>
              <a:rPr lang="it"/>
              <a:t>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Labour force		670 000 people, 58% men - 42% women</a:t>
            </a:r>
            <a:endParaRPr baseline="30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Percentage of foreign citizens </a:t>
            </a:r>
            <a:r>
              <a:rPr lang="it"/>
              <a:t> 	3.4% (mostly from Romania, Senegal and Morocco)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Migratory phenomena in Sardinia </a:t>
            </a:r>
            <a:endParaRPr/>
          </a:p>
        </p:txBody>
      </p:sp>
      <p:sp>
        <p:nvSpPr>
          <p:cNvPr id="190" name="Google Shape;190;p32"/>
          <p:cNvSpPr txBox="1"/>
          <p:nvPr>
            <p:ph idx="1" type="body"/>
          </p:nvPr>
        </p:nvSpPr>
        <p:spPr>
          <a:xfrm>
            <a:off x="311700" y="11290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000000"/>
                </a:solidFill>
              </a:rPr>
              <a:t>There were first migrations already from the Paleolithic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solidFill>
                  <a:srgbClr val="000000"/>
                </a:solidFill>
              </a:rPr>
              <a:t>After World War 2, there was the migration of the Julian-Dalmatian exiles, about 600 of them stayed in Sardinia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solidFill>
                  <a:srgbClr val="000000"/>
                </a:solidFill>
              </a:rPr>
              <a:t>Later there was a flow of workers from other regions and of Italian-Tunisian families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solidFill>
                  <a:srgbClr val="000000"/>
                </a:solidFill>
              </a:rPr>
              <a:t>During 2000s have come new immigrants from Africa,Asia,Eastern Europe, above all from  Romania, Senegal, Marocco and Cina 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solidFill>
                  <a:srgbClr val="000000"/>
                </a:solidFill>
              </a:rPr>
              <a:t>On 31 of december 2019 it was estimated that the foreign inhabitants made up 3,4% of the island population, about 1% of the Italy’s population.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Fenomeni migratori in Sardegna</a:t>
            </a:r>
            <a:endParaRPr/>
          </a:p>
        </p:txBody>
      </p:sp>
      <p:sp>
        <p:nvSpPr>
          <p:cNvPr id="196" name="Google Shape;196;p33"/>
          <p:cNvSpPr txBox="1"/>
          <p:nvPr>
            <p:ph idx="1" type="body"/>
          </p:nvPr>
        </p:nvSpPr>
        <p:spPr>
          <a:xfrm>
            <a:off x="311700" y="1107825"/>
            <a:ext cx="8520600" cy="403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000000"/>
                </a:solidFill>
              </a:rPr>
              <a:t>Prime migrazioni già dal paleolitico e neolitico</a:t>
            </a:r>
            <a:br>
              <a:rPr lang="it">
                <a:solidFill>
                  <a:srgbClr val="000000"/>
                </a:solidFill>
              </a:rPr>
            </a:br>
            <a:br>
              <a:rPr lang="it">
                <a:solidFill>
                  <a:srgbClr val="000000"/>
                </a:solidFill>
              </a:rPr>
            </a:br>
            <a:r>
              <a:rPr lang="it">
                <a:solidFill>
                  <a:srgbClr val="000000"/>
                </a:solidFill>
              </a:rPr>
              <a:t>Nel dopoguerra ci fu il fenomeno migratorio degli esuli Giuliano-Dalmati, circa 600 si stanziarono in Sardegna  </a:t>
            </a:r>
            <a:br>
              <a:rPr lang="it">
                <a:solidFill>
                  <a:srgbClr val="000000"/>
                </a:solidFill>
              </a:rPr>
            </a:br>
            <a:br>
              <a:rPr lang="it">
                <a:solidFill>
                  <a:srgbClr val="000000"/>
                </a:solidFill>
              </a:rPr>
            </a:br>
            <a:r>
              <a:rPr lang="it">
                <a:solidFill>
                  <a:srgbClr val="000000"/>
                </a:solidFill>
              </a:rPr>
              <a:t>In seguito ci fu un flusso di lavoratori da altre regioni e di famiglie italo-tunisine 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solidFill>
                  <a:srgbClr val="000000"/>
                </a:solidFill>
              </a:rPr>
              <a:t>Negli anni 2000 sono giunti nuovi immigrati da Africa, Asia ed Europa centro-orientale (soprattutto da Romania, Senegal, Marocco e Cina)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solidFill>
                  <a:srgbClr val="000000"/>
                </a:solidFill>
              </a:rPr>
              <a:t>Il 31 dicembre 2019 venne stimato che gli abitanti stranieri formavano il 3,4% della popolazione dell’isola, circa 1% della popolazione Italiana 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34"/>
          <p:cNvSpPr txBox="1"/>
          <p:nvPr>
            <p:ph type="title"/>
          </p:nvPr>
        </p:nvSpPr>
        <p:spPr>
          <a:xfrm>
            <a:off x="311700" y="1638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Sitografia</a:t>
            </a:r>
            <a:endParaRPr/>
          </a:p>
        </p:txBody>
      </p:sp>
      <p:sp>
        <p:nvSpPr>
          <p:cNvPr id="202" name="Google Shape;202;p34"/>
          <p:cNvSpPr txBox="1"/>
          <p:nvPr>
            <p:ph idx="1" type="body"/>
          </p:nvPr>
        </p:nvSpPr>
        <p:spPr>
          <a:xfrm>
            <a:off x="311700" y="736550"/>
            <a:ext cx="8520600" cy="278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000" u="sng">
                <a:solidFill>
                  <a:schemeClr val="hlink"/>
                </a:solidFill>
                <a:hlinkClick r:id="rId3"/>
              </a:rPr>
              <a:t>www.nationalia.info</a:t>
            </a:r>
            <a:endParaRPr sz="1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 sz="1000" u="sng">
                <a:solidFill>
                  <a:schemeClr val="accent5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https://www.sardegnaricerche.it/attivita/parcotecnologico/</a:t>
            </a:r>
            <a:r>
              <a:rPr lang="it" sz="1000"/>
              <a:t> </a:t>
            </a:r>
            <a:endParaRPr sz="1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 sz="1000" u="sng">
                <a:solidFill>
                  <a:schemeClr val="hlink"/>
                </a:solidFill>
                <a:hlinkClick r:id="rId5"/>
              </a:rPr>
              <a:t>https://www.statista.com/statistics/531010/unemployment-rate-italy/</a:t>
            </a:r>
            <a:endParaRPr sz="1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 sz="1000" u="sng">
                <a:solidFill>
                  <a:schemeClr val="hlink"/>
                </a:solidFill>
                <a:hlinkClick r:id="rId6"/>
              </a:rPr>
              <a:t>https://fred.stlouisfed.org/series/LRIN64TTITQ156N</a:t>
            </a:r>
            <a:endParaRPr sz="1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 sz="1000" u="sng">
                <a:solidFill>
                  <a:schemeClr val="hlink"/>
                </a:solidFill>
                <a:hlinkClick r:id="rId7"/>
              </a:rPr>
              <a:t>https://ec.europa.eu/eures/main.jsp?countryId=IT&amp;acro=lmi&amp;showRegion=true&amp;lang=en&amp;mode=text&amp;regionId=IT0&amp;nuts2Code=%20&amp;nuts3Code=null&amp;catId=403</a:t>
            </a:r>
            <a:endParaRPr sz="1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 sz="1000" u="sng">
                <a:solidFill>
                  <a:schemeClr val="hlink"/>
                </a:solidFill>
                <a:hlinkClick r:id="rId8"/>
              </a:rPr>
              <a:t>https://ec.europa.eu/eures/main.jsp?catId=403&amp;lmi=Y&amp;acro=lmi&amp;lang=en&amp;recordLang=en&amp;parentId=&amp;countryId=IT&amp;regionId=IT0&amp;nuts2Code=%20&amp;nuts3Code=null&amp;mode=shortages&amp;regionName=Sardegna</a:t>
            </a:r>
            <a:endParaRPr sz="1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 sz="1000" u="sng">
                <a:solidFill>
                  <a:schemeClr val="hlink"/>
                </a:solidFill>
                <a:hlinkClick r:id="rId9"/>
              </a:rPr>
              <a:t>https://www.laleggepertutti.it/411158_quali-sono-le-regioni-a-statuto-speciale#:~:text=Anche%20dopo%20la%20riforma%20del,cui%20esercitano%20la%20potest%C3%A0%20legislativa</a:t>
            </a:r>
            <a:endParaRPr sz="1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 sz="1000" u="sng">
                <a:solidFill>
                  <a:schemeClr val="hlink"/>
                </a:solidFill>
                <a:hlinkClick r:id="rId10"/>
              </a:rPr>
              <a:t>https://www.regione.sardegna.it</a:t>
            </a:r>
            <a:r>
              <a:rPr lang="it" sz="1000"/>
              <a:t> </a:t>
            </a:r>
            <a:endParaRPr sz="1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 sz="1000" u="sng">
                <a:solidFill>
                  <a:schemeClr val="hlink"/>
                </a:solidFill>
                <a:hlinkClick r:id="rId11"/>
              </a:rPr>
              <a:t>https://www.sardegnacultura.it/</a:t>
            </a:r>
            <a:endParaRPr sz="10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it" sz="1000" u="sng">
                <a:solidFill>
                  <a:schemeClr val="hlink"/>
                </a:solidFill>
                <a:hlinkClick r:id="rId12"/>
              </a:rPr>
              <a:t>SardegnaTurismo - Sito ufficiale del turismo della Regione Sardegna</a:t>
            </a:r>
            <a:endParaRPr sz="9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2223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Informazioni generali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7950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500">
                <a:solidFill>
                  <a:srgbClr val="000000"/>
                </a:solidFill>
              </a:rPr>
              <a:t>Regione autonoma </a:t>
            </a:r>
            <a:endParaRPr sz="15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500">
                <a:solidFill>
                  <a:srgbClr val="000000"/>
                </a:solidFill>
              </a:rPr>
              <a:t>- autonomia legislativa su alcune materie (agricoltura, enti locali, foreste, edilizia)</a:t>
            </a:r>
            <a:endParaRPr sz="15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500">
                <a:solidFill>
                  <a:srgbClr val="000000"/>
                </a:solidFill>
              </a:rPr>
              <a:t>- autonomia amministrativa → Gestione affidata al Consiglio Regionale</a:t>
            </a:r>
            <a:endParaRPr sz="15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500">
                <a:solidFill>
                  <a:srgbClr val="000000"/>
                </a:solidFill>
              </a:rPr>
              <a:t>- autonomia finanziaria → libera riscossione delle tasse, in parte trattenute + bilanci sotto il controllo della Corte dei Conti → </a:t>
            </a:r>
            <a:r>
              <a:rPr lang="it" sz="1500" u="sng">
                <a:solidFill>
                  <a:srgbClr val="000000"/>
                </a:solidFill>
              </a:rPr>
              <a:t>Migliore gestione del denaro pubblico </a:t>
            </a:r>
            <a:endParaRPr sz="1500" u="sng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 u="sng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500">
                <a:solidFill>
                  <a:srgbClr val="000000"/>
                </a:solidFill>
              </a:rPr>
              <a:t>Province 			Cagliari, Sassari, Oristano, Provincia della Sardegna Meridionale</a:t>
            </a:r>
            <a:endParaRPr sz="15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500">
                <a:solidFill>
                  <a:srgbClr val="000000"/>
                </a:solidFill>
              </a:rPr>
              <a:t>Popolazione 			1,6 milioni</a:t>
            </a:r>
            <a:endParaRPr sz="15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500">
                <a:solidFill>
                  <a:srgbClr val="000000"/>
                </a:solidFill>
              </a:rPr>
              <a:t>Densità				68 abitanti per km</a:t>
            </a:r>
            <a:r>
              <a:rPr baseline="30000" lang="it" sz="1500">
                <a:solidFill>
                  <a:srgbClr val="000000"/>
                </a:solidFill>
              </a:rPr>
              <a:t>2  </a:t>
            </a:r>
            <a:endParaRPr baseline="30000" sz="1500">
              <a:solidFill>
                <a:srgbClr val="000000"/>
              </a:solidFill>
            </a:endParaRPr>
          </a:p>
          <a:p>
            <a:pPr indent="457200" lvl="0" marL="18288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500">
                <a:solidFill>
                  <a:srgbClr val="000000"/>
                </a:solidFill>
              </a:rPr>
              <a:t>Alta densità nelle zone vicino Cagliari (346 abitanti/km</a:t>
            </a:r>
            <a:r>
              <a:rPr baseline="30000" lang="it" sz="1500">
                <a:solidFill>
                  <a:srgbClr val="000000"/>
                </a:solidFill>
              </a:rPr>
              <a:t>2</a:t>
            </a:r>
            <a:r>
              <a:rPr lang="it" sz="1500">
                <a:solidFill>
                  <a:srgbClr val="000000"/>
                </a:solidFill>
              </a:rPr>
              <a:t>)</a:t>
            </a:r>
            <a:endParaRPr sz="15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500">
                <a:solidFill>
                  <a:srgbClr val="000000"/>
                </a:solidFill>
              </a:rPr>
              <a:t>Forza lavoro			670000, 58% uomini - 42% donne</a:t>
            </a:r>
            <a:endParaRPr sz="15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500">
                <a:solidFill>
                  <a:srgbClr val="000000"/>
                </a:solidFill>
              </a:rPr>
              <a:t>Percentuale di stranieri 	3,4% (soprattutto da Romania, Senegal, Marocco)</a:t>
            </a:r>
            <a:endParaRPr sz="15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Labour Market - General overview</a:t>
            </a:r>
            <a:endParaRPr/>
          </a:p>
        </p:txBody>
      </p:sp>
      <p:sp>
        <p:nvSpPr>
          <p:cNvPr id="74" name="Google Shape;74;p16"/>
          <p:cNvSpPr txBox="1"/>
          <p:nvPr/>
        </p:nvSpPr>
        <p:spPr>
          <a:xfrm>
            <a:off x="685800" y="1453900"/>
            <a:ext cx="7961100" cy="15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>
                <a:solidFill>
                  <a:schemeClr val="dk1"/>
                </a:solidFill>
              </a:rPr>
              <a:t>Main sectors			Real estate, public administration and tourism businesses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Companies usually		Trade (26%), Agriculture (24%), Construction (14%),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came from				Hotel/</a:t>
            </a:r>
            <a:r>
              <a:rPr lang="it"/>
              <a:t>catering</a:t>
            </a:r>
            <a:r>
              <a:rPr lang="it"/>
              <a:t> (9%)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Large number of small enterprises (less than 10 employees)		96%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TROUBLING POINTS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High unemployment rate</a:t>
            </a:r>
            <a:r>
              <a:rPr lang="it">
                <a:solidFill>
                  <a:schemeClr val="dk1"/>
                </a:solidFill>
              </a:rPr>
              <a:t>, even if it is decreasing</a:t>
            </a:r>
            <a:r>
              <a:rPr lang="it"/>
              <a:t>	13.5%  	(Italian rate:	≈10%)	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High inactivity-people rate					38.4%	(Italian rate:	</a:t>
            </a:r>
            <a:r>
              <a:rPr lang="it">
                <a:solidFill>
                  <a:schemeClr val="dk1"/>
                </a:solidFill>
              </a:rPr>
              <a:t>≈35%)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Available workers can be found usually only in high-densely populated cities (Cagliari and Sassari)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Mondo del lavoro - Panoramica generale</a:t>
            </a:r>
            <a:endParaRPr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400">
                <a:solidFill>
                  <a:schemeClr val="dk1"/>
                </a:solidFill>
              </a:rPr>
              <a:t>Principali settori			Immobiliare, Pubblica amministrazione, Turismo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400">
                <a:solidFill>
                  <a:schemeClr val="dk1"/>
                </a:solidFill>
              </a:rPr>
              <a:t>Aziende si occupano di		Commercio (26%), Agricoltura (24%), Edilizia(14%), Hotel/catering(9%)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400">
                <a:solidFill>
                  <a:schemeClr val="dk1"/>
                </a:solidFill>
              </a:rPr>
              <a:t>Alto numero di piccole imprese, con meno di 10 impiegati			96%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400">
                <a:solidFill>
                  <a:schemeClr val="dk1"/>
                </a:solidFill>
              </a:rPr>
              <a:t>DATI PREOCCUPANTI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400">
                <a:solidFill>
                  <a:schemeClr val="dk1"/>
                </a:solidFill>
              </a:rPr>
              <a:t>Alto tasso di disoccupazione, anche se in decrescita		13,5%	(Tasso medio italiano	±10%) 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400">
                <a:solidFill>
                  <a:schemeClr val="dk1"/>
                </a:solidFill>
              </a:rPr>
              <a:t>Alto tasso di popolazione inattiva					38,4%	(Tasso medio italiano 	±35%) 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400">
                <a:solidFill>
                  <a:schemeClr val="dk1"/>
                </a:solidFill>
              </a:rPr>
              <a:t>Si possono trovare lavoratori disponibili quasi solo in città altamente abitate (Cagliari e Sassari)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COVID19’s consequences  </a:t>
            </a:r>
            <a:endParaRPr/>
          </a:p>
        </p:txBody>
      </p:sp>
      <p:sp>
        <p:nvSpPr>
          <p:cNvPr id="86" name="Google Shape;86;p18"/>
          <p:cNvSpPr txBox="1"/>
          <p:nvPr/>
        </p:nvSpPr>
        <p:spPr>
          <a:xfrm>
            <a:off x="586025" y="1324625"/>
            <a:ext cx="7404600" cy="322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Loss of jobs			42 000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Hardest-hit sectors		Hotels and catering (-83%), Education (-70%), </a:t>
            </a:r>
            <a:endParaRPr/>
          </a:p>
          <a:p>
            <a:pPr indent="457200" lvl="0" marL="18288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Tourism services (-64%), Transport (-69%), </a:t>
            </a:r>
            <a:endParaRPr/>
          </a:p>
          <a:p>
            <a:pPr indent="457200" lvl="0" marL="18288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Construction (-42%)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	</a:t>
            </a:r>
            <a:r>
              <a:rPr lang="it" u="sng"/>
              <a:t>They’re Sardinia’s leading sectors</a:t>
            </a:r>
            <a:r>
              <a:rPr lang="it"/>
              <a:t>	+  </a:t>
            </a:r>
            <a:r>
              <a:rPr lang="it" u="sng"/>
              <a:t>with high percentage of female workers</a:t>
            </a:r>
            <a:endParaRPr u="sng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u="sng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u="sng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Fall of recruitment signs	-60%	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		Usually stagional workers: foreigner and young citizens</a:t>
            </a:r>
            <a:endParaRPr/>
          </a:p>
        </p:txBody>
      </p:sp>
      <p:cxnSp>
        <p:nvCxnSpPr>
          <p:cNvPr id="87" name="Google Shape;87;p18"/>
          <p:cNvCxnSpPr/>
          <p:nvPr/>
        </p:nvCxnSpPr>
        <p:spPr>
          <a:xfrm flipH="1" rot="-5400000">
            <a:off x="1634650" y="2197475"/>
            <a:ext cx="515400" cy="480300"/>
          </a:xfrm>
          <a:prstGeom prst="curvedConnector3">
            <a:avLst>
              <a:gd fmla="val 50000" name="adj1"/>
            </a:avLst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88" name="Google Shape;88;p18"/>
          <p:cNvCxnSpPr/>
          <p:nvPr/>
        </p:nvCxnSpPr>
        <p:spPr>
          <a:xfrm>
            <a:off x="1652200" y="3808500"/>
            <a:ext cx="445200" cy="3045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Conseguenze del COVID-19</a:t>
            </a:r>
            <a:endParaRPr/>
          </a:p>
        </p:txBody>
      </p:sp>
      <p:sp>
        <p:nvSpPr>
          <p:cNvPr id="94" name="Google Shape;94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400">
                <a:solidFill>
                  <a:schemeClr val="dk1"/>
                </a:solidFill>
              </a:rPr>
              <a:t>Posti persi 				42 000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400">
                <a:solidFill>
                  <a:schemeClr val="dk1"/>
                </a:solidFill>
              </a:rPr>
              <a:t>Settori maggiormente colpiti		Hotel e catering (-83%), Educazione (-70%), </a:t>
            </a:r>
            <a:endParaRPr sz="1400">
              <a:solidFill>
                <a:schemeClr val="dk1"/>
              </a:solidFill>
            </a:endParaRPr>
          </a:p>
          <a:p>
            <a:pPr indent="0" lvl="0" marL="2743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400">
                <a:solidFill>
                  <a:schemeClr val="dk1"/>
                </a:solidFill>
              </a:rPr>
              <a:t>Trasporti (-69%), Turismo (-64%), Edilizia (-42%)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457200" lvl="0" marL="1828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400">
                <a:solidFill>
                  <a:schemeClr val="dk1"/>
                </a:solidFill>
              </a:rPr>
              <a:t>	</a:t>
            </a:r>
            <a:r>
              <a:rPr lang="it" sz="1400" u="sng">
                <a:solidFill>
                  <a:schemeClr val="dk1"/>
                </a:solidFill>
              </a:rPr>
              <a:t>Sono i settori trainanti dell’economia sarda, con alta percentuale di lavoratrici</a:t>
            </a:r>
            <a:endParaRPr sz="1400" u="sng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400">
                <a:solidFill>
                  <a:schemeClr val="dk1"/>
                </a:solidFill>
              </a:rPr>
              <a:t>Caduta di assunzioni		-60%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 u="sng">
              <a:solidFill>
                <a:schemeClr val="dk1"/>
              </a:solidFill>
            </a:endParaRPr>
          </a:p>
          <a:p>
            <a:pPr indent="457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 u="sng">
              <a:solidFill>
                <a:schemeClr val="dk1"/>
              </a:solidFill>
            </a:endParaRPr>
          </a:p>
          <a:p>
            <a:pPr indent="457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400">
                <a:solidFill>
                  <a:schemeClr val="dk1"/>
                </a:solidFill>
              </a:rPr>
              <a:t>Solitamente lavoratori stagionali: stranieri e giovani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95" name="Google Shape;95;p19"/>
          <p:cNvCxnSpPr/>
          <p:nvPr/>
        </p:nvCxnSpPr>
        <p:spPr>
          <a:xfrm>
            <a:off x="1394450" y="1962450"/>
            <a:ext cx="0" cy="3984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6" name="Google Shape;96;p19"/>
          <p:cNvCxnSpPr/>
          <p:nvPr/>
        </p:nvCxnSpPr>
        <p:spPr>
          <a:xfrm>
            <a:off x="1394450" y="3234500"/>
            <a:ext cx="0" cy="3984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Cultural activities - Places</a:t>
            </a:r>
            <a:endParaRPr/>
          </a:p>
        </p:txBody>
      </p:sp>
      <p:sp>
        <p:nvSpPr>
          <p:cNvPr id="102" name="Google Shape;102;p20"/>
          <p:cNvSpPr txBox="1"/>
          <p:nvPr/>
        </p:nvSpPr>
        <p:spPr>
          <a:xfrm>
            <a:off x="293100" y="1336350"/>
            <a:ext cx="8353800" cy="286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it" sz="1600"/>
              <a:t>Museums		Archeological and artistic, ruled and qualified by laws → </a:t>
            </a:r>
            <a:endParaRPr sz="1600"/>
          </a:p>
          <a:p>
            <a:pPr indent="457200" lvl="0" marL="22860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 u="sng"/>
              <a:t>Homogeneity of supply in Sardinia</a:t>
            </a:r>
            <a:endParaRPr sz="1600" u="sng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it" sz="1600"/>
              <a:t>Archeological areas 	and    archeo-industrial areas</a:t>
            </a:r>
            <a:endParaRPr sz="1600"/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/>
              <a:t> Places with finds from Neolithic Age (1800-1100 BC)</a:t>
            </a:r>
            <a:endParaRPr sz="1600"/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457200" lvl="0" marL="2743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/>
              <a:t>Places and finds tied to mining (between XIX and XX century) </a:t>
            </a:r>
            <a:r>
              <a:rPr lang="it"/>
              <a:t> 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			</a:t>
            </a:r>
            <a:endParaRPr/>
          </a:p>
        </p:txBody>
      </p:sp>
      <p:sp>
        <p:nvSpPr>
          <p:cNvPr id="103" name="Google Shape;103;p20"/>
          <p:cNvSpPr/>
          <p:nvPr/>
        </p:nvSpPr>
        <p:spPr>
          <a:xfrm>
            <a:off x="1076305" y="2442875"/>
            <a:ext cx="333425" cy="257750"/>
          </a:xfrm>
          <a:custGeom>
            <a:rect b="b" l="l" r="r" t="t"/>
            <a:pathLst>
              <a:path extrusionOk="0" h="10310" w="13337">
                <a:moveTo>
                  <a:pt x="13337" y="0"/>
                </a:moveTo>
                <a:cubicBezTo>
                  <a:pt x="11150" y="703"/>
                  <a:pt x="1074" y="2500"/>
                  <a:pt x="215" y="4218"/>
                </a:cubicBezTo>
                <a:cubicBezTo>
                  <a:pt x="-644" y="5936"/>
                  <a:pt x="6854" y="9295"/>
                  <a:pt x="8182" y="10310"/>
                </a:cubicBezTo>
              </a:path>
            </a:pathLst>
          </a:cu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stealth"/>
          </a:ln>
        </p:spPr>
      </p:sp>
      <p:sp>
        <p:nvSpPr>
          <p:cNvPr id="104" name="Google Shape;104;p20"/>
          <p:cNvSpPr/>
          <p:nvPr/>
        </p:nvSpPr>
        <p:spPr>
          <a:xfrm>
            <a:off x="5880025" y="2313552"/>
            <a:ext cx="1970175" cy="908500"/>
          </a:xfrm>
          <a:custGeom>
            <a:rect b="b" l="l" r="r" t="t"/>
            <a:pathLst>
              <a:path extrusionOk="0" h="36340" w="78807">
                <a:moveTo>
                  <a:pt x="0" y="254"/>
                </a:moveTo>
                <a:cubicBezTo>
                  <a:pt x="12732" y="879"/>
                  <a:pt x="66627" y="-2011"/>
                  <a:pt x="76391" y="4003"/>
                </a:cubicBezTo>
                <a:cubicBezTo>
                  <a:pt x="86155" y="10017"/>
                  <a:pt x="61550" y="30951"/>
                  <a:pt x="58582" y="36340"/>
                </a:cubicBezTo>
              </a:path>
            </a:pathLst>
          </a:cu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1"/>
          <p:cNvSpPr txBox="1"/>
          <p:nvPr>
            <p:ph type="title"/>
          </p:nvPr>
        </p:nvSpPr>
        <p:spPr>
          <a:xfrm>
            <a:off x="311700" y="2393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Offerte culturali - Luoghi </a:t>
            </a:r>
            <a:endParaRPr/>
          </a:p>
        </p:txBody>
      </p:sp>
      <p:sp>
        <p:nvSpPr>
          <p:cNvPr id="110" name="Google Shape;110;p21"/>
          <p:cNvSpPr txBox="1"/>
          <p:nvPr>
            <p:ph idx="1" type="body"/>
          </p:nvPr>
        </p:nvSpPr>
        <p:spPr>
          <a:xfrm>
            <a:off x="311700" y="933025"/>
            <a:ext cx="8727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it">
                <a:solidFill>
                  <a:srgbClr val="000000"/>
                </a:solidFill>
              </a:rPr>
              <a:t>Musei		</a:t>
            </a:r>
            <a:r>
              <a:rPr lang="it">
                <a:solidFill>
                  <a:schemeClr val="dk1"/>
                </a:solidFill>
              </a:rPr>
              <a:t>di carattere archeologico e artistico, regolati e qualificati da</a:t>
            </a:r>
            <a:endParaRPr>
              <a:solidFill>
                <a:schemeClr val="dk1"/>
              </a:solidFill>
            </a:endParaRPr>
          </a:p>
          <a:p>
            <a:pPr indent="457200" lvl="0" marL="13716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dk1"/>
                </a:solidFill>
              </a:rPr>
              <a:t> normative → omogeneità dell’offerta nella regione.</a:t>
            </a:r>
            <a:endParaRPr>
              <a:solidFill>
                <a:schemeClr val="dk1"/>
              </a:solidFill>
            </a:endParaRPr>
          </a:p>
          <a:p>
            <a:pPr indent="457200" lvl="0" marL="1371600" rtl="0" algn="just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it">
                <a:solidFill>
                  <a:srgbClr val="000000"/>
                </a:solidFill>
              </a:rPr>
              <a:t>Aree archeologiche e archeo-industriali</a:t>
            </a:r>
            <a:endParaRPr>
              <a:solidFill>
                <a:srgbClr val="000000"/>
              </a:solidFill>
            </a:endParaRPr>
          </a:p>
          <a:p>
            <a:pPr indent="0" lvl="0" marL="457200" rtl="0" algn="r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solidFill>
                  <a:srgbClr val="000000"/>
                </a:solidFill>
              </a:rPr>
              <a:t>				 Siti con reperti archeologici risalenti al Neolitico (1800-1100 a.C.); </a:t>
            </a:r>
            <a:endParaRPr>
              <a:solidFill>
                <a:srgbClr val="000000"/>
              </a:solidFill>
            </a:endParaRPr>
          </a:p>
          <a:p>
            <a:pPr indent="457200" lvl="0" marL="13716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000000"/>
                </a:solidFill>
              </a:rPr>
              <a:t>Edifici e reperti legati al mondo delle </a:t>
            </a:r>
            <a:endParaRPr>
              <a:solidFill>
                <a:srgbClr val="000000"/>
              </a:solidFill>
            </a:endParaRPr>
          </a:p>
          <a:p>
            <a:pPr indent="457200" lvl="0" marL="13716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000000"/>
                </a:solidFill>
              </a:rPr>
              <a:t>estrazioni minerarie (fine ‘800-inizio ‘900)</a:t>
            </a:r>
            <a:endParaRPr>
              <a:solidFill>
                <a:srgbClr val="000000"/>
              </a:solidFill>
            </a:endParaRPr>
          </a:p>
          <a:p>
            <a:pPr indent="0" lvl="0" marL="457200" rtl="0" algn="just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000000"/>
                </a:solidFill>
              </a:rPr>
              <a:t>			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it"/>
              <a:t>			</a:t>
            </a:r>
            <a:endParaRPr/>
          </a:p>
        </p:txBody>
      </p:sp>
      <p:sp>
        <p:nvSpPr>
          <p:cNvPr id="111" name="Google Shape;111;p21"/>
          <p:cNvSpPr/>
          <p:nvPr/>
        </p:nvSpPr>
        <p:spPr>
          <a:xfrm>
            <a:off x="1135261" y="2590000"/>
            <a:ext cx="1958075" cy="878725"/>
          </a:xfrm>
          <a:custGeom>
            <a:rect b="b" l="l" r="r" t="t"/>
            <a:pathLst>
              <a:path extrusionOk="0" h="35149" w="78323">
                <a:moveTo>
                  <a:pt x="78323" y="0"/>
                </a:moveTo>
                <a:cubicBezTo>
                  <a:pt x="65435" y="2890"/>
                  <a:pt x="8181" y="11482"/>
                  <a:pt x="995" y="17340"/>
                </a:cubicBezTo>
                <a:cubicBezTo>
                  <a:pt x="-6191" y="23198"/>
                  <a:pt x="29505" y="32181"/>
                  <a:pt x="35207" y="35149"/>
                </a:cubicBezTo>
              </a:path>
            </a:pathLst>
          </a:cu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stealth"/>
          </a:ln>
        </p:spPr>
      </p:sp>
      <p:sp>
        <p:nvSpPr>
          <p:cNvPr id="112" name="Google Shape;112;p21"/>
          <p:cNvSpPr/>
          <p:nvPr/>
        </p:nvSpPr>
        <p:spPr>
          <a:xfrm>
            <a:off x="1476475" y="2554850"/>
            <a:ext cx="1300500" cy="416525"/>
          </a:xfrm>
          <a:custGeom>
            <a:rect b="b" l="l" r="r" t="t"/>
            <a:pathLst>
              <a:path extrusionOk="0" h="16661" w="52020">
                <a:moveTo>
                  <a:pt x="0" y="0"/>
                </a:moveTo>
                <a:cubicBezTo>
                  <a:pt x="2421" y="2656"/>
                  <a:pt x="5858" y="13669"/>
                  <a:pt x="14528" y="15934"/>
                </a:cubicBezTo>
                <a:cubicBezTo>
                  <a:pt x="23198" y="18199"/>
                  <a:pt x="45771" y="13982"/>
                  <a:pt x="52020" y="13591"/>
                </a:cubicBezTo>
              </a:path>
            </a:pathLst>
          </a:cu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stealth"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