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5"/>
  </p:notesMasterIdLst>
  <p:sldIdLst>
    <p:sldId id="256" r:id="rId2"/>
    <p:sldId id="264" r:id="rId3"/>
    <p:sldId id="266" r:id="rId4"/>
    <p:sldId id="276" r:id="rId5"/>
    <p:sldId id="275" r:id="rId6"/>
    <p:sldId id="278" r:id="rId7"/>
    <p:sldId id="277" r:id="rId8"/>
    <p:sldId id="257" r:id="rId9"/>
    <p:sldId id="267" r:id="rId10"/>
    <p:sldId id="258" r:id="rId11"/>
    <p:sldId id="268" r:id="rId12"/>
    <p:sldId id="259" r:id="rId13"/>
    <p:sldId id="269" r:id="rId14"/>
    <p:sldId id="260" r:id="rId15"/>
    <p:sldId id="270" r:id="rId16"/>
    <p:sldId id="261" r:id="rId17"/>
    <p:sldId id="271" r:id="rId18"/>
    <p:sldId id="262" r:id="rId19"/>
    <p:sldId id="272" r:id="rId20"/>
    <p:sldId id="263" r:id="rId21"/>
    <p:sldId id="273" r:id="rId22"/>
    <p:sldId id="265" r:id="rId23"/>
    <p:sldId id="27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64"/>
    <p:restoredTop sz="94689"/>
  </p:normalViewPr>
  <p:slideViewPr>
    <p:cSldViewPr snapToGrid="0" snapToObjects="1">
      <p:cViewPr varScale="1">
        <p:scale>
          <a:sx n="68" d="100"/>
          <a:sy n="68" d="100"/>
        </p:scale>
        <p:origin x="3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CC3C5-61E4-4D1C-923F-0A2CF4BFC2B9}" type="datetimeFigureOut">
              <a:rPr lang="it-IT" smtClean="0"/>
              <a:t>28/01/2021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5B1CF-89DA-4F17-B05C-CAC309C792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342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5B1CF-89DA-4F17-B05C-CAC309C7926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1612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D210-2FDB-D940-BE17-A76709CBF417}" type="datetimeFigureOut">
              <a:rPr lang="it-IT" smtClean="0"/>
              <a:t>28/01/2021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B198-39B2-0741-BDCB-A4141A86B0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11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D210-2FDB-D940-BE17-A76709CBF417}" type="datetimeFigureOut">
              <a:rPr lang="it-IT" smtClean="0"/>
              <a:t>28/01/2021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B198-39B2-0741-BDCB-A4141A86B0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95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D210-2FDB-D940-BE17-A76709CBF417}" type="datetimeFigureOut">
              <a:rPr lang="it-IT" smtClean="0"/>
              <a:t>28/01/2021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B198-39B2-0741-BDCB-A4141A86B0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227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D210-2FDB-D940-BE17-A76709CBF417}" type="datetimeFigureOut">
              <a:rPr lang="it-IT" smtClean="0"/>
              <a:t>28/01/2021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B198-39B2-0741-BDCB-A4141A86B0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06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D210-2FDB-D940-BE17-A76709CBF417}" type="datetimeFigureOut">
              <a:rPr lang="it-IT" smtClean="0"/>
              <a:t>28/01/2021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B198-39B2-0741-BDCB-A4141A86B0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044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D210-2FDB-D940-BE17-A76709CBF417}" type="datetimeFigureOut">
              <a:rPr lang="it-IT" smtClean="0"/>
              <a:t>28/01/2021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B198-39B2-0741-BDCB-A4141A86B0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4583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D210-2FDB-D940-BE17-A76709CBF417}" type="datetimeFigureOut">
              <a:rPr lang="it-IT" smtClean="0"/>
              <a:t>28/01/2021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B198-39B2-0741-BDCB-A4141A86B0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925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D210-2FDB-D940-BE17-A76709CBF417}" type="datetimeFigureOut">
              <a:rPr lang="it-IT" smtClean="0"/>
              <a:t>28/01/2021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B198-39B2-0741-BDCB-A4141A86B0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499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D210-2FDB-D940-BE17-A76709CBF417}" type="datetimeFigureOut">
              <a:rPr lang="it-IT" smtClean="0"/>
              <a:t>28/01/2021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B198-39B2-0741-BDCB-A4141A86B0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43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D210-2FDB-D940-BE17-A76709CBF417}" type="datetimeFigureOut">
              <a:rPr lang="it-IT" smtClean="0"/>
              <a:t>28/01/2021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B198-39B2-0741-BDCB-A4141A86B0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0230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D210-2FDB-D940-BE17-A76709CBF417}" type="datetimeFigureOut">
              <a:rPr lang="it-IT" smtClean="0"/>
              <a:t>28/01/2021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9B198-39B2-0741-BDCB-A4141A86B0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82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DD210-2FDB-D940-BE17-A76709CBF417}" type="datetimeFigureOut">
              <a:rPr lang="it-IT" smtClean="0"/>
              <a:t>28/01/2021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9B198-39B2-0741-BDCB-A4141A86B0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873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3E20495-D578-4EDA-9CB2-7E78D0FE3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57986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9044E03-20A3-3242-A2FF-7F755C0D7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2916" y="0"/>
            <a:ext cx="9400011" cy="2144684"/>
          </a:xfrm>
        </p:spPr>
        <p:txBody>
          <a:bodyPr>
            <a:normAutofit/>
          </a:bodyPr>
          <a:lstStyle/>
          <a:p>
            <a:r>
              <a:rPr lang="it-IT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BRIEFING OF </a:t>
            </a:r>
            <a:br>
              <a:rPr lang="it-IT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EMILIA ROMAGNA</a:t>
            </a:r>
          </a:p>
        </p:txBody>
      </p:sp>
      <p:pic>
        <p:nvPicPr>
          <p:cNvPr id="1026" name="Picture 2" descr="EMILIA ROMAGNA | Ufologia e Misteri">
            <a:extLst>
              <a:ext uri="{FF2B5EF4-FFF2-40B4-BE49-F238E27FC236}">
                <a16:creationId xmlns:a16="http://schemas.microsoft.com/office/drawing/2014/main" id="{2C4845DD-2A19-F245-8CBF-A0D97C3EF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615" y="2257225"/>
            <a:ext cx="5952769" cy="438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910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CCCAAF-FA97-4971-AD54-11528C216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0072"/>
            <a:ext cx="10515600" cy="5805133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Increase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employment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</a:t>
            </a:r>
            <a:r>
              <a:rPr lang="it-IT" dirty="0"/>
              <a:t>7,4% (2019)</a:t>
            </a:r>
          </a:p>
          <a:p>
            <a:endParaRPr lang="it-IT" dirty="0"/>
          </a:p>
          <a:p>
            <a:pPr marL="0" indent="0">
              <a:buNone/>
            </a:pPr>
            <a:endParaRPr lang="en-US" dirty="0">
              <a:solidFill>
                <a:srgbClr val="1F1F1F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1F1F1F"/>
                </a:solidFill>
                <a:effectLst/>
              </a:rPr>
              <a:t>                                                                       includes  15 – 34 aged workers</a:t>
            </a:r>
          </a:p>
          <a:p>
            <a:pPr marL="0" indent="0">
              <a:buNone/>
            </a:pPr>
            <a:endParaRPr lang="en-US" dirty="0">
              <a:solidFill>
                <a:srgbClr val="1F1F1F"/>
              </a:solidFill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1F1F1F"/>
                </a:solidFill>
              </a:rPr>
              <a:t>Covid</a:t>
            </a:r>
            <a:r>
              <a:rPr lang="en-US" b="1" dirty="0">
                <a:solidFill>
                  <a:srgbClr val="1F1F1F"/>
                </a:solidFill>
              </a:rPr>
              <a:t> 19 affected sectors </a:t>
            </a:r>
            <a:r>
              <a:rPr lang="en-US" dirty="0">
                <a:solidFill>
                  <a:srgbClr val="1F1F1F"/>
                </a:solidFill>
              </a:rPr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1F1F1F"/>
                </a:solidFill>
              </a:rPr>
              <a:t>Employment           </a:t>
            </a:r>
            <a:r>
              <a:rPr lang="it-IT" b="0" i="0" dirty="0" err="1">
                <a:solidFill>
                  <a:srgbClr val="1F1F1F"/>
                </a:solidFill>
                <a:effectLst/>
              </a:rPr>
              <a:t>fixed-term</a:t>
            </a:r>
            <a:r>
              <a:rPr lang="it-IT" b="0" i="0" dirty="0">
                <a:solidFill>
                  <a:srgbClr val="1F1F1F"/>
                </a:solidFill>
                <a:effectLst/>
              </a:rPr>
              <a:t> and </a:t>
            </a:r>
            <a:r>
              <a:rPr lang="it-IT" b="0" i="0" dirty="0" err="1">
                <a:solidFill>
                  <a:srgbClr val="1F1F1F"/>
                </a:solidFill>
                <a:effectLst/>
              </a:rPr>
              <a:t>temporary</a:t>
            </a:r>
            <a:r>
              <a:rPr lang="it-IT" b="0" i="0" dirty="0">
                <a:solidFill>
                  <a:srgbClr val="1F1F1F"/>
                </a:solidFill>
                <a:effectLst/>
              </a:rPr>
              <a:t> work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rgbClr val="1F1F1F"/>
                </a:solidFill>
              </a:rPr>
              <a:t>Activities services</a:t>
            </a:r>
            <a:endParaRPr lang="it-IT" b="0" i="0" dirty="0">
              <a:solidFill>
                <a:srgbClr val="1F1F1F"/>
              </a:solidFill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rgbClr val="1F1F1F"/>
                </a:solidFill>
              </a:rPr>
              <a:t>Business 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err="1">
                <a:solidFill>
                  <a:srgbClr val="1F1F1F"/>
                </a:solidFill>
              </a:rPr>
              <a:t>Tourism</a:t>
            </a:r>
            <a:r>
              <a:rPr lang="it-IT" dirty="0">
                <a:solidFill>
                  <a:srgbClr val="1F1F1F"/>
                </a:solidFill>
              </a:rPr>
              <a:t> </a:t>
            </a:r>
            <a:r>
              <a:rPr lang="it-IT" dirty="0" err="1">
                <a:solidFill>
                  <a:srgbClr val="1F1F1F"/>
                </a:solidFill>
              </a:rPr>
              <a:t>sector</a:t>
            </a:r>
            <a:r>
              <a:rPr lang="it-IT" dirty="0">
                <a:solidFill>
                  <a:srgbClr val="1F1F1F"/>
                </a:solidFill>
              </a:rPr>
              <a:t> (</a:t>
            </a:r>
            <a:r>
              <a:rPr lang="it-IT" dirty="0" err="1">
                <a:solidFill>
                  <a:srgbClr val="1F1F1F"/>
                </a:solidFill>
              </a:rPr>
              <a:t>relevant</a:t>
            </a:r>
            <a:r>
              <a:rPr lang="it-IT" dirty="0">
                <a:solidFill>
                  <a:srgbClr val="1F1F1F"/>
                </a:solidFill>
              </a:rPr>
              <a:t> </a:t>
            </a:r>
            <a:r>
              <a:rPr lang="it-IT" dirty="0" err="1">
                <a:solidFill>
                  <a:srgbClr val="1F1F1F"/>
                </a:solidFill>
              </a:rPr>
              <a:t>role</a:t>
            </a:r>
            <a:r>
              <a:rPr lang="it-IT" dirty="0">
                <a:solidFill>
                  <a:srgbClr val="1F1F1F"/>
                </a:solidFill>
              </a:rPr>
              <a:t> in the </a:t>
            </a:r>
            <a:r>
              <a:rPr lang="it-IT" dirty="0" err="1">
                <a:solidFill>
                  <a:srgbClr val="1F1F1F"/>
                </a:solidFill>
              </a:rPr>
              <a:t>region</a:t>
            </a:r>
            <a:r>
              <a:rPr lang="it-IT" dirty="0">
                <a:solidFill>
                  <a:srgbClr val="1F1F1F"/>
                </a:solidFill>
              </a:rPr>
              <a:t>)</a:t>
            </a:r>
            <a:endParaRPr lang="en-US" dirty="0">
              <a:solidFill>
                <a:srgbClr val="1F1F1F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it-IT" dirty="0"/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2FB84EF5-FCC6-4E51-862C-80967368220F}"/>
              </a:ext>
            </a:extLst>
          </p:cNvPr>
          <p:cNvCxnSpPr/>
          <p:nvPr/>
        </p:nvCxnSpPr>
        <p:spPr>
          <a:xfrm>
            <a:off x="6617784" y="931025"/>
            <a:ext cx="10410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27419C82-6223-488D-B598-FB119C12FD3D}"/>
              </a:ext>
            </a:extLst>
          </p:cNvPr>
          <p:cNvCxnSpPr>
            <a:cxnSpLocks/>
          </p:cNvCxnSpPr>
          <p:nvPr/>
        </p:nvCxnSpPr>
        <p:spPr>
          <a:xfrm>
            <a:off x="8214253" y="1308295"/>
            <a:ext cx="0" cy="819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EB87C6B6-A7A4-4D95-9231-648EC1100621}"/>
              </a:ext>
            </a:extLst>
          </p:cNvPr>
          <p:cNvCxnSpPr>
            <a:cxnSpLocks/>
          </p:cNvCxnSpPr>
          <p:nvPr/>
        </p:nvCxnSpPr>
        <p:spPr>
          <a:xfrm>
            <a:off x="3383919" y="3991388"/>
            <a:ext cx="548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magine 3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A7271666-2DE4-42AA-87B9-8147015D0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08295"/>
            <a:ext cx="3478204" cy="18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06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3B62782-3CAF-4822-9BC8-97021A2BEC2D}"/>
              </a:ext>
            </a:extLst>
          </p:cNvPr>
          <p:cNvSpPr txBox="1"/>
          <p:nvPr/>
        </p:nvSpPr>
        <p:spPr>
          <a:xfrm>
            <a:off x="1069144" y="271123"/>
            <a:ext cx="10585299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Aumento dell’occupazione                       </a:t>
            </a:r>
            <a:r>
              <a:rPr lang="it-IT" sz="2800" dirty="0"/>
              <a:t>7,4% </a:t>
            </a:r>
            <a:r>
              <a:rPr lang="it-IT" sz="2800"/>
              <a:t>(2019</a:t>
            </a:r>
            <a:r>
              <a:rPr lang="it-IT" sz="2800" dirty="0"/>
              <a:t>)</a:t>
            </a:r>
          </a:p>
          <a:p>
            <a:endParaRPr lang="it-IT" sz="2800" dirty="0"/>
          </a:p>
          <a:p>
            <a:r>
              <a:rPr lang="it-IT" sz="2800" dirty="0"/>
              <a:t>                                                           include anche i lavoratori compresi tra </a:t>
            </a:r>
          </a:p>
          <a:p>
            <a:r>
              <a:rPr lang="it-IT" sz="2800" dirty="0"/>
              <a:t>                                                                              i 15-34 anni</a:t>
            </a:r>
          </a:p>
          <a:p>
            <a:endParaRPr lang="it-IT" sz="2800" dirty="0"/>
          </a:p>
          <a:p>
            <a:endParaRPr lang="it-IT" sz="2800" dirty="0"/>
          </a:p>
          <a:p>
            <a:endParaRPr lang="it-IT" sz="2800" dirty="0"/>
          </a:p>
          <a:p>
            <a:r>
              <a:rPr lang="it-IT" sz="2800" dirty="0"/>
              <a:t>                                  </a:t>
            </a:r>
            <a:r>
              <a:rPr lang="it-IT" sz="2800" b="1" dirty="0"/>
              <a:t>    Settori influenzati dal </a:t>
            </a:r>
            <a:r>
              <a:rPr lang="it-IT" sz="2800" b="1" dirty="0" err="1"/>
              <a:t>Covid</a:t>
            </a:r>
            <a:r>
              <a:rPr lang="it-IT" sz="2800" b="1" dirty="0"/>
              <a:t> 19</a:t>
            </a:r>
          </a:p>
          <a:p>
            <a:endParaRPr lang="it-IT" sz="2800" dirty="0"/>
          </a:p>
          <a:p>
            <a:pPr marL="342900" indent="-342900">
              <a:buFont typeface="+mj-lt"/>
              <a:buAutoNum type="arabicPeriod"/>
            </a:pPr>
            <a:r>
              <a:rPr lang="it-IT" sz="2800" dirty="0"/>
              <a:t>Occupazione            contratto a tempo determinato e indeterminato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800" dirty="0"/>
              <a:t>Attività di servizi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800" dirty="0"/>
              <a:t>Business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800" dirty="0"/>
              <a:t>Settore del turismo (ruolo rilevante nella regione)</a:t>
            </a:r>
          </a:p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B96EAD7A-03D1-4514-9310-EF2030010AC8}"/>
              </a:ext>
            </a:extLst>
          </p:cNvPr>
          <p:cNvCxnSpPr/>
          <p:nvPr/>
        </p:nvCxnSpPr>
        <p:spPr>
          <a:xfrm>
            <a:off x="5303520" y="548640"/>
            <a:ext cx="13300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46863C8C-9B85-4ED7-92AA-5C100B81086B}"/>
              </a:ext>
            </a:extLst>
          </p:cNvPr>
          <p:cNvCxnSpPr/>
          <p:nvPr/>
        </p:nvCxnSpPr>
        <p:spPr>
          <a:xfrm>
            <a:off x="7813963" y="781396"/>
            <a:ext cx="0" cy="465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845FAC5B-0523-4768-A2C5-5C131AE02387}"/>
              </a:ext>
            </a:extLst>
          </p:cNvPr>
          <p:cNvCxnSpPr/>
          <p:nvPr/>
        </p:nvCxnSpPr>
        <p:spPr>
          <a:xfrm>
            <a:off x="3491345" y="4372495"/>
            <a:ext cx="7315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Immagine 9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16A0B584-88BB-4E77-B74E-FE8EC895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764" y="1246909"/>
            <a:ext cx="3197261" cy="16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07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CA8212-C63A-442D-9625-29EE03AE4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"/>
            <a:ext cx="11353800" cy="66751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b="1" dirty="0"/>
              <a:t>                                         </a:t>
            </a:r>
            <a:r>
              <a:rPr lang="it-IT" sz="3200" b="1" dirty="0"/>
              <a:t>COVID EFFECTS</a:t>
            </a:r>
          </a:p>
          <a:p>
            <a:pPr marL="0" indent="0">
              <a:buNone/>
            </a:pPr>
            <a:endParaRPr lang="it-IT" sz="3200" b="1" dirty="0"/>
          </a:p>
          <a:p>
            <a:pPr marL="0" indent="0">
              <a:buNone/>
            </a:pPr>
            <a:r>
              <a:rPr lang="it-IT" sz="3000" b="1" dirty="0"/>
              <a:t>                                  </a:t>
            </a:r>
            <a:r>
              <a:rPr lang="it-IT" sz="3300" b="1" dirty="0"/>
              <a:t>  </a:t>
            </a:r>
            <a:r>
              <a:rPr lang="it-IT" sz="3300" b="1" dirty="0" err="1"/>
              <a:t>Reduction</a:t>
            </a:r>
            <a:r>
              <a:rPr lang="it-IT" sz="3300" b="1" dirty="0"/>
              <a:t> of jobs                </a:t>
            </a:r>
            <a:r>
              <a:rPr lang="it-IT" dirty="0" err="1"/>
              <a:t>affects</a:t>
            </a:r>
            <a:r>
              <a:rPr lang="it-IT" dirty="0"/>
              <a:t> </a:t>
            </a:r>
            <a:r>
              <a:rPr lang="it-IT" dirty="0" err="1"/>
              <a:t>mostly</a:t>
            </a:r>
            <a:r>
              <a:rPr lang="it-IT" dirty="0"/>
              <a:t> </a:t>
            </a:r>
            <a:r>
              <a:rPr lang="en-US" b="0" i="0" dirty="0">
                <a:solidFill>
                  <a:srgbClr val="1F1F1F"/>
                </a:solidFill>
                <a:effectLst/>
              </a:rPr>
              <a:t>women because  </a:t>
            </a:r>
          </a:p>
          <a:p>
            <a:pPr marL="0" indent="0">
              <a:buNone/>
            </a:pPr>
            <a:r>
              <a:rPr lang="en-US" dirty="0">
                <a:solidFill>
                  <a:srgbClr val="1F1F1F"/>
                </a:solidFill>
              </a:rPr>
              <a:t>                                                                                      </a:t>
            </a:r>
            <a:r>
              <a:rPr lang="en-US" b="0" i="0" dirty="0">
                <a:solidFill>
                  <a:srgbClr val="1F1F1F"/>
                </a:solidFill>
                <a:effectLst/>
              </a:rPr>
              <a:t>       </a:t>
            </a:r>
            <a:r>
              <a:rPr lang="en-US" dirty="0">
                <a:solidFill>
                  <a:srgbClr val="1F1F1F"/>
                </a:solidFill>
              </a:rPr>
              <a:t>they are  the majority of workers in</a:t>
            </a:r>
          </a:p>
          <a:p>
            <a:pPr marL="0" indent="0">
              <a:buNone/>
            </a:pPr>
            <a:r>
              <a:rPr lang="en-US" dirty="0">
                <a:solidFill>
                  <a:srgbClr val="1F1F1F"/>
                </a:solidFill>
              </a:rPr>
              <a:t>                                                                                             tertiary activities</a:t>
            </a:r>
            <a:r>
              <a:rPr lang="it-IT" dirty="0"/>
              <a:t> </a:t>
            </a:r>
            <a:endParaRPr lang="en-US" dirty="0">
              <a:solidFill>
                <a:srgbClr val="1F1F1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1F1F1F"/>
                </a:solidFill>
              </a:rPr>
              <a:t>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dirty="0">
                <a:solidFill>
                  <a:srgbClr val="1F1F1F"/>
                </a:solidFill>
              </a:rPr>
              <a:t>  </a:t>
            </a:r>
          </a:p>
          <a:p>
            <a:pPr marL="0" indent="0">
              <a:buNone/>
            </a:pPr>
            <a:r>
              <a:rPr lang="en-US" dirty="0">
                <a:solidFill>
                  <a:srgbClr val="1F1F1F"/>
                </a:solidFill>
              </a:rPr>
              <a:t>                                      </a:t>
            </a:r>
            <a:r>
              <a:rPr lang="it-IT" sz="3000" dirty="0">
                <a:solidFill>
                  <a:srgbClr val="1F1F1F"/>
                </a:solidFill>
                <a:latin typeface="Trebuchet MS" panose="020B0603020202020204" pitchFamily="34" charset="0"/>
              </a:rPr>
              <a:t> </a:t>
            </a:r>
            <a:r>
              <a:rPr lang="it-IT" sz="3300" b="1" dirty="0" err="1">
                <a:solidFill>
                  <a:srgbClr val="1F1F1F"/>
                </a:solidFill>
              </a:rPr>
              <a:t>Emilia’s</a:t>
            </a:r>
            <a:r>
              <a:rPr lang="it-IT" sz="3300" b="1" dirty="0">
                <a:solidFill>
                  <a:srgbClr val="1F1F1F"/>
                </a:solidFill>
              </a:rPr>
              <a:t> </a:t>
            </a:r>
            <a:r>
              <a:rPr lang="it-IT" sz="3300" b="1" dirty="0" err="1">
                <a:solidFill>
                  <a:srgbClr val="1F1F1F"/>
                </a:solidFill>
              </a:rPr>
              <a:t>unemployment</a:t>
            </a:r>
            <a:r>
              <a:rPr lang="it-IT" sz="3300" b="1" dirty="0">
                <a:solidFill>
                  <a:srgbClr val="1F1F1F"/>
                </a:solidFill>
              </a:rPr>
              <a:t> rate </a:t>
            </a:r>
          </a:p>
          <a:p>
            <a:pPr marL="0" indent="0">
              <a:buNone/>
            </a:pPr>
            <a:endParaRPr lang="it-IT" sz="2400" b="1" dirty="0">
              <a:solidFill>
                <a:srgbClr val="1F1F1F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it-IT" sz="2400" b="1" dirty="0">
              <a:solidFill>
                <a:srgbClr val="1F1F1F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it-IT" dirty="0">
                <a:solidFill>
                  <a:srgbClr val="1F1F1F"/>
                </a:solidFill>
                <a:latin typeface="Trebuchet MS" panose="020B0603020202020204" pitchFamily="34" charset="0"/>
              </a:rPr>
              <a:t>Lower </a:t>
            </a:r>
            <a:r>
              <a:rPr lang="it-IT" dirty="0" err="1">
                <a:solidFill>
                  <a:srgbClr val="1F1F1F"/>
                </a:solidFill>
                <a:latin typeface="Trebuchet MS" panose="020B0603020202020204" pitchFamily="34" charset="0"/>
              </a:rPr>
              <a:t>unemployment</a:t>
            </a:r>
            <a:r>
              <a:rPr lang="it-IT" dirty="0">
                <a:solidFill>
                  <a:srgbClr val="1F1F1F"/>
                </a:solidFill>
                <a:latin typeface="Trebuchet MS" panose="020B0603020202020204" pitchFamily="34" charset="0"/>
              </a:rPr>
              <a:t> rate in:                          5,5%(2020)</a:t>
            </a:r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Bologna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Parma                                                                    7% women       4,3% men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Reggio Emilia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Ravenna                   </a:t>
            </a:r>
          </a:p>
          <a:p>
            <a:pPr marL="0" indent="0">
              <a:buNone/>
            </a:pPr>
            <a:r>
              <a:rPr lang="it-IT" dirty="0"/>
              <a:t>                                                                             Lower </a:t>
            </a:r>
            <a:r>
              <a:rPr lang="it-IT" dirty="0" err="1"/>
              <a:t>than</a:t>
            </a:r>
            <a:r>
              <a:rPr lang="it-IT" dirty="0"/>
              <a:t> the National </a:t>
            </a:r>
            <a:r>
              <a:rPr lang="it-IT" dirty="0" err="1"/>
              <a:t>average</a:t>
            </a:r>
            <a:endParaRPr lang="it-IT" dirty="0"/>
          </a:p>
          <a:p>
            <a:pPr marL="0" indent="0">
              <a:buNone/>
            </a:pPr>
            <a:r>
              <a:rPr lang="it-IT" sz="2000" dirty="0"/>
              <a:t>                                                                 </a:t>
            </a:r>
          </a:p>
          <a:p>
            <a:endParaRPr lang="it-IT" sz="2000" dirty="0"/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160741DD-F0E3-48D6-B566-55C92A230B40}"/>
              </a:ext>
            </a:extLst>
          </p:cNvPr>
          <p:cNvCxnSpPr>
            <a:cxnSpLocks/>
          </p:cNvCxnSpPr>
          <p:nvPr/>
        </p:nvCxnSpPr>
        <p:spPr>
          <a:xfrm>
            <a:off x="6256821" y="1145878"/>
            <a:ext cx="9425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DB433A4D-06EB-4727-9C2A-2D82B46BCF06}"/>
              </a:ext>
            </a:extLst>
          </p:cNvPr>
          <p:cNvCxnSpPr>
            <a:cxnSpLocks/>
          </p:cNvCxnSpPr>
          <p:nvPr/>
        </p:nvCxnSpPr>
        <p:spPr>
          <a:xfrm flipH="1">
            <a:off x="7447533" y="4311739"/>
            <a:ext cx="354831" cy="566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6BC70112-5D84-497E-AFE3-A8F39D2B4F80}"/>
              </a:ext>
            </a:extLst>
          </p:cNvPr>
          <p:cNvCxnSpPr>
            <a:cxnSpLocks/>
          </p:cNvCxnSpPr>
          <p:nvPr/>
        </p:nvCxnSpPr>
        <p:spPr>
          <a:xfrm>
            <a:off x="9013736" y="4311738"/>
            <a:ext cx="464233" cy="566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81CF1AE6-82F0-4CB3-A5E3-FD39B0007FEF}"/>
              </a:ext>
            </a:extLst>
          </p:cNvPr>
          <p:cNvCxnSpPr>
            <a:cxnSpLocks/>
          </p:cNvCxnSpPr>
          <p:nvPr/>
        </p:nvCxnSpPr>
        <p:spPr>
          <a:xfrm>
            <a:off x="8342142" y="4311739"/>
            <a:ext cx="0" cy="1596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587D268E-B76A-45B5-A4B9-96D275593AE5}"/>
              </a:ext>
            </a:extLst>
          </p:cNvPr>
          <p:cNvCxnSpPr>
            <a:cxnSpLocks/>
          </p:cNvCxnSpPr>
          <p:nvPr/>
        </p:nvCxnSpPr>
        <p:spPr>
          <a:xfrm>
            <a:off x="7624948" y="3297992"/>
            <a:ext cx="557056" cy="67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6E093877-4210-4D73-BD3A-F69135E606C4}"/>
              </a:ext>
            </a:extLst>
          </p:cNvPr>
          <p:cNvCxnSpPr>
            <a:cxnSpLocks/>
          </p:cNvCxnSpPr>
          <p:nvPr/>
        </p:nvCxnSpPr>
        <p:spPr>
          <a:xfrm flipH="1">
            <a:off x="3579570" y="3429000"/>
            <a:ext cx="408174" cy="543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magine 3" descr="Immagine che contiene giocattolo, bambola, clipart, grafica vettoriale&#10;&#10;Descrizione generata automaticamente">
            <a:extLst>
              <a:ext uri="{FF2B5EF4-FFF2-40B4-BE49-F238E27FC236}">
                <a16:creationId xmlns:a16="http://schemas.microsoft.com/office/drawing/2014/main" id="{213848B3-84D5-4703-9626-D699B5241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4" y="1337518"/>
            <a:ext cx="3121152" cy="1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4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22E9ED-95F7-4A67-A6DE-ECA8A21C0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"/>
            <a:ext cx="10515600" cy="5994083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/>
              <a:t> CONSEGUENZE DEL COVID</a:t>
            </a:r>
          </a:p>
          <a:p>
            <a:pPr marL="0" indent="0" algn="ctr">
              <a:buNone/>
            </a:pPr>
            <a:r>
              <a:rPr lang="it-IT" sz="2400" dirty="0"/>
              <a:t> </a:t>
            </a:r>
          </a:p>
          <a:p>
            <a:pPr marL="0" indent="0" algn="ctr">
              <a:buNone/>
            </a:pPr>
            <a:r>
              <a:rPr lang="it-IT" b="1" dirty="0"/>
              <a:t>Riduzione dei lavori</a:t>
            </a:r>
            <a:r>
              <a:rPr lang="it-IT" sz="2400" b="1" dirty="0"/>
              <a:t>           </a:t>
            </a:r>
            <a:r>
              <a:rPr lang="it-IT" sz="2400" dirty="0"/>
              <a:t>ha colpito soprattutto le donne  perché costituisco la </a:t>
            </a:r>
          </a:p>
          <a:p>
            <a:pPr marL="0" indent="0" algn="ctr">
              <a:buNone/>
            </a:pPr>
            <a:r>
              <a:rPr lang="it-IT" sz="2400" dirty="0"/>
              <a:t>                                         maggioranza dei lavoratori nelle attività terziarie   </a:t>
            </a:r>
          </a:p>
          <a:p>
            <a:pPr marL="0" indent="0" algn="ctr">
              <a:buNone/>
            </a:pPr>
            <a:endParaRPr lang="it-IT" sz="2400" dirty="0"/>
          </a:p>
          <a:p>
            <a:pPr marL="0" indent="0" algn="ctr">
              <a:buNone/>
            </a:pPr>
            <a:r>
              <a:rPr lang="it-IT" b="1" dirty="0"/>
              <a:t>Tasso di disoccupazione dell’Emilia:</a:t>
            </a:r>
          </a:p>
          <a:p>
            <a:pPr marL="0" indent="0" algn="ctr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Minor tasso di disoccupazione in:                                                 5,5% (2020)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/>
              <a:t>Bologna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/>
              <a:t>Parma                                                                           7% donne             4,3% uomini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/>
              <a:t>Reggio Emilia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/>
              <a:t>Ravenna                                                          più basso rispetto alla media Nazionale</a:t>
            </a:r>
          </a:p>
          <a:p>
            <a:pPr marL="0" indent="0">
              <a:buNone/>
            </a:pPr>
            <a:endParaRPr lang="it-IT" sz="2400" dirty="0"/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2CC4F7F2-3EA3-4D78-9076-64D016D75080}"/>
              </a:ext>
            </a:extLst>
          </p:cNvPr>
          <p:cNvCxnSpPr/>
          <p:nvPr/>
        </p:nvCxnSpPr>
        <p:spPr>
          <a:xfrm>
            <a:off x="4006735" y="1363287"/>
            <a:ext cx="548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4D474EE6-8795-469B-84CE-E5BCBB2A0579}"/>
              </a:ext>
            </a:extLst>
          </p:cNvPr>
          <p:cNvCxnSpPr/>
          <p:nvPr/>
        </p:nvCxnSpPr>
        <p:spPr>
          <a:xfrm flipH="1">
            <a:off x="4156364" y="2959331"/>
            <a:ext cx="399011" cy="469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4F37925D-67CF-415E-BF71-895AC29C4F49}"/>
              </a:ext>
            </a:extLst>
          </p:cNvPr>
          <p:cNvCxnSpPr/>
          <p:nvPr/>
        </p:nvCxnSpPr>
        <p:spPr>
          <a:xfrm>
            <a:off x="7636627" y="2959331"/>
            <a:ext cx="532015" cy="469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CDCC8CF1-7B65-4FCB-BC40-BF30D4045476}"/>
              </a:ext>
            </a:extLst>
          </p:cNvPr>
          <p:cNvCxnSpPr/>
          <p:nvPr/>
        </p:nvCxnSpPr>
        <p:spPr>
          <a:xfrm flipH="1">
            <a:off x="7873539" y="3857105"/>
            <a:ext cx="522316" cy="465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A0B0AFE4-070E-475F-B1C1-1968051411BF}"/>
              </a:ext>
            </a:extLst>
          </p:cNvPr>
          <p:cNvCxnSpPr/>
          <p:nvPr/>
        </p:nvCxnSpPr>
        <p:spPr>
          <a:xfrm>
            <a:off x="9592194" y="3857105"/>
            <a:ext cx="565266" cy="465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A7DF2616-924D-433A-A1AC-1C320AB563FC}"/>
              </a:ext>
            </a:extLst>
          </p:cNvPr>
          <p:cNvCxnSpPr/>
          <p:nvPr/>
        </p:nvCxnSpPr>
        <p:spPr>
          <a:xfrm>
            <a:off x="8894618" y="3857105"/>
            <a:ext cx="0" cy="1363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Immagine 15" descr="Immagine che contiene giocattolo, bambola, clipart, grafica vettoriale&#10;&#10;Descrizione generata automaticamente">
            <a:extLst>
              <a:ext uri="{FF2B5EF4-FFF2-40B4-BE49-F238E27FC236}">
                <a16:creationId xmlns:a16="http://schemas.microsoft.com/office/drawing/2014/main" id="{BD84C457-A47B-4F96-A2C6-533CE4F7C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11" y="1673352"/>
            <a:ext cx="2896154" cy="162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11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465C73E-9A58-4F6B-91E5-AC77166624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4675" r="21549" b="-2"/>
          <a:stretch/>
        </p:blipFill>
        <p:spPr>
          <a:xfrm>
            <a:off x="139414" y="958052"/>
            <a:ext cx="4721609" cy="4941895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effectLst>
            <a:softEdge rad="0"/>
          </a:effec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C28DFE-CB97-4D6A-8FCF-95DE1302B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116378"/>
            <a:ext cx="4977578" cy="6317673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b="1" i="0" dirty="0">
                <a:solidFill>
                  <a:srgbClr val="000000"/>
                </a:solidFill>
                <a:effectLst/>
              </a:rPr>
              <a:t>The </a:t>
            </a:r>
            <a:r>
              <a:rPr lang="it-IT" b="1" i="0" dirty="0" err="1">
                <a:solidFill>
                  <a:srgbClr val="000000"/>
                </a:solidFill>
                <a:effectLst/>
              </a:rPr>
              <a:t>economic</a:t>
            </a:r>
            <a:r>
              <a:rPr lang="it-IT" b="1" i="0" dirty="0">
                <a:solidFill>
                  <a:srgbClr val="000000"/>
                </a:solidFill>
                <a:effectLst/>
              </a:rPr>
              <a:t> system: the </a:t>
            </a:r>
            <a:r>
              <a:rPr lang="it-IT" b="1" i="0" dirty="0" err="1">
                <a:solidFill>
                  <a:srgbClr val="000000"/>
                </a:solidFill>
                <a:effectLst/>
              </a:rPr>
              <a:t>main</a:t>
            </a:r>
            <a:r>
              <a:rPr lang="it-IT" b="1" i="0" dirty="0">
                <a:solidFill>
                  <a:srgbClr val="000000"/>
                </a:solidFill>
                <a:effectLst/>
              </a:rPr>
              <a:t> production chains:</a:t>
            </a:r>
          </a:p>
          <a:p>
            <a:pPr marL="0" indent="0">
              <a:buNone/>
            </a:pPr>
            <a:endParaRPr lang="it-IT" sz="2200" b="1" i="0" dirty="0">
              <a:solidFill>
                <a:srgbClr val="000000"/>
              </a:solidFill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400" dirty="0" err="1">
                <a:solidFill>
                  <a:srgbClr val="000000"/>
                </a:solidFill>
              </a:rPr>
              <a:t>Machinery</a:t>
            </a:r>
            <a:endParaRPr lang="it-IT" sz="24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400" b="0" i="0" dirty="0">
                <a:solidFill>
                  <a:srgbClr val="000000"/>
                </a:solidFill>
                <a:effectLst/>
              </a:rPr>
              <a:t>Automobiles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 err="1">
                <a:solidFill>
                  <a:srgbClr val="000000"/>
                </a:solidFill>
              </a:rPr>
              <a:t>Agriculture</a:t>
            </a:r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dirty="0" err="1">
                <a:solidFill>
                  <a:srgbClr val="000000"/>
                </a:solidFill>
              </a:rPr>
              <a:t>m</a:t>
            </a:r>
            <a:r>
              <a:rPr lang="it-IT" sz="2400" b="0" i="0" dirty="0" err="1">
                <a:solidFill>
                  <a:srgbClr val="000000"/>
                </a:solidFill>
                <a:effectLst/>
              </a:rPr>
              <a:t>achinery</a:t>
            </a:r>
            <a:endParaRPr lang="it-IT" sz="2400" b="0" i="0" dirty="0">
              <a:solidFill>
                <a:srgbClr val="000000"/>
              </a:solidFill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400" dirty="0">
                <a:solidFill>
                  <a:srgbClr val="000000"/>
                </a:solidFill>
              </a:rPr>
              <a:t>Food-processing </a:t>
            </a:r>
            <a:r>
              <a:rPr lang="it-IT" sz="2400" dirty="0" err="1">
                <a:solidFill>
                  <a:srgbClr val="000000"/>
                </a:solidFill>
              </a:rPr>
              <a:t>machinery</a:t>
            </a:r>
            <a:endParaRPr lang="it-IT" sz="24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400" dirty="0">
                <a:solidFill>
                  <a:srgbClr val="000000"/>
                </a:solidFill>
              </a:rPr>
              <a:t>Construction 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>
                <a:solidFill>
                  <a:srgbClr val="000000"/>
                </a:solidFill>
              </a:rPr>
              <a:t>Fashion 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 err="1">
                <a:solidFill>
                  <a:srgbClr val="000000"/>
                </a:solidFill>
              </a:rPr>
              <a:t>Health</a:t>
            </a:r>
            <a:endParaRPr lang="it-IT" sz="24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400" dirty="0">
                <a:solidFill>
                  <a:srgbClr val="000000"/>
                </a:solidFill>
              </a:rPr>
              <a:t>Culture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 err="1">
                <a:solidFill>
                  <a:srgbClr val="000000"/>
                </a:solidFill>
              </a:rPr>
              <a:t>Creativity</a:t>
            </a:r>
            <a:endParaRPr lang="it-IT" sz="24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it-IT" sz="1700" b="0" i="0" dirty="0">
              <a:solidFill>
                <a:srgbClr val="000000"/>
              </a:solidFill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endParaRPr lang="it-IT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40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E2A2798-782D-4C2D-823C-5E6CF870BE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4675" r="21549" b="-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3C728B-9412-4E7E-96B3-A8BBC67C1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349135"/>
            <a:ext cx="4977578" cy="6134791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000000"/>
                </a:solidFill>
              </a:rPr>
              <a:t>Il sistema economico: le principali catene di produzione:</a:t>
            </a:r>
          </a:p>
          <a:p>
            <a:pPr marL="0" indent="0">
              <a:buNone/>
            </a:pPr>
            <a:endParaRPr lang="it-IT" b="1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</a:rPr>
              <a:t>Macchinari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</a:rPr>
              <a:t>Automobili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</a:rPr>
              <a:t>Macchine agricole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</a:rPr>
              <a:t>Industria alimentare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</a:rPr>
              <a:t>Edilizia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</a:rPr>
              <a:t>Moda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</a:rPr>
              <a:t>Salute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</a:rPr>
              <a:t>Cultura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</a:rPr>
              <a:t>Creatività</a:t>
            </a:r>
          </a:p>
        </p:txBody>
      </p:sp>
    </p:spTree>
    <p:extLst>
      <p:ext uri="{BB962C8B-B14F-4D97-AF65-F5344CB8AC3E}">
        <p14:creationId xmlns:p14="http://schemas.microsoft.com/office/powerpoint/2010/main" val="984475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3F2C76-71F6-4C10-A3F9-195C3140C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759"/>
            <a:ext cx="10515600" cy="6302327"/>
          </a:xfrm>
        </p:spPr>
        <p:txBody>
          <a:bodyPr/>
          <a:lstStyle/>
          <a:p>
            <a:pPr marL="0" indent="0">
              <a:buNone/>
            </a:pPr>
            <a:r>
              <a:rPr lang="it-IT" b="1" dirty="0" err="1">
                <a:solidFill>
                  <a:srgbClr val="1F1F1F"/>
                </a:solidFill>
              </a:rPr>
              <a:t>T</a:t>
            </a:r>
            <a:r>
              <a:rPr lang="it-IT" b="1" i="0" dirty="0" err="1">
                <a:solidFill>
                  <a:srgbClr val="1F1F1F"/>
                </a:solidFill>
                <a:effectLst/>
              </a:rPr>
              <a:t>emporary</a:t>
            </a:r>
            <a:r>
              <a:rPr lang="it-IT" b="1" i="0" dirty="0">
                <a:solidFill>
                  <a:srgbClr val="1F1F1F"/>
                </a:solidFill>
                <a:effectLst/>
              </a:rPr>
              <a:t> </a:t>
            </a:r>
            <a:r>
              <a:rPr lang="it-IT" b="1" i="0" dirty="0" err="1">
                <a:solidFill>
                  <a:srgbClr val="1F1F1F"/>
                </a:solidFill>
                <a:effectLst/>
              </a:rPr>
              <a:t>contracts</a:t>
            </a:r>
            <a:r>
              <a:rPr lang="it-IT" b="0" i="0" dirty="0">
                <a:solidFill>
                  <a:srgbClr val="1F1F1F"/>
                </a:solidFill>
                <a:effectLst/>
              </a:rPr>
              <a:t>               17% of workers</a:t>
            </a:r>
          </a:p>
          <a:p>
            <a:endParaRPr lang="it-IT" dirty="0">
              <a:solidFill>
                <a:srgbClr val="1F1F1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rgbClr val="1F1F1F"/>
                </a:solidFill>
              </a:rPr>
              <a:t>Trade                 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err="1">
                <a:solidFill>
                  <a:srgbClr val="1F1F1F"/>
                </a:solidFill>
              </a:rPr>
              <a:t>Tourism</a:t>
            </a:r>
            <a:endParaRPr lang="it-IT" dirty="0">
              <a:solidFill>
                <a:srgbClr val="1F1F1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dirty="0" err="1">
                <a:solidFill>
                  <a:srgbClr val="1F1F1F"/>
                </a:solidFill>
              </a:rPr>
              <a:t>Agricultural</a:t>
            </a:r>
            <a:r>
              <a:rPr lang="it-IT" dirty="0">
                <a:solidFill>
                  <a:srgbClr val="1F1F1F"/>
                </a:solidFill>
              </a:rPr>
              <a:t> activities </a:t>
            </a:r>
          </a:p>
          <a:p>
            <a:pPr marL="0" indent="0">
              <a:buNone/>
            </a:pPr>
            <a:endParaRPr lang="it-IT" dirty="0">
              <a:solidFill>
                <a:srgbClr val="1F1F1F"/>
              </a:solidFill>
            </a:endParaRPr>
          </a:p>
          <a:p>
            <a:pPr marL="0" indent="0">
              <a:buNone/>
            </a:pPr>
            <a:r>
              <a:rPr lang="it-IT" b="1" dirty="0"/>
              <a:t>High labour </a:t>
            </a:r>
            <a:r>
              <a:rPr lang="it-IT" b="1" dirty="0" err="1"/>
              <a:t>mobility</a:t>
            </a:r>
            <a:r>
              <a:rPr lang="it-IT" b="1" dirty="0"/>
              <a:t> </a:t>
            </a:r>
            <a:r>
              <a:rPr lang="it-IT" dirty="0"/>
              <a:t>              </a:t>
            </a:r>
            <a:r>
              <a:rPr lang="it-IT" b="0" i="0" dirty="0">
                <a:solidFill>
                  <a:srgbClr val="1F1F1F"/>
                </a:solidFill>
                <a:effectLst/>
              </a:rPr>
              <a:t>service activities</a:t>
            </a:r>
          </a:p>
          <a:p>
            <a:endParaRPr lang="it-IT" dirty="0">
              <a:solidFill>
                <a:srgbClr val="1F1F1F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1F1F1F"/>
                </a:solidFill>
              </a:rPr>
              <a:t> </a:t>
            </a:r>
            <a:r>
              <a:rPr lang="en-US" b="0" i="0" dirty="0">
                <a:solidFill>
                  <a:srgbClr val="1F1F1F"/>
                </a:solidFill>
                <a:effectLst/>
              </a:rPr>
              <a:t>education and training        </a:t>
            </a:r>
            <a:r>
              <a:rPr lang="it-IT" b="0" i="0" dirty="0" err="1">
                <a:solidFill>
                  <a:srgbClr val="1F1F1F"/>
                </a:solidFill>
                <a:effectLst/>
              </a:rPr>
              <a:t>mathematical</a:t>
            </a:r>
            <a:r>
              <a:rPr lang="it-IT" b="0" i="0" dirty="0">
                <a:solidFill>
                  <a:srgbClr val="1F1F1F"/>
                </a:solidFill>
                <a:effectLst/>
              </a:rPr>
              <a:t> sciences and IT and    </a:t>
            </a:r>
            <a:r>
              <a:rPr lang="en-US" dirty="0">
                <a:solidFill>
                  <a:srgbClr val="1F1F1F"/>
                </a:solidFill>
              </a:rPr>
              <a:t>specialized professions</a:t>
            </a:r>
            <a:r>
              <a:rPr lang="it-IT" dirty="0">
                <a:solidFill>
                  <a:srgbClr val="1F1F1F"/>
                </a:solidFill>
              </a:rPr>
              <a:t>        </a:t>
            </a:r>
            <a:r>
              <a:rPr lang="it-IT" b="0" i="0" dirty="0">
                <a:solidFill>
                  <a:srgbClr val="1F1F1F"/>
                </a:solidFill>
                <a:effectLst/>
              </a:rPr>
              <a:t> engineering</a:t>
            </a:r>
            <a:endParaRPr lang="en-US" b="0" i="0" dirty="0">
              <a:solidFill>
                <a:srgbClr val="1F1F1F"/>
              </a:solidFill>
              <a:effectLst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1F1F"/>
                </a:solidFill>
              </a:rPr>
              <a:t> </a:t>
            </a:r>
            <a:endParaRPr lang="it-IT" dirty="0">
              <a:solidFill>
                <a:srgbClr val="1F1F1F"/>
              </a:solidFill>
            </a:endParaRP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81F54AA5-78D7-407C-A1CF-C139566FB09A}"/>
              </a:ext>
            </a:extLst>
          </p:cNvPr>
          <p:cNvCxnSpPr>
            <a:cxnSpLocks/>
          </p:cNvCxnSpPr>
          <p:nvPr/>
        </p:nvCxnSpPr>
        <p:spPr>
          <a:xfrm>
            <a:off x="4079630" y="633046"/>
            <a:ext cx="10269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7BEC5143-EEFF-46D7-A36D-60A3AA6306B2}"/>
              </a:ext>
            </a:extLst>
          </p:cNvPr>
          <p:cNvCxnSpPr/>
          <p:nvPr/>
        </p:nvCxnSpPr>
        <p:spPr>
          <a:xfrm>
            <a:off x="1941342" y="829993"/>
            <a:ext cx="0" cy="576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6F34A5D3-279A-4769-8148-A78B8CD529BA}"/>
              </a:ext>
            </a:extLst>
          </p:cNvPr>
          <p:cNvCxnSpPr/>
          <p:nvPr/>
        </p:nvCxnSpPr>
        <p:spPr>
          <a:xfrm>
            <a:off x="4164037" y="3699803"/>
            <a:ext cx="9425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40855022-7A10-4E88-B1F7-6FB98505F35E}"/>
              </a:ext>
            </a:extLst>
          </p:cNvPr>
          <p:cNvCxnSpPr/>
          <p:nvPr/>
        </p:nvCxnSpPr>
        <p:spPr>
          <a:xfrm>
            <a:off x="2489983" y="3826413"/>
            <a:ext cx="0" cy="661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03265997-166B-42FB-BE61-C9C79A52FFB6}"/>
              </a:ext>
            </a:extLst>
          </p:cNvPr>
          <p:cNvCxnSpPr>
            <a:cxnSpLocks/>
          </p:cNvCxnSpPr>
          <p:nvPr/>
        </p:nvCxnSpPr>
        <p:spPr>
          <a:xfrm>
            <a:off x="4141767" y="3826413"/>
            <a:ext cx="1195754" cy="703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624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E91842-DB2A-44DF-AFF3-AE1ECDE24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1354"/>
            <a:ext cx="10515600" cy="5895609"/>
          </a:xfrm>
        </p:spPr>
        <p:txBody>
          <a:bodyPr/>
          <a:lstStyle/>
          <a:p>
            <a:pPr marL="0" indent="0">
              <a:buNone/>
            </a:pPr>
            <a:r>
              <a:rPr lang="it-IT" b="1" dirty="0"/>
              <a:t>Contratti a tempo determinato              </a:t>
            </a:r>
            <a:r>
              <a:rPr lang="it-IT" dirty="0"/>
              <a:t>17% dei lavoratori</a:t>
            </a:r>
          </a:p>
          <a:p>
            <a:pPr marL="0" indent="0">
              <a:buNone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Commercio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Turismo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Attività agricole</a:t>
            </a:r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0" indent="0">
              <a:buNone/>
            </a:pPr>
            <a:r>
              <a:rPr lang="it-IT" b="1" dirty="0"/>
              <a:t>Elevata mobilità del lavoro                               </a:t>
            </a:r>
            <a:r>
              <a:rPr lang="it-IT" dirty="0"/>
              <a:t>attività di servizi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Professioni specializzate in industria             scienze matematiche,</a:t>
            </a:r>
          </a:p>
          <a:p>
            <a:pPr marL="0" indent="0">
              <a:buNone/>
            </a:pPr>
            <a:r>
              <a:rPr lang="it-IT" dirty="0"/>
              <a:t>           e formazione                                        informatica e ingegneria           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869C4F32-E32E-4220-A803-7955DDE4D167}"/>
              </a:ext>
            </a:extLst>
          </p:cNvPr>
          <p:cNvCxnSpPr/>
          <p:nvPr/>
        </p:nvCxnSpPr>
        <p:spPr>
          <a:xfrm>
            <a:off x="5636029" y="548640"/>
            <a:ext cx="8811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D05461BE-9668-4F56-AB36-3BEDE501297C}"/>
              </a:ext>
            </a:extLst>
          </p:cNvPr>
          <p:cNvCxnSpPr/>
          <p:nvPr/>
        </p:nvCxnSpPr>
        <p:spPr>
          <a:xfrm>
            <a:off x="5203767" y="3574473"/>
            <a:ext cx="18953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7A4A91F8-AFDD-4C1E-96DF-BB1A8D605BC1}"/>
              </a:ext>
            </a:extLst>
          </p:cNvPr>
          <p:cNvCxnSpPr/>
          <p:nvPr/>
        </p:nvCxnSpPr>
        <p:spPr>
          <a:xfrm>
            <a:off x="3192087" y="3790604"/>
            <a:ext cx="0" cy="581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CDC6D838-7185-403D-B94A-F86419D5493C}"/>
              </a:ext>
            </a:extLst>
          </p:cNvPr>
          <p:cNvCxnSpPr/>
          <p:nvPr/>
        </p:nvCxnSpPr>
        <p:spPr>
          <a:xfrm>
            <a:off x="5187141" y="3841760"/>
            <a:ext cx="1778924" cy="581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057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65ADCC-DE24-4286-957E-4E91EFF41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THE AVAILABLE JOBS?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C000AF-544E-47BD-917D-531D2CA41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/>
              <a:t>    </a:t>
            </a:r>
            <a:r>
              <a:rPr lang="it-IT" b="1" dirty="0" err="1"/>
              <a:t>Hires</a:t>
            </a:r>
            <a:r>
              <a:rPr lang="it-IT" b="1" dirty="0"/>
              <a:t> </a:t>
            </a:r>
            <a:r>
              <a:rPr lang="it-IT" dirty="0"/>
              <a:t>                               23.260 </a:t>
            </a:r>
            <a:r>
              <a:rPr lang="it-IT" dirty="0" err="1"/>
              <a:t>professionals</a:t>
            </a:r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                     81% </a:t>
            </a:r>
            <a:r>
              <a:rPr lang="it-IT" dirty="0" err="1"/>
              <a:t>fixed</a:t>
            </a:r>
            <a:r>
              <a:rPr lang="it-IT" dirty="0"/>
              <a:t> </a:t>
            </a:r>
            <a:r>
              <a:rPr lang="it-IT" dirty="0" err="1"/>
              <a:t>term</a:t>
            </a:r>
            <a:r>
              <a:rPr lang="it-IT" dirty="0"/>
              <a:t> </a:t>
            </a:r>
            <a:r>
              <a:rPr lang="it-IT" dirty="0" err="1"/>
              <a:t>contracts</a:t>
            </a:r>
            <a:r>
              <a:rPr lang="it-IT" dirty="0"/>
              <a:t>      19% </a:t>
            </a:r>
            <a:r>
              <a:rPr lang="it-IT" dirty="0" err="1"/>
              <a:t>permanent</a:t>
            </a:r>
            <a:r>
              <a:rPr lang="it-IT" dirty="0"/>
              <a:t> </a:t>
            </a:r>
            <a:r>
              <a:rPr lang="it-IT" dirty="0" err="1"/>
              <a:t>contracts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rgbClr val="1F1F1F"/>
                </a:solidFill>
              </a:rPr>
              <a:t>T</a:t>
            </a:r>
            <a:r>
              <a:rPr lang="it-IT" b="0" i="0" dirty="0">
                <a:solidFill>
                  <a:srgbClr val="1F1F1F"/>
                </a:solidFill>
                <a:effectLst/>
              </a:rPr>
              <a:t>he services </a:t>
            </a:r>
            <a:r>
              <a:rPr lang="it-IT" b="0" i="0" dirty="0" err="1">
                <a:solidFill>
                  <a:srgbClr val="1F1F1F"/>
                </a:solidFill>
                <a:effectLst/>
              </a:rPr>
              <a:t>sector</a:t>
            </a:r>
            <a:r>
              <a:rPr lang="it-IT" b="0" i="0" dirty="0">
                <a:solidFill>
                  <a:srgbClr val="1F1F1F"/>
                </a:solidFill>
                <a:effectLst/>
              </a:rPr>
              <a:t> (73%)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1F1F1F"/>
                </a:solidFill>
              </a:rPr>
              <a:t>E</a:t>
            </a:r>
            <a:r>
              <a:rPr lang="en-US" b="0" i="0" dirty="0">
                <a:solidFill>
                  <a:srgbClr val="1F1F1F"/>
                </a:solidFill>
                <a:effectLst/>
              </a:rPr>
              <a:t>nterprises employing fewer than 50 people (62%)</a:t>
            </a:r>
            <a:endParaRPr lang="it-IT" b="0" i="0" dirty="0">
              <a:solidFill>
                <a:srgbClr val="1F1F1F"/>
              </a:solidFill>
              <a:effectLst/>
            </a:endParaRPr>
          </a:p>
          <a:p>
            <a:pPr marL="0" indent="0">
              <a:buNone/>
            </a:pPr>
            <a:endParaRPr lang="it-IT" dirty="0"/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E5E01662-C1DB-4C1A-88FA-21E2D504504F}"/>
              </a:ext>
            </a:extLst>
          </p:cNvPr>
          <p:cNvCxnSpPr>
            <a:cxnSpLocks/>
          </p:cNvCxnSpPr>
          <p:nvPr/>
        </p:nvCxnSpPr>
        <p:spPr>
          <a:xfrm>
            <a:off x="2208628" y="2067951"/>
            <a:ext cx="22719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D53F22BB-AD3A-48ED-AA3E-00905B7F6CB4}"/>
              </a:ext>
            </a:extLst>
          </p:cNvPr>
          <p:cNvCxnSpPr/>
          <p:nvPr/>
        </p:nvCxnSpPr>
        <p:spPr>
          <a:xfrm flipH="1">
            <a:off x="4339882" y="2349305"/>
            <a:ext cx="295421" cy="604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B9E929D3-ACAB-44C4-9D81-9045694E6EED}"/>
              </a:ext>
            </a:extLst>
          </p:cNvPr>
          <p:cNvCxnSpPr>
            <a:cxnSpLocks/>
          </p:cNvCxnSpPr>
          <p:nvPr/>
        </p:nvCxnSpPr>
        <p:spPr>
          <a:xfrm>
            <a:off x="7289412" y="2349305"/>
            <a:ext cx="351692" cy="604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ABA2CD7B-4B2B-4BFA-B8BD-BCA651C4A7E3}"/>
              </a:ext>
            </a:extLst>
          </p:cNvPr>
          <p:cNvCxnSpPr/>
          <p:nvPr/>
        </p:nvCxnSpPr>
        <p:spPr>
          <a:xfrm>
            <a:off x="1519311" y="2349305"/>
            <a:ext cx="0" cy="1420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FF0CC349-78D7-468D-BE0C-409314615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997" y="4001294"/>
            <a:ext cx="2959324" cy="258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64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8AD29D-5B1C-457F-AF7B-51DAEA5A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9489"/>
            <a:ext cx="10515600" cy="5867474"/>
          </a:xfrm>
        </p:spPr>
        <p:txBody>
          <a:bodyPr/>
          <a:lstStyle/>
          <a:p>
            <a:pPr marL="0" indent="0" algn="ctr">
              <a:buNone/>
            </a:pPr>
            <a:r>
              <a:rPr lang="it-IT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QUALI SONO I LAVORI DISPONIBILI?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/>
              <a:t>Assunzioni   </a:t>
            </a:r>
            <a:r>
              <a:rPr lang="it-IT" dirty="0"/>
              <a:t>                       23.260 professionisti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                     81% contratti a tempo                     19% contratti a tempo</a:t>
            </a:r>
          </a:p>
          <a:p>
            <a:pPr marL="0" indent="0">
              <a:buNone/>
            </a:pPr>
            <a:r>
              <a:rPr lang="it-IT" dirty="0"/>
              <a:t>                            determinato                                       indeterminato</a:t>
            </a:r>
          </a:p>
          <a:p>
            <a:pPr marL="0" indent="0">
              <a:buNone/>
            </a:pPr>
            <a:endParaRPr lang="it-IT" dirty="0"/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Settori del servizio (73%)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Imprese che impiegano meno di 50 persone</a:t>
            </a:r>
          </a:p>
          <a:p>
            <a:pPr marL="457200" indent="-457200">
              <a:buFont typeface="+mj-lt"/>
              <a:buAutoNum type="arabicPeriod"/>
            </a:pPr>
            <a:endParaRPr lang="it-IT" sz="2400" dirty="0"/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7E0E4C3F-D1FF-4DB6-A8A8-A49109440C8D}"/>
              </a:ext>
            </a:extLst>
          </p:cNvPr>
          <p:cNvCxnSpPr/>
          <p:nvPr/>
        </p:nvCxnSpPr>
        <p:spPr>
          <a:xfrm>
            <a:off x="2726575" y="1745673"/>
            <a:ext cx="16791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D70678BA-8F17-44BA-B22A-71A7B2F58285}"/>
              </a:ext>
            </a:extLst>
          </p:cNvPr>
          <p:cNvCxnSpPr>
            <a:cxnSpLocks/>
          </p:cNvCxnSpPr>
          <p:nvPr/>
        </p:nvCxnSpPr>
        <p:spPr>
          <a:xfrm flipH="1">
            <a:off x="4954385" y="1995055"/>
            <a:ext cx="332510" cy="565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9F5576FD-03B2-478E-85C6-35187721CF97}"/>
              </a:ext>
            </a:extLst>
          </p:cNvPr>
          <p:cNvCxnSpPr>
            <a:cxnSpLocks/>
          </p:cNvCxnSpPr>
          <p:nvPr/>
        </p:nvCxnSpPr>
        <p:spPr>
          <a:xfrm>
            <a:off x="7132320" y="2128058"/>
            <a:ext cx="482138" cy="432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647EF55E-A212-4949-A937-900B2A298532}"/>
              </a:ext>
            </a:extLst>
          </p:cNvPr>
          <p:cNvCxnSpPr/>
          <p:nvPr/>
        </p:nvCxnSpPr>
        <p:spPr>
          <a:xfrm>
            <a:off x="1679171" y="1995055"/>
            <a:ext cx="0" cy="1928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Immagine 15" descr="Immagine che contiene interni, rosso&#10;&#10;Descrizione generata automaticamente">
            <a:extLst>
              <a:ext uri="{FF2B5EF4-FFF2-40B4-BE49-F238E27FC236}">
                <a16:creationId xmlns:a16="http://schemas.microsoft.com/office/drawing/2014/main" id="{82E44940-26B5-46C8-9EF6-81392F75E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135" y="3923607"/>
            <a:ext cx="3003665" cy="262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46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45EE67-7416-4018-8C0C-852F6AB08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136"/>
            <a:ext cx="10515600" cy="1325563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EMILIA’S INFORMATION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115031-888F-4873-AA20-5822ABD91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8809"/>
            <a:ext cx="10515600" cy="608363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202122"/>
                </a:solidFill>
              </a:rPr>
              <a:t>Emilia Romagna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202122"/>
                </a:solidFill>
              </a:rPr>
              <a:t>             administrative region,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202122"/>
                </a:solidFill>
              </a:rPr>
              <a:t>              Northeast of Italy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202122"/>
                </a:solidFill>
              </a:rPr>
              <a:t>                                         </a:t>
            </a:r>
          </a:p>
          <a:p>
            <a:pPr marL="0" indent="0">
              <a:buNone/>
            </a:pP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               </a:t>
            </a:r>
            <a:r>
              <a:rPr lang="en-US" sz="3600" b="0" i="0" dirty="0">
                <a:solidFill>
                  <a:srgbClr val="202122"/>
                </a:solidFill>
                <a:effectLst/>
              </a:rPr>
              <a:t>area of 22,446 km</a:t>
            </a:r>
            <a:r>
              <a:rPr lang="en-US" sz="3600" b="0" i="0" baseline="30000" dirty="0">
                <a:solidFill>
                  <a:srgbClr val="202122"/>
                </a:solidFill>
                <a:effectLst/>
              </a:rPr>
              <a:t>2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202122"/>
                </a:solidFill>
              </a:rPr>
              <a:t>                </a:t>
            </a:r>
            <a:r>
              <a:rPr lang="en-US" sz="3600" b="0" i="0" dirty="0">
                <a:solidFill>
                  <a:srgbClr val="202122"/>
                </a:solidFill>
                <a:effectLst/>
              </a:rPr>
              <a:t>about 4.4 million inhabitants.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202122"/>
                </a:solidFill>
              </a:rPr>
              <a:t>                capital city: Bologna </a:t>
            </a:r>
          </a:p>
          <a:p>
            <a:pPr marL="0" indent="0">
              <a:buNone/>
            </a:pPr>
            <a:endParaRPr lang="en-US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200" b="1" dirty="0">
                <a:solidFill>
                  <a:srgbClr val="202122"/>
                </a:solidFill>
                <a:latin typeface="Arial" panose="020B0604020202020204" pitchFamily="34" charset="0"/>
              </a:rPr>
              <a:t>Provinces </a:t>
            </a:r>
            <a:endParaRPr lang="en-US" b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en-US" sz="3600" dirty="0">
                <a:solidFill>
                  <a:srgbClr val="202122"/>
                </a:solidFill>
              </a:rPr>
              <a:t>Piacenza                         </a:t>
            </a:r>
          </a:p>
          <a:p>
            <a:r>
              <a:rPr lang="en-US" sz="3600" dirty="0">
                <a:solidFill>
                  <a:srgbClr val="202122"/>
                </a:solidFill>
              </a:rPr>
              <a:t>Parma</a:t>
            </a:r>
          </a:p>
          <a:p>
            <a:r>
              <a:rPr lang="en-US" sz="3600" dirty="0">
                <a:solidFill>
                  <a:srgbClr val="202122"/>
                </a:solidFill>
              </a:rPr>
              <a:t>Reggio Emilia</a:t>
            </a:r>
          </a:p>
          <a:p>
            <a:r>
              <a:rPr lang="en-US" sz="3600" dirty="0">
                <a:solidFill>
                  <a:srgbClr val="202122"/>
                </a:solidFill>
              </a:rPr>
              <a:t>Modena</a:t>
            </a:r>
          </a:p>
          <a:p>
            <a:r>
              <a:rPr lang="en-US" sz="3600" dirty="0">
                <a:solidFill>
                  <a:srgbClr val="202122"/>
                </a:solidFill>
              </a:rPr>
              <a:t>Ferrara</a:t>
            </a:r>
          </a:p>
          <a:p>
            <a:r>
              <a:rPr lang="en-US" sz="3600" dirty="0">
                <a:solidFill>
                  <a:srgbClr val="202122"/>
                </a:solidFill>
              </a:rPr>
              <a:t>Ravenna</a:t>
            </a:r>
          </a:p>
          <a:p>
            <a:r>
              <a:rPr lang="en-US" sz="3600" dirty="0">
                <a:solidFill>
                  <a:srgbClr val="202122"/>
                </a:solidFill>
              </a:rPr>
              <a:t>Forlì-Cesena</a:t>
            </a:r>
          </a:p>
          <a:p>
            <a:r>
              <a:rPr lang="en-US" sz="3600" dirty="0">
                <a:solidFill>
                  <a:srgbClr val="202122"/>
                </a:solidFill>
              </a:rPr>
              <a:t>Rimini</a:t>
            </a:r>
          </a:p>
          <a:p>
            <a:endParaRPr lang="en-US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it-IT" dirty="0"/>
          </a:p>
        </p:txBody>
      </p:sp>
      <p:pic>
        <p:nvPicPr>
          <p:cNvPr id="5" name="Immagine 4" descr="Immagine che contiene mappa&#10;&#10;Descrizione generata automaticamente">
            <a:extLst>
              <a:ext uri="{FF2B5EF4-FFF2-40B4-BE49-F238E27FC236}">
                <a16:creationId xmlns:a16="http://schemas.microsoft.com/office/drawing/2014/main" id="{AE7E9A8B-33D3-4359-9631-403DE17AB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100" y="1828695"/>
            <a:ext cx="3626753" cy="4329435"/>
          </a:xfrm>
          <a:prstGeom prst="rect">
            <a:avLst/>
          </a:prstGeo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5EE1A4CC-8E87-4B0B-B265-BF1F3A371767}"/>
              </a:ext>
            </a:extLst>
          </p:cNvPr>
          <p:cNvCxnSpPr>
            <a:cxnSpLocks/>
          </p:cNvCxnSpPr>
          <p:nvPr/>
        </p:nvCxnSpPr>
        <p:spPr>
          <a:xfrm>
            <a:off x="984738" y="1509080"/>
            <a:ext cx="5849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8F2BBA5D-25A3-4FAC-90CA-108F2FAA19D3}"/>
              </a:ext>
            </a:extLst>
          </p:cNvPr>
          <p:cNvCxnSpPr>
            <a:cxnSpLocks/>
          </p:cNvCxnSpPr>
          <p:nvPr/>
        </p:nvCxnSpPr>
        <p:spPr>
          <a:xfrm>
            <a:off x="984738" y="1857790"/>
            <a:ext cx="5849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DA98F8C8-D282-40CD-BB94-AB9FEFFE65C5}"/>
              </a:ext>
            </a:extLst>
          </p:cNvPr>
          <p:cNvCxnSpPr>
            <a:cxnSpLocks/>
          </p:cNvCxnSpPr>
          <p:nvPr/>
        </p:nvCxnSpPr>
        <p:spPr>
          <a:xfrm>
            <a:off x="1049536" y="2514071"/>
            <a:ext cx="630060" cy="20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131B6EE3-EC01-44BD-BE0B-04BAF117BCF7}"/>
              </a:ext>
            </a:extLst>
          </p:cNvPr>
          <p:cNvCxnSpPr>
            <a:cxnSpLocks/>
          </p:cNvCxnSpPr>
          <p:nvPr/>
        </p:nvCxnSpPr>
        <p:spPr>
          <a:xfrm>
            <a:off x="1068878" y="2921261"/>
            <a:ext cx="5913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AD447E6B-FC7C-4548-BFAD-ED40B174B8E2}"/>
              </a:ext>
            </a:extLst>
          </p:cNvPr>
          <p:cNvCxnSpPr/>
          <p:nvPr/>
        </p:nvCxnSpPr>
        <p:spPr>
          <a:xfrm>
            <a:off x="998806" y="3251449"/>
            <a:ext cx="7315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634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B635DE-F51F-49AB-AF14-43C0939D0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6098"/>
            <a:ext cx="10515600" cy="607724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b="1" dirty="0" err="1">
                <a:solidFill>
                  <a:srgbClr val="1F1F1F"/>
                </a:solidFill>
              </a:rPr>
              <a:t>P</a:t>
            </a:r>
            <a:r>
              <a:rPr lang="it-IT" b="1" i="0" dirty="0" err="1">
                <a:solidFill>
                  <a:srgbClr val="1F1F1F"/>
                </a:solidFill>
                <a:effectLst/>
              </a:rPr>
              <a:t>rofessionals</a:t>
            </a:r>
            <a:r>
              <a:rPr lang="it-IT" b="1" i="0" dirty="0">
                <a:solidFill>
                  <a:srgbClr val="1F1F1F"/>
                </a:solidFill>
                <a:effectLst/>
              </a:rPr>
              <a:t> to be </a:t>
            </a:r>
            <a:r>
              <a:rPr lang="it-IT" b="1" i="0" dirty="0" err="1">
                <a:solidFill>
                  <a:srgbClr val="1F1F1F"/>
                </a:solidFill>
                <a:effectLst/>
              </a:rPr>
              <a:t>hired</a:t>
            </a:r>
            <a:r>
              <a:rPr lang="it-IT" b="0" i="0" dirty="0">
                <a:solidFill>
                  <a:srgbClr val="1F1F1F"/>
                </a:solidFill>
                <a:effectLst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1F1F1F"/>
                </a:solidFill>
                <a:effectLst/>
              </a:rPr>
              <a:t>commercial and services areas (33%)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1F1F1F"/>
                </a:solidFill>
                <a:effectLst/>
              </a:rPr>
              <a:t>industrial production and in running of production plants (28%)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1F1F1F"/>
                </a:solidFill>
                <a:effectLst/>
              </a:rPr>
              <a:t>managers, specialists and technicians (14%)</a:t>
            </a:r>
          </a:p>
          <a:p>
            <a:pPr marL="0" indent="0">
              <a:buNone/>
            </a:pPr>
            <a:endParaRPr lang="en-US" dirty="0">
              <a:solidFill>
                <a:srgbClr val="1F1F1F"/>
              </a:solidFill>
              <a:latin typeface="Trebuchet MS" panose="020B0603020202020204" pitchFamily="34" charset="0"/>
            </a:endParaRPr>
          </a:p>
          <a:p>
            <a:endParaRPr lang="en-US" dirty="0">
              <a:solidFill>
                <a:srgbClr val="1F1F1F"/>
              </a:solidFill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1F1F1F"/>
                </a:solidFill>
              </a:rPr>
              <a:t>Recruitment from August to </a:t>
            </a:r>
            <a:r>
              <a:rPr lang="en-US" b="1" dirty="0" err="1">
                <a:solidFill>
                  <a:srgbClr val="1F1F1F"/>
                </a:solidFill>
              </a:rPr>
              <a:t>Semptember</a:t>
            </a:r>
            <a:r>
              <a:rPr lang="en-US" b="1" dirty="0">
                <a:solidFill>
                  <a:srgbClr val="1F1F1F"/>
                </a:solidFill>
              </a:rPr>
              <a:t> 2020: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1F1F1F"/>
                </a:solidFill>
              </a:rPr>
              <a:t>                                       </a:t>
            </a:r>
            <a:r>
              <a:rPr lang="en-US" dirty="0">
                <a:solidFill>
                  <a:srgbClr val="1F1F1F"/>
                </a:solidFill>
              </a:rPr>
              <a:t>39.400 professionals</a:t>
            </a:r>
          </a:p>
          <a:p>
            <a:pPr marL="0" indent="0">
              <a:buNone/>
            </a:pPr>
            <a:endParaRPr lang="en-US" dirty="0">
              <a:solidFill>
                <a:srgbClr val="1F1F1F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it-IT" sz="2000" dirty="0" err="1">
                <a:solidFill>
                  <a:srgbClr val="1F1F1F"/>
                </a:solidFill>
              </a:rPr>
              <a:t>Tourism</a:t>
            </a:r>
            <a:r>
              <a:rPr lang="it-IT" sz="2000" dirty="0">
                <a:solidFill>
                  <a:srgbClr val="1F1F1F"/>
                </a:solidFill>
              </a:rPr>
              <a:t> and trade services           </a:t>
            </a:r>
            <a:r>
              <a:rPr lang="en-US" sz="2000" dirty="0">
                <a:solidFill>
                  <a:srgbClr val="1F1F1F"/>
                </a:solidFill>
              </a:rPr>
              <a:t>Transport, logistics and warehousing          Personal services</a:t>
            </a:r>
            <a:endParaRPr lang="it-IT" sz="2000" dirty="0">
              <a:solidFill>
                <a:srgbClr val="1F1F1F"/>
              </a:solidFill>
            </a:endParaRPr>
          </a:p>
          <a:p>
            <a:pPr marL="0" indent="0">
              <a:buNone/>
            </a:pPr>
            <a:r>
              <a:rPr lang="it-IT" sz="2000" dirty="0">
                <a:solidFill>
                  <a:srgbClr val="1F1F1F"/>
                </a:solidFill>
              </a:rPr>
              <a:t>(15.360)                                                                  </a:t>
            </a:r>
            <a:r>
              <a:rPr lang="en-US" sz="2000" dirty="0">
                <a:solidFill>
                  <a:srgbClr val="1F1F1F"/>
                </a:solidFill>
              </a:rPr>
              <a:t> (6,040)                                              (5450)</a:t>
            </a:r>
            <a:endParaRPr lang="it-IT" sz="2000" dirty="0">
              <a:solidFill>
                <a:srgbClr val="1F1F1F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1F1F1F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1F1F1F"/>
                </a:solidFill>
              </a:rPr>
              <a:t>                                                                                          </a:t>
            </a:r>
            <a:endParaRPr lang="en-US" sz="2000" dirty="0">
              <a:solidFill>
                <a:srgbClr val="1F1F1F"/>
              </a:solidFill>
              <a:latin typeface="Trebuchet MS" panose="020B0603020202020204" pitchFamily="34" charset="0"/>
            </a:endParaRPr>
          </a:p>
          <a:p>
            <a:endParaRPr lang="en-US" dirty="0">
              <a:solidFill>
                <a:srgbClr val="1F1F1F"/>
              </a:solidFill>
              <a:latin typeface="Trebuchet MS" panose="020B0603020202020204" pitchFamily="34" charset="0"/>
            </a:endParaRPr>
          </a:p>
          <a:p>
            <a:endParaRPr lang="en-US" dirty="0">
              <a:solidFill>
                <a:srgbClr val="1F1F1F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C08E11CB-54B8-4D70-AAEF-4719C1A2FC4F}"/>
              </a:ext>
            </a:extLst>
          </p:cNvPr>
          <p:cNvCxnSpPr/>
          <p:nvPr/>
        </p:nvCxnSpPr>
        <p:spPr>
          <a:xfrm flipH="1">
            <a:off x="3162302" y="4107766"/>
            <a:ext cx="633046" cy="562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000DEA3C-2BF4-4BF2-A470-704D8A3A1D97}"/>
              </a:ext>
            </a:extLst>
          </p:cNvPr>
          <p:cNvCxnSpPr/>
          <p:nvPr/>
        </p:nvCxnSpPr>
        <p:spPr>
          <a:xfrm>
            <a:off x="5866229" y="4107766"/>
            <a:ext cx="0" cy="562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242818C7-660E-42A4-BFFF-A281E6EC0502}"/>
              </a:ext>
            </a:extLst>
          </p:cNvPr>
          <p:cNvCxnSpPr/>
          <p:nvPr/>
        </p:nvCxnSpPr>
        <p:spPr>
          <a:xfrm>
            <a:off x="7381437" y="3981156"/>
            <a:ext cx="1645920" cy="422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976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6034E7-A8DB-4248-9513-1877BE3C4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760"/>
            <a:ext cx="10515600" cy="6492240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/>
              <a:t>Professionisti da assumere: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Nelle aree commerciali e dei servizi (33%)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Nella produzione industriale e nella gestione degli impianti di produzione (28%)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 Dirigenti, specialisti e tecnici (14%)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                     Reclutati da Agosto a Settembre del 2020:</a:t>
            </a:r>
          </a:p>
          <a:p>
            <a:pPr marL="0" indent="0">
              <a:buNone/>
            </a:pPr>
            <a:r>
              <a:rPr lang="it-IT" dirty="0"/>
              <a:t>                                           39.400 professionisti: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2000" dirty="0"/>
              <a:t>Servizi turistici e commerciali            trasporto, logistica e </a:t>
            </a:r>
            <a:r>
              <a:rPr lang="it-IT" sz="2000" dirty="0" err="1"/>
              <a:t>magazzinagio</a:t>
            </a:r>
            <a:r>
              <a:rPr lang="it-IT" sz="2000" dirty="0"/>
              <a:t>            servizi alla persona</a:t>
            </a:r>
          </a:p>
          <a:p>
            <a:pPr marL="0" indent="0">
              <a:buNone/>
            </a:pPr>
            <a:r>
              <a:rPr lang="it-IT" sz="2000" dirty="0"/>
              <a:t>       (15.360)                                                              (6.040)                                                     (5450)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A04AC559-9F9A-47AE-B99C-C0F349618080}"/>
              </a:ext>
            </a:extLst>
          </p:cNvPr>
          <p:cNvCxnSpPr>
            <a:cxnSpLocks/>
          </p:cNvCxnSpPr>
          <p:nvPr/>
        </p:nvCxnSpPr>
        <p:spPr>
          <a:xfrm flipH="1">
            <a:off x="3362500" y="4738255"/>
            <a:ext cx="922018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F1C0BB2A-EBF8-441A-A5CA-24D649F5A5C1}"/>
              </a:ext>
            </a:extLst>
          </p:cNvPr>
          <p:cNvCxnSpPr/>
          <p:nvPr/>
        </p:nvCxnSpPr>
        <p:spPr>
          <a:xfrm>
            <a:off x="6096000" y="4738255"/>
            <a:ext cx="0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F68D09EC-0FE0-48B6-9829-389FACAB6649}"/>
              </a:ext>
            </a:extLst>
          </p:cNvPr>
          <p:cNvCxnSpPr>
            <a:cxnSpLocks/>
          </p:cNvCxnSpPr>
          <p:nvPr/>
        </p:nvCxnSpPr>
        <p:spPr>
          <a:xfrm>
            <a:off x="7730836" y="4621876"/>
            <a:ext cx="1030779" cy="665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95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74732E-FC3E-40C0-8C70-E122BEBF1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THE AVAILABLE WORKERS?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18D1C2-4453-4168-A127-9FED05461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4"/>
            <a:ext cx="10515600" cy="5374494"/>
          </a:xfrm>
        </p:spPr>
        <p:txBody>
          <a:bodyPr/>
          <a:lstStyle/>
          <a:p>
            <a:pPr marL="0" indent="0">
              <a:buNone/>
            </a:pPr>
            <a:r>
              <a:rPr lang="en-US" b="1" i="0" dirty="0">
                <a:solidFill>
                  <a:srgbClr val="1F1F1F"/>
                </a:solidFill>
                <a:effectLst/>
                <a:latin typeface="Trebuchet MS" panose="020B0603020202020204" pitchFamily="34" charset="0"/>
              </a:rPr>
              <a:t>                      Unemployment rate in 2019 :</a:t>
            </a:r>
          </a:p>
          <a:p>
            <a:pPr marL="0" indent="0">
              <a:buNone/>
            </a:pPr>
            <a:endParaRPr lang="en-US" b="1" i="0" dirty="0">
              <a:solidFill>
                <a:srgbClr val="1F1F1F"/>
              </a:solidFill>
              <a:effectLst/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1F1F1F"/>
                </a:solidFill>
              </a:rPr>
              <a:t>    Lowest one                                                        Highest one</a:t>
            </a:r>
            <a:endParaRPr lang="en-US" b="1" i="0" dirty="0">
              <a:solidFill>
                <a:srgbClr val="1F1F1F"/>
              </a:solidFill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1F1F1F"/>
                </a:solidFill>
              </a:rPr>
              <a:t>Reggio Emilia 4%                                         1.  Ferrara 8,7%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1F1F1F"/>
                </a:solidFill>
              </a:rPr>
              <a:t>Bologna 4,4%                                               2. Rimini  8%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1F1F1F"/>
                </a:solidFill>
              </a:rPr>
              <a:t>Parma 4,9%</a:t>
            </a:r>
          </a:p>
          <a:p>
            <a:pPr marL="0" indent="0">
              <a:buNone/>
            </a:pPr>
            <a:endParaRPr lang="en-US" dirty="0">
              <a:solidFill>
                <a:srgbClr val="1F1F1F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1F1F1F"/>
                </a:solidFill>
              </a:rPr>
              <a:t>T</a:t>
            </a:r>
            <a:r>
              <a:rPr lang="en-US" b="0" i="0" dirty="0">
                <a:solidFill>
                  <a:srgbClr val="1F1F1F"/>
                </a:solidFill>
                <a:effectLst/>
              </a:rPr>
              <a:t>he average regional unemployment rate (5.5%)</a:t>
            </a:r>
          </a:p>
          <a:p>
            <a:pPr marL="0" indent="0" algn="ctr">
              <a:buNone/>
            </a:pPr>
            <a:endParaRPr lang="en-US" dirty="0">
              <a:solidFill>
                <a:srgbClr val="1F1F1F"/>
              </a:solidFill>
            </a:endParaRPr>
          </a:p>
          <a:p>
            <a:pPr marL="0" indent="0" algn="ctr">
              <a:buNone/>
            </a:pPr>
            <a:r>
              <a:rPr lang="en-US" b="0" i="0" dirty="0">
                <a:solidFill>
                  <a:srgbClr val="1F1F1F"/>
                </a:solidFill>
                <a:effectLst/>
              </a:rPr>
              <a:t>lower than the Italian average (10%)</a:t>
            </a:r>
            <a:endParaRPr lang="en-US" dirty="0">
              <a:solidFill>
                <a:srgbClr val="1F1F1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1F1F1F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38D34BBD-5E28-411C-BA17-BBFC7A65F610}"/>
              </a:ext>
            </a:extLst>
          </p:cNvPr>
          <p:cNvCxnSpPr/>
          <p:nvPr/>
        </p:nvCxnSpPr>
        <p:spPr>
          <a:xfrm>
            <a:off x="6231988" y="5387926"/>
            <a:ext cx="0" cy="576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F9E170A7-F3E5-4923-8951-663CF6CB5631}"/>
              </a:ext>
            </a:extLst>
          </p:cNvPr>
          <p:cNvCxnSpPr/>
          <p:nvPr/>
        </p:nvCxnSpPr>
        <p:spPr>
          <a:xfrm flipH="1">
            <a:off x="2931942" y="1716259"/>
            <a:ext cx="618978" cy="633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C087AF67-5F9E-4DA9-9ECF-591F9F033992}"/>
              </a:ext>
            </a:extLst>
          </p:cNvPr>
          <p:cNvCxnSpPr>
            <a:cxnSpLocks/>
          </p:cNvCxnSpPr>
          <p:nvPr/>
        </p:nvCxnSpPr>
        <p:spPr>
          <a:xfrm>
            <a:off x="7522698" y="1737360"/>
            <a:ext cx="611945" cy="611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599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53EC5A-8C8C-4381-8089-8E58C8F07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7625"/>
            <a:ext cx="10515600" cy="627419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DOVE SONO DISPONIBILI I LAVORATORI?</a:t>
            </a:r>
          </a:p>
          <a:p>
            <a:pPr marL="0" indent="0" algn="ctr">
              <a:buNone/>
            </a:pPr>
            <a:r>
              <a:rPr lang="it-IT" b="1" dirty="0"/>
              <a:t>Tasso di disoccupazione nel 2019:</a:t>
            </a:r>
          </a:p>
          <a:p>
            <a:pPr marL="0" indent="0" algn="ctr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/>
              <a:t>     Il più basso:                                                            Il più alto: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Reggio Emilia 4%                                                 1. Ferrara 8,7%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Bologna 4,4%                                                       2. Rimini 8%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Parma 4,9%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                                            </a:t>
            </a:r>
          </a:p>
          <a:p>
            <a:pPr marL="0" indent="0">
              <a:buNone/>
            </a:pPr>
            <a:r>
              <a:rPr lang="it-IT" dirty="0"/>
              <a:t>                 Tasso medio di disoccupazione regionale è 5,5%</a:t>
            </a:r>
          </a:p>
          <a:p>
            <a:pPr marL="0" indent="0">
              <a:buNone/>
            </a:pPr>
            <a:r>
              <a:rPr lang="it-IT" dirty="0"/>
              <a:t>  </a:t>
            </a:r>
          </a:p>
          <a:p>
            <a:pPr marL="0" indent="0">
              <a:buNone/>
            </a:pPr>
            <a:r>
              <a:rPr lang="it-IT" dirty="0"/>
              <a:t>                             inferiore alla media italiana (10%)</a:t>
            </a:r>
          </a:p>
          <a:p>
            <a:pPr marL="0" indent="0">
              <a:buNone/>
            </a:pPr>
            <a:endParaRPr lang="it-IT" dirty="0"/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283567DF-F009-488A-B2F3-6D39BF5BD6DB}"/>
              </a:ext>
            </a:extLst>
          </p:cNvPr>
          <p:cNvCxnSpPr/>
          <p:nvPr/>
        </p:nvCxnSpPr>
        <p:spPr>
          <a:xfrm>
            <a:off x="5785658" y="5104015"/>
            <a:ext cx="0" cy="565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A9F39EE5-510C-4614-8F94-844DD8955746}"/>
              </a:ext>
            </a:extLst>
          </p:cNvPr>
          <p:cNvCxnSpPr>
            <a:cxnSpLocks/>
          </p:cNvCxnSpPr>
          <p:nvPr/>
        </p:nvCxnSpPr>
        <p:spPr>
          <a:xfrm flipH="1">
            <a:off x="3381547" y="1529542"/>
            <a:ext cx="502228" cy="565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25B3A4C0-2C50-4D65-B297-17AD5E017DFB}"/>
              </a:ext>
            </a:extLst>
          </p:cNvPr>
          <p:cNvCxnSpPr>
            <a:cxnSpLocks/>
          </p:cNvCxnSpPr>
          <p:nvPr/>
        </p:nvCxnSpPr>
        <p:spPr>
          <a:xfrm>
            <a:off x="7392265" y="1512916"/>
            <a:ext cx="453045" cy="565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073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5EC2C5-A93A-4083-9ED3-E5D1C2628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13" y="20786"/>
            <a:ext cx="10515600" cy="1083847"/>
          </a:xfrm>
        </p:spPr>
        <p:txBody>
          <a:bodyPr/>
          <a:lstStyle/>
          <a:p>
            <a:pPr algn="ctr"/>
            <a:r>
              <a:rPr lang="it-IT" dirty="0"/>
              <a:t>           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INFORMAZIONI SULL’EMILIA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232C48-6807-417D-A1AE-C3CB3A2DA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6602"/>
            <a:ext cx="10515600" cy="590139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it-IT" sz="9600" b="1" dirty="0"/>
              <a:t>Emilia Romagna</a:t>
            </a:r>
          </a:p>
          <a:p>
            <a:pPr marL="0" indent="0">
              <a:buNone/>
            </a:pPr>
            <a:r>
              <a:rPr lang="it-IT" sz="8000" dirty="0"/>
              <a:t>             Regione amministrativa </a:t>
            </a:r>
          </a:p>
          <a:p>
            <a:pPr marL="0" indent="0">
              <a:buNone/>
            </a:pPr>
            <a:r>
              <a:rPr lang="it-IT" sz="8000" dirty="0"/>
              <a:t>             A nord dell’Italia</a:t>
            </a:r>
          </a:p>
          <a:p>
            <a:pPr marL="0" indent="0">
              <a:buNone/>
            </a:pPr>
            <a:endParaRPr lang="it-IT" sz="8000" dirty="0"/>
          </a:p>
          <a:p>
            <a:pPr marL="0" indent="0">
              <a:buNone/>
            </a:pPr>
            <a:r>
              <a:rPr lang="it-IT" sz="8000" dirty="0"/>
              <a:t>             Area di 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22,446 km</a:t>
            </a:r>
            <a:r>
              <a:rPr kumimoji="0" lang="en-US" sz="8000" b="0" i="0" u="none" strike="noStrike" kern="1200" cap="none" spc="0" normalizeH="0" baseline="3000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lang="it-IT" sz="8000" dirty="0"/>
              <a:t>  </a:t>
            </a:r>
          </a:p>
          <a:p>
            <a:pPr marL="0" indent="0">
              <a:buNone/>
            </a:pPr>
            <a:r>
              <a:rPr lang="it-IT" sz="8000" dirty="0"/>
              <a:t>             4,4 milioni di abitanti</a:t>
            </a:r>
          </a:p>
          <a:p>
            <a:pPr marL="0" indent="0">
              <a:buNone/>
            </a:pPr>
            <a:r>
              <a:rPr lang="it-IT" sz="8000" dirty="0"/>
              <a:t>             Capoluogo di regione: Bologna</a:t>
            </a:r>
          </a:p>
          <a:p>
            <a:pPr marL="0" indent="0">
              <a:buNone/>
            </a:pPr>
            <a:endParaRPr lang="it-IT" sz="8000" dirty="0"/>
          </a:p>
          <a:p>
            <a:pPr marL="0" indent="0">
              <a:buNone/>
            </a:pPr>
            <a:r>
              <a:rPr lang="en-US" sz="9600" b="1" dirty="0">
                <a:solidFill>
                  <a:srgbClr val="202122"/>
                </a:solidFill>
                <a:latin typeface="Arial" panose="020B0604020202020204" pitchFamily="34" charset="0"/>
              </a:rPr>
              <a:t>Province</a:t>
            </a:r>
            <a:endParaRPr lang="en-US" sz="96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en-US" sz="6200" dirty="0">
                <a:solidFill>
                  <a:srgbClr val="202122"/>
                </a:solidFill>
                <a:latin typeface="Arial" panose="020B0604020202020204" pitchFamily="34" charset="0"/>
              </a:rPr>
              <a:t>Piacenza                         </a:t>
            </a:r>
          </a:p>
          <a:p>
            <a:r>
              <a:rPr lang="en-US" sz="6200" dirty="0">
                <a:solidFill>
                  <a:srgbClr val="202122"/>
                </a:solidFill>
                <a:latin typeface="Arial" panose="020B0604020202020204" pitchFamily="34" charset="0"/>
              </a:rPr>
              <a:t>Parma</a:t>
            </a:r>
          </a:p>
          <a:p>
            <a:r>
              <a:rPr lang="en-US" sz="6200" dirty="0">
                <a:solidFill>
                  <a:srgbClr val="202122"/>
                </a:solidFill>
                <a:latin typeface="Arial" panose="020B0604020202020204" pitchFamily="34" charset="0"/>
              </a:rPr>
              <a:t>Reggio Emilia</a:t>
            </a:r>
          </a:p>
          <a:p>
            <a:r>
              <a:rPr lang="en-US" sz="6200" dirty="0">
                <a:solidFill>
                  <a:srgbClr val="202122"/>
                </a:solidFill>
                <a:latin typeface="Arial" panose="020B0604020202020204" pitchFamily="34" charset="0"/>
              </a:rPr>
              <a:t>Modena</a:t>
            </a:r>
          </a:p>
          <a:p>
            <a:r>
              <a:rPr lang="en-US" sz="6200" dirty="0">
                <a:solidFill>
                  <a:srgbClr val="202122"/>
                </a:solidFill>
                <a:latin typeface="Arial" panose="020B0604020202020204" pitchFamily="34" charset="0"/>
              </a:rPr>
              <a:t>Ferrara</a:t>
            </a:r>
          </a:p>
          <a:p>
            <a:r>
              <a:rPr lang="en-US" sz="6200" dirty="0">
                <a:solidFill>
                  <a:srgbClr val="202122"/>
                </a:solidFill>
                <a:latin typeface="Arial" panose="020B0604020202020204" pitchFamily="34" charset="0"/>
              </a:rPr>
              <a:t>Ravenna</a:t>
            </a:r>
          </a:p>
          <a:p>
            <a:r>
              <a:rPr lang="en-US" sz="6200" dirty="0">
                <a:solidFill>
                  <a:srgbClr val="202122"/>
                </a:solidFill>
                <a:latin typeface="Arial" panose="020B0604020202020204" pitchFamily="34" charset="0"/>
              </a:rPr>
              <a:t>Forlì-Cesena</a:t>
            </a:r>
          </a:p>
          <a:p>
            <a:r>
              <a:rPr lang="en-US" sz="6200" dirty="0">
                <a:solidFill>
                  <a:srgbClr val="202122"/>
                </a:solidFill>
                <a:latin typeface="Arial" panose="020B0604020202020204" pitchFamily="34" charset="0"/>
              </a:rPr>
              <a:t>Rimini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/>
              <a:t>               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56F6009F-3660-45AA-AB95-FDC080CD8B35}"/>
              </a:ext>
            </a:extLst>
          </p:cNvPr>
          <p:cNvCxnSpPr/>
          <p:nvPr/>
        </p:nvCxnSpPr>
        <p:spPr>
          <a:xfrm>
            <a:off x="838200" y="1519311"/>
            <a:ext cx="6670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23B8B68C-1508-41A4-84B9-8D2261F00061}"/>
              </a:ext>
            </a:extLst>
          </p:cNvPr>
          <p:cNvCxnSpPr>
            <a:cxnSpLocks/>
          </p:cNvCxnSpPr>
          <p:nvPr/>
        </p:nvCxnSpPr>
        <p:spPr>
          <a:xfrm>
            <a:off x="838200" y="1800665"/>
            <a:ext cx="7655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6FDAA96D-F889-4220-ADDF-9C60CE5DA761}"/>
              </a:ext>
            </a:extLst>
          </p:cNvPr>
          <p:cNvCxnSpPr/>
          <p:nvPr/>
        </p:nvCxnSpPr>
        <p:spPr>
          <a:xfrm>
            <a:off x="838200" y="3179299"/>
            <a:ext cx="7655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7174975B-0FFF-4FAA-B0E9-E4EC9B4E6471}"/>
              </a:ext>
            </a:extLst>
          </p:cNvPr>
          <p:cNvCxnSpPr/>
          <p:nvPr/>
        </p:nvCxnSpPr>
        <p:spPr>
          <a:xfrm>
            <a:off x="838200" y="2405575"/>
            <a:ext cx="7655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BA5D7331-BD0F-4246-BB75-59546427D6EC}"/>
              </a:ext>
            </a:extLst>
          </p:cNvPr>
          <p:cNvCxnSpPr/>
          <p:nvPr/>
        </p:nvCxnSpPr>
        <p:spPr>
          <a:xfrm>
            <a:off x="838200" y="2813538"/>
            <a:ext cx="7655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Immagine 15" descr="Immagine che contiene mappa&#10;&#10;Descrizione generata automaticamente">
            <a:extLst>
              <a:ext uri="{FF2B5EF4-FFF2-40B4-BE49-F238E27FC236}">
                <a16:creationId xmlns:a16="http://schemas.microsoft.com/office/drawing/2014/main" id="{7F9C6307-2B90-4281-B301-78B53EE67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635" y="1899997"/>
            <a:ext cx="3351960" cy="400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25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9371BF-39B6-4C24-BAA9-B9E49C73B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Cultural </a:t>
            </a:r>
            <a:r>
              <a:rPr lang="it-IT" sz="2800" b="1" dirty="0" err="1">
                <a:latin typeface="+mn-lt"/>
              </a:rPr>
              <a:t>offers</a:t>
            </a:r>
            <a:endParaRPr lang="it-IT" sz="2800" b="1" dirty="0">
              <a:latin typeface="+mn-lt"/>
            </a:endParaRP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6189A4A3-59E7-427A-B8B4-00D589F80895}"/>
              </a:ext>
            </a:extLst>
          </p:cNvPr>
          <p:cNvCxnSpPr>
            <a:cxnSpLocks/>
          </p:cNvCxnSpPr>
          <p:nvPr/>
        </p:nvCxnSpPr>
        <p:spPr>
          <a:xfrm flipH="1">
            <a:off x="2810934" y="1134319"/>
            <a:ext cx="2119881" cy="1123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718B919A-DE10-48FF-A746-08DD7C001E9E}"/>
              </a:ext>
            </a:extLst>
          </p:cNvPr>
          <p:cNvCxnSpPr>
            <a:cxnSpLocks/>
          </p:cNvCxnSpPr>
          <p:nvPr/>
        </p:nvCxnSpPr>
        <p:spPr>
          <a:xfrm>
            <a:off x="6107289" y="1286933"/>
            <a:ext cx="0" cy="970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533C249E-7198-4292-9952-92E554C97ED4}"/>
              </a:ext>
            </a:extLst>
          </p:cNvPr>
          <p:cNvCxnSpPr>
            <a:cxnSpLocks/>
          </p:cNvCxnSpPr>
          <p:nvPr/>
        </p:nvCxnSpPr>
        <p:spPr>
          <a:xfrm>
            <a:off x="7384648" y="1134319"/>
            <a:ext cx="1996419" cy="1002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0B9B9B8-3095-499F-8B92-B9AE6439EB91}"/>
              </a:ext>
            </a:extLst>
          </p:cNvPr>
          <p:cNvSpPr txBox="1"/>
          <p:nvPr/>
        </p:nvSpPr>
        <p:spPr>
          <a:xfrm>
            <a:off x="1978378" y="2257778"/>
            <a:ext cx="8768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Art City                     UNESCO Heritage              </a:t>
            </a:r>
            <a:r>
              <a:rPr lang="it-IT" sz="2800" dirty="0" err="1"/>
              <a:t>Craftsmanship</a:t>
            </a:r>
            <a:endParaRPr lang="it-IT" sz="2800" dirty="0"/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74EE4C7B-448A-4FF0-916B-9EACED7530D7}"/>
              </a:ext>
            </a:extLst>
          </p:cNvPr>
          <p:cNvCxnSpPr>
            <a:cxnSpLocks/>
          </p:cNvCxnSpPr>
          <p:nvPr/>
        </p:nvCxnSpPr>
        <p:spPr>
          <a:xfrm>
            <a:off x="2585156" y="2780997"/>
            <a:ext cx="0" cy="459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665CDF6F-ECCE-42B4-B04F-D5FCCAAFF3E5}"/>
              </a:ext>
            </a:extLst>
          </p:cNvPr>
          <p:cNvCxnSpPr/>
          <p:nvPr/>
        </p:nvCxnSpPr>
        <p:spPr>
          <a:xfrm>
            <a:off x="6107289" y="2780998"/>
            <a:ext cx="0" cy="560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11F126DE-D474-48B7-A543-6488764FE783}"/>
              </a:ext>
            </a:extLst>
          </p:cNvPr>
          <p:cNvCxnSpPr/>
          <p:nvPr/>
        </p:nvCxnSpPr>
        <p:spPr>
          <a:xfrm>
            <a:off x="9527822" y="2780998"/>
            <a:ext cx="0" cy="560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91807D7-5E10-43DD-A271-420CF7B52453}"/>
              </a:ext>
            </a:extLst>
          </p:cNvPr>
          <p:cNvSpPr txBox="1"/>
          <p:nvPr/>
        </p:nvSpPr>
        <p:spPr>
          <a:xfrm>
            <a:off x="1873986" y="3338339"/>
            <a:ext cx="189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Modena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Bologna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Ravenna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Rimini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Reggio Emilia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348CD1A-0A8B-4559-BF0E-06E68786309C}"/>
              </a:ext>
            </a:extLst>
          </p:cNvPr>
          <p:cNvSpPr txBox="1"/>
          <p:nvPr/>
        </p:nvSpPr>
        <p:spPr>
          <a:xfrm>
            <a:off x="5249337" y="3348088"/>
            <a:ext cx="1715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Ferrara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Modena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Ravenna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A24019B-FC22-4F10-BBC6-468BABDAA55E}"/>
              </a:ext>
            </a:extLst>
          </p:cNvPr>
          <p:cNvSpPr txBox="1"/>
          <p:nvPr/>
        </p:nvSpPr>
        <p:spPr>
          <a:xfrm>
            <a:off x="8658578" y="3348088"/>
            <a:ext cx="2856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Metalworking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Fabric</a:t>
            </a:r>
            <a:r>
              <a:rPr lang="it-IT" dirty="0"/>
              <a:t>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The art of </a:t>
            </a:r>
            <a:r>
              <a:rPr lang="it-IT" dirty="0" err="1"/>
              <a:t>weaving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The </a:t>
            </a:r>
            <a:r>
              <a:rPr lang="it-IT" dirty="0" err="1"/>
              <a:t>mosaic</a:t>
            </a:r>
            <a:r>
              <a:rPr lang="it-IT" dirty="0"/>
              <a:t> and the stone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855342CC-AB55-42BD-A397-7FADBF6B0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412" y="4341656"/>
            <a:ext cx="2975176" cy="1983451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8E7B482F-DFB3-4C5F-A94B-C4AAAA179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416" y="4793465"/>
            <a:ext cx="2322412" cy="154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43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4D07EB-0126-4F4F-958C-C3C36F151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Offerte culturali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DC0E4288-E1B8-4076-B187-133A8699F573}"/>
              </a:ext>
            </a:extLst>
          </p:cNvPr>
          <p:cNvCxnSpPr>
            <a:cxnSpLocks/>
          </p:cNvCxnSpPr>
          <p:nvPr/>
        </p:nvCxnSpPr>
        <p:spPr>
          <a:xfrm>
            <a:off x="6096000" y="1219200"/>
            <a:ext cx="0" cy="1118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0F9F56E8-613E-4B08-A0CC-1364AB9E66D8}"/>
              </a:ext>
            </a:extLst>
          </p:cNvPr>
          <p:cNvCxnSpPr>
            <a:cxnSpLocks/>
          </p:cNvCxnSpPr>
          <p:nvPr/>
        </p:nvCxnSpPr>
        <p:spPr>
          <a:xfrm>
            <a:off x="7292623" y="1209311"/>
            <a:ext cx="1841950" cy="996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BA448E72-05DE-41B9-A2EE-1D76B66E1376}"/>
              </a:ext>
            </a:extLst>
          </p:cNvPr>
          <p:cNvCxnSpPr>
            <a:cxnSpLocks/>
          </p:cNvCxnSpPr>
          <p:nvPr/>
        </p:nvCxnSpPr>
        <p:spPr>
          <a:xfrm flipH="1">
            <a:off x="2912882" y="1219200"/>
            <a:ext cx="1986496" cy="986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13BAECC-CDB3-42F2-97AF-2563A99FCA86}"/>
              </a:ext>
            </a:extLst>
          </p:cNvPr>
          <p:cNvSpPr txBox="1"/>
          <p:nvPr/>
        </p:nvSpPr>
        <p:spPr>
          <a:xfrm>
            <a:off x="2073902" y="2413262"/>
            <a:ext cx="9279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Città d’arte             Patrimonio UNESCO             Artigianato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D4790DCF-1763-40B5-B7E2-135B8D78E73E}"/>
              </a:ext>
            </a:extLst>
          </p:cNvPr>
          <p:cNvCxnSpPr/>
          <p:nvPr/>
        </p:nvCxnSpPr>
        <p:spPr>
          <a:xfrm>
            <a:off x="2912882" y="2936482"/>
            <a:ext cx="0" cy="405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D8A605D-9025-41F9-A16C-4FBEAC2FF230}"/>
              </a:ext>
            </a:extLst>
          </p:cNvPr>
          <p:cNvSpPr txBox="1"/>
          <p:nvPr/>
        </p:nvSpPr>
        <p:spPr>
          <a:xfrm>
            <a:off x="2043658" y="3429000"/>
            <a:ext cx="21119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Modena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Bologna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Ravenna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Rimini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Reggio Emilia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90D857B3-EFEC-46AE-80A1-2227D87D5212}"/>
              </a:ext>
            </a:extLst>
          </p:cNvPr>
          <p:cNvCxnSpPr/>
          <p:nvPr/>
        </p:nvCxnSpPr>
        <p:spPr>
          <a:xfrm>
            <a:off x="6096000" y="2903456"/>
            <a:ext cx="0" cy="405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4FB6994-98C0-43F6-A1F0-61C21A1D0345}"/>
              </a:ext>
            </a:extLst>
          </p:cNvPr>
          <p:cNvSpPr txBox="1"/>
          <p:nvPr/>
        </p:nvSpPr>
        <p:spPr>
          <a:xfrm>
            <a:off x="5398416" y="3443141"/>
            <a:ext cx="1583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Ferrara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Modena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Ravenna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E4C18B79-8555-4231-8C04-C8F6D8409417}"/>
              </a:ext>
            </a:extLst>
          </p:cNvPr>
          <p:cNvCxnSpPr/>
          <p:nvPr/>
        </p:nvCxnSpPr>
        <p:spPr>
          <a:xfrm>
            <a:off x="9389097" y="2903456"/>
            <a:ext cx="0" cy="405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0FA4009-0261-4DC7-B7DE-E3DCB5E910F2}"/>
              </a:ext>
            </a:extLst>
          </p:cNvPr>
          <p:cNvSpPr txBox="1"/>
          <p:nvPr/>
        </p:nvSpPr>
        <p:spPr>
          <a:xfrm>
            <a:off x="8589390" y="3443141"/>
            <a:ext cx="2986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Lavorazione dei metalli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Lavorazione del tessuto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L’arte dell’intreccio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Il mosaico e la pietra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D8C05B38-F139-4C7E-987C-A9FC885F6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745" y="4505407"/>
            <a:ext cx="2975106" cy="1987468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2D44A218-4836-431B-9E53-20630E760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1360" y="4906328"/>
            <a:ext cx="2322777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4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6B72FB-FC4F-4044-9E0B-DC2C9221F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 err="1">
                <a:latin typeface="+mn-lt"/>
              </a:rPr>
              <a:t>Migratory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>
                <a:latin typeface="+mn-lt"/>
              </a:rPr>
              <a:t>phenomena</a:t>
            </a:r>
            <a:endParaRPr lang="it-IT" sz="2800" b="1" dirty="0">
              <a:latin typeface="+mn-lt"/>
            </a:endParaRP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DE5DD291-2579-4F65-8D2E-703AC8D6121B}"/>
              </a:ext>
            </a:extLst>
          </p:cNvPr>
          <p:cNvCxnSpPr/>
          <p:nvPr/>
        </p:nvCxnSpPr>
        <p:spPr>
          <a:xfrm flipH="1">
            <a:off x="2939970" y="1261641"/>
            <a:ext cx="1331088" cy="949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63ED2C7D-72E7-47D4-A16F-0C11F7EF25B0}"/>
              </a:ext>
            </a:extLst>
          </p:cNvPr>
          <p:cNvCxnSpPr>
            <a:cxnSpLocks/>
          </p:cNvCxnSpPr>
          <p:nvPr/>
        </p:nvCxnSpPr>
        <p:spPr>
          <a:xfrm>
            <a:off x="7917084" y="1261641"/>
            <a:ext cx="1319513" cy="949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996BE37-92C6-459D-BA3D-D90FFE5BC5A5}"/>
              </a:ext>
            </a:extLst>
          </p:cNvPr>
          <p:cNvSpPr txBox="1"/>
          <p:nvPr/>
        </p:nvSpPr>
        <p:spPr>
          <a:xfrm>
            <a:off x="1215341" y="2325594"/>
            <a:ext cx="10417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Non-EU </a:t>
            </a:r>
            <a:r>
              <a:rPr lang="it-IT" sz="2800" dirty="0" err="1"/>
              <a:t>citizens</a:t>
            </a:r>
            <a:r>
              <a:rPr lang="it-IT" sz="2800" dirty="0"/>
              <a:t>                                          </a:t>
            </a:r>
            <a:r>
              <a:rPr lang="it-IT" sz="2800" dirty="0" err="1"/>
              <a:t>Unscheduled</a:t>
            </a:r>
            <a:r>
              <a:rPr lang="it-IT" sz="2800" dirty="0"/>
              <a:t> </a:t>
            </a:r>
            <a:r>
              <a:rPr lang="it-IT" sz="2800" dirty="0" err="1"/>
              <a:t>migratory</a:t>
            </a:r>
            <a:r>
              <a:rPr lang="it-IT" sz="2800" dirty="0"/>
              <a:t> flows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96E0E346-C438-4C8C-9C24-C4DA21B27745}"/>
              </a:ext>
            </a:extLst>
          </p:cNvPr>
          <p:cNvCxnSpPr/>
          <p:nvPr/>
        </p:nvCxnSpPr>
        <p:spPr>
          <a:xfrm>
            <a:off x="2442258" y="2848814"/>
            <a:ext cx="0" cy="580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35E2EBF5-6AAC-4EBF-B84C-A00AA670F3BD}"/>
              </a:ext>
            </a:extLst>
          </p:cNvPr>
          <p:cNvCxnSpPr/>
          <p:nvPr/>
        </p:nvCxnSpPr>
        <p:spPr>
          <a:xfrm>
            <a:off x="9144000" y="2848814"/>
            <a:ext cx="0" cy="580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5861A76-7F11-4461-9D74-B0D08C597EDA}"/>
              </a:ext>
            </a:extLst>
          </p:cNvPr>
          <p:cNvSpPr txBox="1"/>
          <p:nvPr/>
        </p:nvSpPr>
        <p:spPr>
          <a:xfrm>
            <a:off x="1828800" y="3530808"/>
            <a:ext cx="2557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420.312 (2019)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A51C744-6CA5-498C-84DA-9063DFF8DAF2}"/>
              </a:ext>
            </a:extLst>
          </p:cNvPr>
          <p:cNvSpPr txBox="1"/>
          <p:nvPr/>
        </p:nvSpPr>
        <p:spPr>
          <a:xfrm>
            <a:off x="8576840" y="3530808"/>
            <a:ext cx="3275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9.406 (2019)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BBCFBD61-20EF-483C-9E5F-896AB4035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161" y="3879276"/>
            <a:ext cx="4891692" cy="263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80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72F3DF-572C-43ED-BADE-0F6A414C9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Fenomeni migratori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C190B046-66D4-436F-985D-F667E273CA8A}"/>
              </a:ext>
            </a:extLst>
          </p:cNvPr>
          <p:cNvCxnSpPr>
            <a:cxnSpLocks/>
          </p:cNvCxnSpPr>
          <p:nvPr/>
        </p:nvCxnSpPr>
        <p:spPr>
          <a:xfrm flipH="1">
            <a:off x="2604304" y="1203767"/>
            <a:ext cx="1851950" cy="1134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7D4C67D-8A72-41D2-9955-FFF250FFD475}"/>
              </a:ext>
            </a:extLst>
          </p:cNvPr>
          <p:cNvSpPr txBox="1"/>
          <p:nvPr/>
        </p:nvSpPr>
        <p:spPr>
          <a:xfrm>
            <a:off x="1319514" y="2384385"/>
            <a:ext cx="11030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Cittadini extra Ue                                     Flussi migratori non programmati 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335410C8-388A-41D0-AE0F-11885CD68D36}"/>
              </a:ext>
            </a:extLst>
          </p:cNvPr>
          <p:cNvCxnSpPr/>
          <p:nvPr/>
        </p:nvCxnSpPr>
        <p:spPr>
          <a:xfrm>
            <a:off x="7662441" y="1203767"/>
            <a:ext cx="1666754" cy="1088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80152CAB-77E7-4565-A964-1807FC87B2A9}"/>
              </a:ext>
            </a:extLst>
          </p:cNvPr>
          <p:cNvCxnSpPr/>
          <p:nvPr/>
        </p:nvCxnSpPr>
        <p:spPr>
          <a:xfrm>
            <a:off x="2604304" y="2907605"/>
            <a:ext cx="0" cy="521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FF7EDD29-C51F-42B1-8871-38558AA76918}"/>
              </a:ext>
            </a:extLst>
          </p:cNvPr>
          <p:cNvCxnSpPr/>
          <p:nvPr/>
        </p:nvCxnSpPr>
        <p:spPr>
          <a:xfrm>
            <a:off x="9329195" y="2907605"/>
            <a:ext cx="0" cy="521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862B79D-E639-493E-9B37-043963CA32B8}"/>
              </a:ext>
            </a:extLst>
          </p:cNvPr>
          <p:cNvSpPr txBox="1"/>
          <p:nvPr/>
        </p:nvSpPr>
        <p:spPr>
          <a:xfrm>
            <a:off x="1898251" y="3646025"/>
            <a:ext cx="326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420.312 (2019)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57535F6-EAED-41FF-B1EB-033D30FDA4AA}"/>
              </a:ext>
            </a:extLst>
          </p:cNvPr>
          <p:cNvSpPr txBox="1"/>
          <p:nvPr/>
        </p:nvSpPr>
        <p:spPr>
          <a:xfrm>
            <a:off x="8750461" y="3646025"/>
            <a:ext cx="2743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9.406 (2019)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CE83950E-06C8-44E6-A236-D01A19B09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25" y="3845443"/>
            <a:ext cx="4920349" cy="264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08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F4BC07-C740-D444-AD73-8D8587B52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LABOUR MARKET OVERVIEW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24EEAD-15ED-8443-8028-235D75F28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755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/>
              <a:t> labour market </a:t>
            </a:r>
            <a:r>
              <a:rPr lang="it-IT" b="1" dirty="0" err="1"/>
              <a:t>active</a:t>
            </a:r>
            <a:r>
              <a:rPr lang="it-IT" b="1" dirty="0"/>
              <a:t> people</a:t>
            </a:r>
            <a:r>
              <a:rPr lang="it-IT" dirty="0"/>
              <a:t>         2.2 </a:t>
            </a:r>
            <a:r>
              <a:rPr lang="it-IT" dirty="0" err="1"/>
              <a:t>milion</a:t>
            </a:r>
            <a:endParaRPr lang="it-IT" dirty="0"/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B455B5C8-7782-DF49-B0B4-60D4A8BC45BA}"/>
              </a:ext>
            </a:extLst>
          </p:cNvPr>
          <p:cNvCxnSpPr/>
          <p:nvPr/>
        </p:nvCxnSpPr>
        <p:spPr>
          <a:xfrm>
            <a:off x="7225440" y="2075730"/>
            <a:ext cx="5996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0A31DC69-6EB7-484B-8CDB-2274C1F059D3}"/>
              </a:ext>
            </a:extLst>
          </p:cNvPr>
          <p:cNvCxnSpPr/>
          <p:nvPr/>
        </p:nvCxnSpPr>
        <p:spPr>
          <a:xfrm>
            <a:off x="6096000" y="2077117"/>
            <a:ext cx="0" cy="46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98C0709-E284-134B-BAE8-42612F1479E4}"/>
              </a:ext>
            </a:extLst>
          </p:cNvPr>
          <p:cNvSpPr txBox="1"/>
          <p:nvPr/>
        </p:nvSpPr>
        <p:spPr>
          <a:xfrm>
            <a:off x="3151123" y="2583206"/>
            <a:ext cx="5889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/>
              <a:t>50 % of  </a:t>
            </a:r>
            <a:r>
              <a:rPr lang="it-IT" sz="2800" dirty="0" err="1"/>
              <a:t>total</a:t>
            </a:r>
            <a:r>
              <a:rPr lang="it-IT" sz="2800" dirty="0"/>
              <a:t> </a:t>
            </a:r>
            <a:r>
              <a:rPr lang="it-IT" sz="2800" dirty="0" err="1"/>
              <a:t>population</a:t>
            </a:r>
            <a:r>
              <a:rPr lang="it-IT" sz="2800" dirty="0"/>
              <a:t>  ( 4.4 </a:t>
            </a:r>
            <a:r>
              <a:rPr lang="it-IT" sz="2800" dirty="0" err="1"/>
              <a:t>milion</a:t>
            </a:r>
            <a:r>
              <a:rPr lang="it-IT" sz="2800" dirty="0"/>
              <a:t> )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68F5AEE8-14E6-B445-A4E9-DF1632FC1DE7}"/>
              </a:ext>
            </a:extLst>
          </p:cNvPr>
          <p:cNvCxnSpPr/>
          <p:nvPr/>
        </p:nvCxnSpPr>
        <p:spPr>
          <a:xfrm>
            <a:off x="6096000" y="3177786"/>
            <a:ext cx="0" cy="573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4051B95-9696-9D42-97DD-08B5EF51A8F5}"/>
              </a:ext>
            </a:extLst>
          </p:cNvPr>
          <p:cNvSpPr txBox="1"/>
          <p:nvPr/>
        </p:nvSpPr>
        <p:spPr>
          <a:xfrm>
            <a:off x="2929089" y="3721437"/>
            <a:ext cx="7011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 </a:t>
            </a:r>
            <a:r>
              <a:rPr lang="it-IT" sz="2800" dirty="0" err="1"/>
              <a:t>highest</a:t>
            </a:r>
            <a:r>
              <a:rPr lang="it-IT" sz="2800" dirty="0"/>
              <a:t> </a:t>
            </a:r>
            <a:r>
              <a:rPr lang="it-IT" sz="2800" dirty="0" err="1"/>
              <a:t>percentage</a:t>
            </a:r>
            <a:r>
              <a:rPr lang="it-IT" sz="2800" dirty="0"/>
              <a:t> </a:t>
            </a:r>
            <a:r>
              <a:rPr lang="it-IT" sz="2800" dirty="0" err="1"/>
              <a:t>among</a:t>
            </a:r>
            <a:r>
              <a:rPr lang="it-IT" sz="2800" dirty="0"/>
              <a:t> the </a:t>
            </a:r>
            <a:r>
              <a:rPr lang="it-IT" sz="2800" dirty="0" err="1"/>
              <a:t>Italian</a:t>
            </a:r>
            <a:r>
              <a:rPr lang="it-IT" sz="2800" dirty="0"/>
              <a:t> </a:t>
            </a:r>
            <a:r>
              <a:rPr lang="it-IT" sz="2800" dirty="0" err="1"/>
              <a:t>regions</a:t>
            </a:r>
            <a:r>
              <a:rPr lang="it-IT" dirty="0"/>
              <a:t>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8AEA287-D6F2-4A0F-A294-47ECC8862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251" y="4281606"/>
            <a:ext cx="3414411" cy="232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15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D1ABB4-297B-4217-9E64-680F390DA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QUADRO GENERALE SUL MERCATO DEL LAVORO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1317D1-B9F0-4472-8D1D-9522DFCFF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4326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/>
              <a:t>Persone attive nel mercato del lavoro            </a:t>
            </a:r>
            <a:r>
              <a:rPr lang="it-IT" dirty="0"/>
              <a:t>2.2 milioni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  50% della popolazione totale (4.4 milioni)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     La percentuale più alta tra le regioni italiane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519224D1-7CFE-4081-B0D1-4A57228F7C0D}"/>
              </a:ext>
            </a:extLst>
          </p:cNvPr>
          <p:cNvCxnSpPr/>
          <p:nvPr/>
        </p:nvCxnSpPr>
        <p:spPr>
          <a:xfrm>
            <a:off x="7624688" y="2053883"/>
            <a:ext cx="7315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72BA7AA4-40EE-44CD-909F-EBAFC5EF746D}"/>
              </a:ext>
            </a:extLst>
          </p:cNvPr>
          <p:cNvCxnSpPr/>
          <p:nvPr/>
        </p:nvCxnSpPr>
        <p:spPr>
          <a:xfrm>
            <a:off x="5964702" y="2307102"/>
            <a:ext cx="0" cy="590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2A25B0F2-F001-4D96-B355-C75ACA9BE446}"/>
              </a:ext>
            </a:extLst>
          </p:cNvPr>
          <p:cNvCxnSpPr/>
          <p:nvPr/>
        </p:nvCxnSpPr>
        <p:spPr>
          <a:xfrm>
            <a:off x="5964702" y="3316458"/>
            <a:ext cx="0" cy="6224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A8077674-7C0F-44CB-8FE4-3F4C90F23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488" y="4357467"/>
            <a:ext cx="3532428" cy="240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30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843</Words>
  <Application>Microsoft Office PowerPoint</Application>
  <PresentationFormat>Widescreen</PresentationFormat>
  <Paragraphs>252</Paragraphs>
  <Slides>23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Trebuchet MS</vt:lpstr>
      <vt:lpstr>Wingdings</vt:lpstr>
      <vt:lpstr>Office Theme</vt:lpstr>
      <vt:lpstr>BRIEFING OF   EMILIA ROMAGNA</vt:lpstr>
      <vt:lpstr>EMILIA’S INFORMATION</vt:lpstr>
      <vt:lpstr>            INFORMAZIONI SULL’EMILIA</vt:lpstr>
      <vt:lpstr>Cultural offers</vt:lpstr>
      <vt:lpstr>Offerte culturali</vt:lpstr>
      <vt:lpstr>Migratory phenomena</vt:lpstr>
      <vt:lpstr>Fenomeni migratori</vt:lpstr>
      <vt:lpstr>LABOUR MARKET OVERVIEW </vt:lpstr>
      <vt:lpstr>QUADRO GENERALE SUL MERCATO DEL LAVORO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WHERE ARE THE AVAILABLE JOBS?</vt:lpstr>
      <vt:lpstr>Presentazione standard di PowerPoint</vt:lpstr>
      <vt:lpstr>Presentazione standard di PowerPoint</vt:lpstr>
      <vt:lpstr>Presentazione standard di PowerPoint</vt:lpstr>
      <vt:lpstr>WHERE ARE THE AVAILABLE WORKERS?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BRIEFING OF   EMILIA ROMAGNA</dc:title>
  <dc:creator>giada piu</dc:creator>
  <cp:lastModifiedBy>Piu Giada</cp:lastModifiedBy>
  <cp:revision>13</cp:revision>
  <dcterms:created xsi:type="dcterms:W3CDTF">2021-01-21T22:01:48Z</dcterms:created>
  <dcterms:modified xsi:type="dcterms:W3CDTF">2021-01-28T22:06:53Z</dcterms:modified>
</cp:coreProperties>
</file>