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  <p:sldMasterId id="2147483701" r:id="rId2"/>
  </p:sldMasterIdLst>
  <p:sldIdLst>
    <p:sldId id="321" r:id="rId3"/>
    <p:sldId id="287" r:id="rId4"/>
    <p:sldId id="301" r:id="rId5"/>
    <p:sldId id="286" r:id="rId6"/>
    <p:sldId id="306" r:id="rId7"/>
    <p:sldId id="307" r:id="rId8"/>
    <p:sldId id="308" r:id="rId9"/>
    <p:sldId id="316" r:id="rId10"/>
    <p:sldId id="315" r:id="rId11"/>
    <p:sldId id="318" r:id="rId12"/>
    <p:sldId id="319" r:id="rId13"/>
    <p:sldId id="320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15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03" autoAdjust="0"/>
    <p:restoredTop sz="94660"/>
  </p:normalViewPr>
  <p:slideViewPr>
    <p:cSldViewPr snapToGrid="0">
      <p:cViewPr varScale="1">
        <p:scale>
          <a:sx n="72" d="100"/>
          <a:sy n="72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73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4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28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24/04/2021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0542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24/04/2021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349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24/04/2021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4616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24/04/2021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2751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24/04/2021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9392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24/04/2021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64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24/04/2021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2121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24/04/2021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7524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565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24/04/2021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73938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24/04/2021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65720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24/04/2021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434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79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06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7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1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14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4/24/2021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3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DD210-2FDB-D940-BE17-A76709CBF417}" type="datetimeFigureOut">
              <a:rPr lang="it-IT" smtClean="0"/>
              <a:t>24/04/2021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302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mprese.regione.emilia-romagna.it/" TargetMode="External"/><Relationship Id="rId2" Type="http://schemas.openxmlformats.org/officeDocument/2006/relationships/hyperlink" Target="https://www.retealtatecnologia.it/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certimac.it/IT/Rete_alta_tecnologia" TargetMode="External"/><Relationship Id="rId4" Type="http://schemas.openxmlformats.org/officeDocument/2006/relationships/hyperlink" Target="https://www.regione.emilia-romagna.i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B3E20495-D578-4EDA-9CB2-7E78D0FE3D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6070"/>
          <a:stretch/>
        </p:blipFill>
        <p:spPr>
          <a:xfrm>
            <a:off x="0" y="2042"/>
            <a:ext cx="12192000" cy="6855958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9044E03-20A3-3242-A2FF-7F755C0D7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544" y="2097577"/>
            <a:ext cx="5587999" cy="2662846"/>
          </a:xfrm>
        </p:spPr>
        <p:txBody>
          <a:bodyPr anchor="t">
            <a:noAutofit/>
          </a:bodyPr>
          <a:lstStyle/>
          <a:p>
            <a:r>
              <a:rPr lang="it-IT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TECHNOLOGY IN EMILIA-ROMAGNA</a:t>
            </a:r>
            <a:b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800" b="1" dirty="0">
                <a:latin typeface="Calibri" panose="020F0502020204030204" pitchFamily="34" charset="0"/>
                <a:cs typeface="Calibri" panose="020F0502020204030204" pitchFamily="34" charset="0"/>
              </a:rPr>
              <a:t>4LSCA</a:t>
            </a:r>
            <a:b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Burba, Piu, </a:t>
            </a:r>
            <a:r>
              <a:rPr lang="it-IT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Pozzar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Roncarà</a:t>
            </a:r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EMILIA ROMAGNA | Ufologia e Misteri">
            <a:extLst>
              <a:ext uri="{FF2B5EF4-FFF2-40B4-BE49-F238E27FC236}">
                <a16:creationId xmlns:a16="http://schemas.microsoft.com/office/drawing/2014/main" id="{2C4845DD-2A19-F245-8CBF-A0D97C3EFA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3" r="14612" b="-2"/>
          <a:stretch/>
        </p:blipFill>
        <p:spPr bwMode="auto">
          <a:xfrm>
            <a:off x="6021086" y="544804"/>
            <a:ext cx="6170914" cy="6313225"/>
          </a:xfrm>
          <a:custGeom>
            <a:avLst/>
            <a:gdLst/>
            <a:ahLst/>
            <a:cxnLst/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91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D28E87-62D2-4602-B72F-5F74AA23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1915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005B1BA-E5FC-42B4-99F5-2414163B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DIGITAL SKILLS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178B28-2323-4551-BEF2-4A14042D0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35726"/>
            <a:ext cx="10515599" cy="42062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Digital skills - % population 16-74 years - 2018</a:t>
            </a: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B7C90347-247C-4CD5-A9AA-CB023AC398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511160"/>
              </p:ext>
            </p:extLst>
          </p:nvPr>
        </p:nvGraphicFramePr>
        <p:xfrm>
          <a:off x="838200" y="2295564"/>
          <a:ext cx="10515601" cy="3852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6857">
                  <a:extLst>
                    <a:ext uri="{9D8B030D-6E8A-4147-A177-3AD203B41FA5}">
                      <a16:colId xmlns:a16="http://schemas.microsoft.com/office/drawing/2014/main" val="1589433385"/>
                    </a:ext>
                  </a:extLst>
                </a:gridCol>
                <a:gridCol w="3858512">
                  <a:extLst>
                    <a:ext uri="{9D8B030D-6E8A-4147-A177-3AD203B41FA5}">
                      <a16:colId xmlns:a16="http://schemas.microsoft.com/office/drawing/2014/main" val="3842471933"/>
                    </a:ext>
                  </a:extLst>
                </a:gridCol>
                <a:gridCol w="1740232">
                  <a:extLst>
                    <a:ext uri="{9D8B030D-6E8A-4147-A177-3AD203B41FA5}">
                      <a16:colId xmlns:a16="http://schemas.microsoft.com/office/drawing/2014/main" val="3101287969"/>
                    </a:ext>
                  </a:extLst>
                </a:gridCol>
              </a:tblGrid>
              <a:tr h="409474">
                <a:tc>
                  <a:txBody>
                    <a:bodyPr/>
                    <a:lstStyle/>
                    <a:p>
                      <a:endParaRPr lang="it-IT" sz="1800"/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Emilia-Romagna</a:t>
                      </a:r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/>
                        <a:t>Italy</a:t>
                      </a:r>
                      <a:endParaRPr lang="it-IT" sz="1800" dirty="0"/>
                    </a:p>
                  </a:txBody>
                  <a:tcPr marL="93062" marR="93062" marT="46531" marB="46531"/>
                </a:tc>
                <a:extLst>
                  <a:ext uri="{0D108BD9-81ED-4DB2-BD59-A6C34878D82A}">
                    <a16:rowId xmlns:a16="http://schemas.microsoft.com/office/drawing/2014/main" val="1899459834"/>
                  </a:ext>
                </a:extLst>
              </a:tr>
              <a:tr h="688660">
                <a:tc>
                  <a:txBody>
                    <a:bodyPr/>
                    <a:lstStyle/>
                    <a:p>
                      <a:r>
                        <a:rPr lang="en-US" sz="1800"/>
                        <a:t>Individuals with basic or advanced digital skills</a:t>
                      </a:r>
                      <a:endParaRPr lang="it-IT" sz="1800"/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45%</a:t>
                      </a:r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47%</a:t>
                      </a:r>
                    </a:p>
                  </a:txBody>
                  <a:tcPr marL="93062" marR="93062" marT="46531" marB="46531"/>
                </a:tc>
                <a:extLst>
                  <a:ext uri="{0D108BD9-81ED-4DB2-BD59-A6C34878D82A}">
                    <a16:rowId xmlns:a16="http://schemas.microsoft.com/office/drawing/2014/main" val="2424278854"/>
                  </a:ext>
                </a:extLst>
              </a:tr>
              <a:tr h="688660">
                <a:tc>
                  <a:txBody>
                    <a:bodyPr/>
                    <a:lstStyle/>
                    <a:p>
                      <a:r>
                        <a:rPr lang="en-US" sz="1800" dirty="0"/>
                        <a:t>Individuals with digital skills basic or evolved information</a:t>
                      </a:r>
                      <a:endParaRPr lang="it-IT" sz="1800" dirty="0"/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55%</a:t>
                      </a:r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58%</a:t>
                      </a:r>
                    </a:p>
                  </a:txBody>
                  <a:tcPr marL="93062" marR="93062" marT="46531" marB="46531"/>
                </a:tc>
                <a:extLst>
                  <a:ext uri="{0D108BD9-81ED-4DB2-BD59-A6C34878D82A}">
                    <a16:rowId xmlns:a16="http://schemas.microsoft.com/office/drawing/2014/main" val="1013125758"/>
                  </a:ext>
                </a:extLst>
              </a:tr>
              <a:tr h="688660">
                <a:tc>
                  <a:txBody>
                    <a:bodyPr/>
                    <a:lstStyle/>
                    <a:p>
                      <a:r>
                        <a:rPr lang="en-US" sz="1800" dirty="0"/>
                        <a:t>Individuals with basic or advanced communication digital skills</a:t>
                      </a:r>
                      <a:endParaRPr lang="it-IT" sz="1800" dirty="0"/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54%</a:t>
                      </a:r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60%</a:t>
                      </a:r>
                    </a:p>
                  </a:txBody>
                  <a:tcPr marL="93062" marR="93062" marT="46531" marB="46531"/>
                </a:tc>
                <a:extLst>
                  <a:ext uri="{0D108BD9-81ED-4DB2-BD59-A6C34878D82A}">
                    <a16:rowId xmlns:a16="http://schemas.microsoft.com/office/drawing/2014/main" val="1698108627"/>
                  </a:ext>
                </a:extLst>
              </a:tr>
              <a:tr h="688660">
                <a:tc>
                  <a:txBody>
                    <a:bodyPr/>
                    <a:lstStyle/>
                    <a:p>
                      <a:r>
                        <a:rPr lang="en-US" sz="1800" dirty="0"/>
                        <a:t>Individuals with basic or evolved digital problem solving skills</a:t>
                      </a:r>
                      <a:endParaRPr lang="it-IT" sz="1800" dirty="0"/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49%</a:t>
                      </a:r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54%</a:t>
                      </a:r>
                    </a:p>
                  </a:txBody>
                  <a:tcPr marL="93062" marR="93062" marT="46531" marB="46531"/>
                </a:tc>
                <a:extLst>
                  <a:ext uri="{0D108BD9-81ED-4DB2-BD59-A6C34878D82A}">
                    <a16:rowId xmlns:a16="http://schemas.microsoft.com/office/drawing/2014/main" val="682595108"/>
                  </a:ext>
                </a:extLst>
              </a:tr>
              <a:tr h="688660">
                <a:tc>
                  <a:txBody>
                    <a:bodyPr/>
                    <a:lstStyle/>
                    <a:p>
                      <a:r>
                        <a:rPr lang="en-US" sz="1800" dirty="0"/>
                        <a:t>Individuals with digital skills content manipulation basic or evolved</a:t>
                      </a:r>
                      <a:endParaRPr lang="it-IT" sz="1800" dirty="0"/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50%</a:t>
                      </a:r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48%</a:t>
                      </a:r>
                    </a:p>
                  </a:txBody>
                  <a:tcPr marL="93062" marR="93062" marT="46531" marB="46531"/>
                </a:tc>
                <a:extLst>
                  <a:ext uri="{0D108BD9-81ED-4DB2-BD59-A6C34878D82A}">
                    <a16:rowId xmlns:a16="http://schemas.microsoft.com/office/drawing/2014/main" val="2986876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041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D28E87-62D2-4602-B72F-5F74AA23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1915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005B1BA-E5FC-42B4-99F5-2414163B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COMPETENZE DIGITALI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178B28-2323-4551-BEF2-4A14042D0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35726"/>
            <a:ext cx="10515599" cy="42062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it-IT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Digital skills - % popolazione 16-74 anni – 2018</a:t>
            </a:r>
          </a:p>
          <a:p>
            <a:pPr marL="0" indent="0" algn="ctr">
              <a:buNone/>
            </a:pPr>
            <a:endParaRPr lang="en-US" sz="24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B7C90347-247C-4CD5-A9AA-CB023AC398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932743"/>
              </p:ext>
            </p:extLst>
          </p:nvPr>
        </p:nvGraphicFramePr>
        <p:xfrm>
          <a:off x="838199" y="2027012"/>
          <a:ext cx="10515601" cy="4762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6857">
                  <a:extLst>
                    <a:ext uri="{9D8B030D-6E8A-4147-A177-3AD203B41FA5}">
                      <a16:colId xmlns:a16="http://schemas.microsoft.com/office/drawing/2014/main" val="1589433385"/>
                    </a:ext>
                  </a:extLst>
                </a:gridCol>
                <a:gridCol w="3858512">
                  <a:extLst>
                    <a:ext uri="{9D8B030D-6E8A-4147-A177-3AD203B41FA5}">
                      <a16:colId xmlns:a16="http://schemas.microsoft.com/office/drawing/2014/main" val="3842471933"/>
                    </a:ext>
                  </a:extLst>
                </a:gridCol>
                <a:gridCol w="1740232">
                  <a:extLst>
                    <a:ext uri="{9D8B030D-6E8A-4147-A177-3AD203B41FA5}">
                      <a16:colId xmlns:a16="http://schemas.microsoft.com/office/drawing/2014/main" val="3101287969"/>
                    </a:ext>
                  </a:extLst>
                </a:gridCol>
              </a:tblGrid>
              <a:tr h="409474">
                <a:tc>
                  <a:txBody>
                    <a:bodyPr/>
                    <a:lstStyle/>
                    <a:p>
                      <a:endParaRPr lang="it-IT" sz="1800"/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Emilia-Romagna</a:t>
                      </a:r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Italia</a:t>
                      </a:r>
                    </a:p>
                  </a:txBody>
                  <a:tcPr marL="93062" marR="93062" marT="46531" marB="46531"/>
                </a:tc>
                <a:extLst>
                  <a:ext uri="{0D108BD9-81ED-4DB2-BD59-A6C34878D82A}">
                    <a16:rowId xmlns:a16="http://schemas.microsoft.com/office/drawing/2014/main" val="1899459834"/>
                  </a:ext>
                </a:extLst>
              </a:tr>
              <a:tr h="688660">
                <a:tc>
                  <a:txBody>
                    <a:bodyPr/>
                    <a:lstStyle/>
                    <a:p>
                      <a:r>
                        <a:rPr lang="it-IT" sz="1800" dirty="0"/>
                        <a:t>Individui con </a:t>
                      </a:r>
                      <a:r>
                        <a:rPr lang="it-IT" sz="1800" dirty="0" err="1"/>
                        <a:t>digital</a:t>
                      </a:r>
                      <a:r>
                        <a:rPr lang="it-IT" sz="1800" dirty="0"/>
                        <a:t> skills di base o evoluti</a:t>
                      </a:r>
                    </a:p>
                    <a:p>
                      <a:endParaRPr lang="it-IT" sz="1800" dirty="0"/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45%</a:t>
                      </a:r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46%</a:t>
                      </a:r>
                    </a:p>
                  </a:txBody>
                  <a:tcPr marL="93062" marR="93062" marT="46531" marB="46531"/>
                </a:tc>
                <a:extLst>
                  <a:ext uri="{0D108BD9-81ED-4DB2-BD59-A6C34878D82A}">
                    <a16:rowId xmlns:a16="http://schemas.microsoft.com/office/drawing/2014/main" val="2424278854"/>
                  </a:ext>
                </a:extLst>
              </a:tr>
              <a:tr h="688660">
                <a:tc>
                  <a:txBody>
                    <a:bodyPr/>
                    <a:lstStyle/>
                    <a:p>
                      <a:r>
                        <a:rPr lang="it-IT" sz="1800" dirty="0"/>
                        <a:t>Individui con </a:t>
                      </a:r>
                      <a:r>
                        <a:rPr lang="it-IT" sz="1800" dirty="0" err="1"/>
                        <a:t>digital</a:t>
                      </a:r>
                      <a:r>
                        <a:rPr lang="it-IT" sz="1800" dirty="0"/>
                        <a:t> skills INFORMAZIONE di base o evoluti</a:t>
                      </a:r>
                    </a:p>
                    <a:p>
                      <a:endParaRPr lang="it-IT" sz="1800" dirty="0"/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55%</a:t>
                      </a:r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58%</a:t>
                      </a:r>
                    </a:p>
                  </a:txBody>
                  <a:tcPr marL="93062" marR="93062" marT="46531" marB="46531"/>
                </a:tc>
                <a:extLst>
                  <a:ext uri="{0D108BD9-81ED-4DB2-BD59-A6C34878D82A}">
                    <a16:rowId xmlns:a16="http://schemas.microsoft.com/office/drawing/2014/main" val="1013125758"/>
                  </a:ext>
                </a:extLst>
              </a:tr>
              <a:tr h="688660">
                <a:tc>
                  <a:txBody>
                    <a:bodyPr/>
                    <a:lstStyle/>
                    <a:p>
                      <a:r>
                        <a:rPr lang="it-IT" sz="1800" dirty="0"/>
                        <a:t>Individui con </a:t>
                      </a:r>
                      <a:r>
                        <a:rPr lang="it-IT" sz="1800" dirty="0" err="1"/>
                        <a:t>digital</a:t>
                      </a:r>
                      <a:r>
                        <a:rPr lang="it-IT" sz="1800" dirty="0"/>
                        <a:t> skills COMUNICAZIONE di base o evoluti</a:t>
                      </a:r>
                    </a:p>
                    <a:p>
                      <a:endParaRPr lang="it-IT" sz="1800" dirty="0"/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54%</a:t>
                      </a:r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60%</a:t>
                      </a:r>
                    </a:p>
                  </a:txBody>
                  <a:tcPr marL="93062" marR="93062" marT="46531" marB="46531"/>
                </a:tc>
                <a:extLst>
                  <a:ext uri="{0D108BD9-81ED-4DB2-BD59-A6C34878D82A}">
                    <a16:rowId xmlns:a16="http://schemas.microsoft.com/office/drawing/2014/main" val="1698108627"/>
                  </a:ext>
                </a:extLst>
              </a:tr>
              <a:tr h="688660">
                <a:tc>
                  <a:txBody>
                    <a:bodyPr/>
                    <a:lstStyle/>
                    <a:p>
                      <a:r>
                        <a:rPr lang="it-IT" sz="1800" dirty="0"/>
                        <a:t>Individui con </a:t>
                      </a:r>
                      <a:r>
                        <a:rPr lang="it-IT" sz="1800" dirty="0" err="1"/>
                        <a:t>digital</a:t>
                      </a:r>
                      <a:r>
                        <a:rPr lang="it-IT" sz="1800" dirty="0"/>
                        <a:t> skills PROBLEM SOLVING di base o evoluti</a:t>
                      </a:r>
                    </a:p>
                    <a:p>
                      <a:endParaRPr lang="it-IT" sz="1800" dirty="0"/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49%</a:t>
                      </a:r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/>
                        <a:t>54%</a:t>
                      </a:r>
                    </a:p>
                  </a:txBody>
                  <a:tcPr marL="93062" marR="93062" marT="46531" marB="46531"/>
                </a:tc>
                <a:extLst>
                  <a:ext uri="{0D108BD9-81ED-4DB2-BD59-A6C34878D82A}">
                    <a16:rowId xmlns:a16="http://schemas.microsoft.com/office/drawing/2014/main" val="682595108"/>
                  </a:ext>
                </a:extLst>
              </a:tr>
              <a:tr h="688660">
                <a:tc>
                  <a:txBody>
                    <a:bodyPr/>
                    <a:lstStyle/>
                    <a:p>
                      <a:r>
                        <a:rPr lang="it-IT" sz="1800" dirty="0"/>
                        <a:t>Individui con </a:t>
                      </a:r>
                      <a:r>
                        <a:rPr lang="it-IT" sz="1800" dirty="0" err="1"/>
                        <a:t>digital</a:t>
                      </a:r>
                      <a:r>
                        <a:rPr lang="it-IT" sz="1800" dirty="0"/>
                        <a:t> skills CONTENT MANIPULATION di base o evoluti</a:t>
                      </a:r>
                    </a:p>
                    <a:p>
                      <a:endParaRPr lang="it-IT" sz="1800" dirty="0"/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50%</a:t>
                      </a:r>
                    </a:p>
                  </a:txBody>
                  <a:tcPr marL="93062" marR="93062" marT="46531" marB="465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48%</a:t>
                      </a:r>
                    </a:p>
                  </a:txBody>
                  <a:tcPr marL="93062" marR="93062" marT="46531" marB="46531"/>
                </a:tc>
                <a:extLst>
                  <a:ext uri="{0D108BD9-81ED-4DB2-BD59-A6C34878D82A}">
                    <a16:rowId xmlns:a16="http://schemas.microsoft.com/office/drawing/2014/main" val="2986876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296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6E9D4C6-393E-4903-9665-4A0251789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ctr"/>
            <a:r>
              <a:rPr lang="it-IT" sz="4800" b="1" dirty="0">
                <a:solidFill>
                  <a:srgbClr val="FFFFFF"/>
                </a:solidFill>
              </a:rPr>
              <a:t>SITOGRAFIA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278DCFBD-94DC-402B-8A05-D11B7323F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2400" dirty="0">
                <a:hlinkClick r:id="rId2"/>
              </a:rPr>
              <a:t>https://www.retealtatecnologia.it/</a:t>
            </a:r>
            <a:endParaRPr lang="it-IT" sz="2400" dirty="0"/>
          </a:p>
          <a:p>
            <a:pPr marL="0" indent="0">
              <a:buNone/>
            </a:pPr>
            <a:r>
              <a:rPr lang="it-IT" sz="2400" dirty="0">
                <a:hlinkClick r:id="rId3"/>
              </a:rPr>
              <a:t>https://imprese.regione.emilia-romagna.it/</a:t>
            </a:r>
            <a:endParaRPr lang="it-IT" sz="2400" dirty="0"/>
          </a:p>
          <a:p>
            <a:pPr marL="0" indent="0">
              <a:buNone/>
            </a:pPr>
            <a:r>
              <a:rPr lang="it-IT" sz="2400" dirty="0">
                <a:hlinkClick r:id="rId4"/>
              </a:rPr>
              <a:t>https://www.regione.emilia-romagna.it/</a:t>
            </a:r>
            <a:endParaRPr lang="it-IT" sz="2400" dirty="0"/>
          </a:p>
          <a:p>
            <a:pPr marL="0" indent="0">
              <a:buNone/>
            </a:pPr>
            <a:r>
              <a:rPr lang="it-IT" sz="2400" dirty="0">
                <a:hlinkClick r:id="rId5"/>
              </a:rPr>
              <a:t>https://www.certimac.it/IT/Rete_alta_tecnologia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85646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egnaposto contenuto 7">
            <a:extLst>
              <a:ext uri="{FF2B5EF4-FFF2-40B4-BE49-F238E27FC236}">
                <a16:creationId xmlns:a16="http://schemas.microsoft.com/office/drawing/2014/main" id="{7B9F34CF-8158-4576-AB00-7C85116369C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12890" b="1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C80ADD06-0335-4088-91B5-47916894A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772998"/>
            <a:ext cx="6891186" cy="113573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600" b="1" dirty="0"/>
              <a:t>EMILIA-ROMAGNA HIGH TECHNOLOGY NETWORK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6193C848-C14E-474C-B2B5-5473A7E60F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3467" y="1782981"/>
            <a:ext cx="6891187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/>
              <a:t>Promotes the meeting of </a:t>
            </a:r>
            <a:r>
              <a:rPr lang="en-US" sz="2000" b="1" dirty="0"/>
              <a:t>research</a:t>
            </a:r>
            <a:r>
              <a:rPr lang="en-US" sz="2000" dirty="0"/>
              <a:t> and </a:t>
            </a:r>
            <a:r>
              <a:rPr lang="en-US" sz="2000" b="1" dirty="0"/>
              <a:t>businesses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66"/>
                </a:solidFill>
              </a:rPr>
              <a:t>What the Region does</a:t>
            </a:r>
          </a:p>
          <a:p>
            <a:pPr marL="0" indent="0">
              <a:buNone/>
            </a:pPr>
            <a:r>
              <a:rPr lang="en-US" sz="2000" dirty="0"/>
              <a:t>2002 - Emilia-Romagna Region started to design and develop a regional system for </a:t>
            </a:r>
            <a:r>
              <a:rPr lang="en-US" sz="2000" b="1" dirty="0"/>
              <a:t>industrial research </a:t>
            </a:r>
            <a:r>
              <a:rPr lang="en-US" sz="2000" dirty="0"/>
              <a:t>and </a:t>
            </a:r>
            <a:r>
              <a:rPr lang="en-US" sz="2000" b="1" dirty="0"/>
              <a:t>technology transfer </a:t>
            </a:r>
            <a:r>
              <a:rPr lang="en-US" sz="2000" dirty="0"/>
              <a:t>to other fields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 </a:t>
            </a:r>
          </a:p>
          <a:p>
            <a:pPr marL="0" indent="0">
              <a:buNone/>
            </a:pPr>
            <a:r>
              <a:rPr lang="en-US" sz="2000" b="1" dirty="0"/>
              <a:t>Network’s objective: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production systems’ promotion and transformation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districts and supply chains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higher technological dynamism and greater commitment to </a:t>
            </a:r>
            <a:r>
              <a:rPr lang="en-US" sz="2000" b="1" dirty="0"/>
              <a:t>researc</a:t>
            </a:r>
            <a:r>
              <a:rPr lang="en-US" sz="2000" dirty="0"/>
              <a:t>h and </a:t>
            </a:r>
            <a:r>
              <a:rPr lang="en-US" sz="2000" b="1" dirty="0"/>
              <a:t>development</a:t>
            </a:r>
            <a:endParaRPr lang="it-IT" sz="2000" dirty="0"/>
          </a:p>
        </p:txBody>
      </p:sp>
      <p:grpSp>
        <p:nvGrpSpPr>
          <p:cNvPr id="33" name="Group 14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0816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egnaposto contenuto 7">
            <a:extLst>
              <a:ext uri="{FF2B5EF4-FFF2-40B4-BE49-F238E27FC236}">
                <a16:creationId xmlns:a16="http://schemas.microsoft.com/office/drawing/2014/main" id="{7B9F34CF-8158-4576-AB00-7C85116369C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12890" b="1"/>
          <a:stretch/>
        </p:blipFill>
        <p:spPr>
          <a:xfrm>
            <a:off x="0" y="10"/>
            <a:ext cx="12191981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C80ADD06-0335-4088-91B5-47916894A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479396"/>
            <a:ext cx="6891186" cy="113573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br>
              <a:rPr lang="en-US" sz="3600" b="1" dirty="0"/>
            </a:br>
            <a:r>
              <a:rPr lang="en-US" sz="3600" b="1" dirty="0"/>
              <a:t>RETE ALTA TECNOLOGIA DELL'EMILIA-ROMAGNA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6193C848-C14E-474C-B2B5-5473A7E60F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3467" y="1782981"/>
            <a:ext cx="6891187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it-IT" sz="2000" dirty="0"/>
              <a:t>Promuove l'incontro tra il mondo della </a:t>
            </a:r>
            <a:r>
              <a:rPr lang="it-IT" sz="2000" b="1" dirty="0"/>
              <a:t>ricerca</a:t>
            </a:r>
            <a:r>
              <a:rPr lang="it-IT" sz="2000" dirty="0"/>
              <a:t> e le </a:t>
            </a:r>
            <a:r>
              <a:rPr lang="it-IT" sz="2000" b="1" dirty="0"/>
              <a:t>imprese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FF0066"/>
                </a:solidFill>
              </a:rPr>
              <a:t>Cosa fa la regione</a:t>
            </a:r>
          </a:p>
          <a:p>
            <a:pPr marL="0" indent="0">
              <a:buNone/>
            </a:pPr>
            <a:r>
              <a:rPr lang="it-IT" sz="2000" b="0" i="0" dirty="0">
                <a:solidFill>
                  <a:srgbClr val="000000"/>
                </a:solidFill>
                <a:effectLst/>
              </a:rPr>
              <a:t>2002 - La Regione Emilia-Romagna avvia la progettazione e lo sviluppo di un sistema regionale di </a:t>
            </a:r>
            <a:r>
              <a:rPr lang="it-IT" sz="2000" b="1" i="0" dirty="0">
                <a:solidFill>
                  <a:srgbClr val="000000"/>
                </a:solidFill>
                <a:effectLst/>
              </a:rPr>
              <a:t>ricerca industriale </a:t>
            </a:r>
            <a:r>
              <a:rPr lang="it-IT" sz="2000" b="0" i="0" dirty="0">
                <a:solidFill>
                  <a:srgbClr val="000000"/>
                </a:solidFill>
                <a:effectLst/>
              </a:rPr>
              <a:t>e </a:t>
            </a:r>
            <a:r>
              <a:rPr lang="it-IT" sz="2000" b="1" i="0" dirty="0">
                <a:solidFill>
                  <a:srgbClr val="000000"/>
                </a:solidFill>
                <a:effectLst/>
              </a:rPr>
              <a:t>trasferimento tecnologico </a:t>
            </a:r>
            <a:r>
              <a:rPr lang="it-IT" sz="2000" b="0" i="0" dirty="0">
                <a:solidFill>
                  <a:srgbClr val="000000"/>
                </a:solidFill>
                <a:effectLst/>
              </a:rPr>
              <a:t>verso altri settori</a:t>
            </a:r>
            <a:br>
              <a:rPr lang="it-IT" sz="2000" dirty="0"/>
            </a:br>
            <a:endParaRPr lang="it-IT" sz="2000" dirty="0"/>
          </a:p>
          <a:p>
            <a:pPr marL="0" indent="0">
              <a:buNone/>
            </a:pPr>
            <a:r>
              <a:rPr lang="it-IT" sz="2000" b="1" i="0" dirty="0">
                <a:solidFill>
                  <a:srgbClr val="000000"/>
                </a:solidFill>
                <a:effectLst/>
              </a:rPr>
              <a:t>Obiettivo della rete: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000" b="0" i="0" dirty="0">
                <a:solidFill>
                  <a:srgbClr val="000000"/>
                </a:solidFill>
                <a:effectLst/>
              </a:rPr>
              <a:t>promozione e trasformazione dei sistemi produttivi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000" b="0" i="0" dirty="0">
                <a:solidFill>
                  <a:srgbClr val="000000"/>
                </a:solidFill>
                <a:effectLst/>
              </a:rPr>
              <a:t>distretti e catene di approvvigionamento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000" b="0" i="0" dirty="0">
                <a:solidFill>
                  <a:srgbClr val="000000"/>
                </a:solidFill>
                <a:effectLst/>
              </a:rPr>
              <a:t>maggiore dinamismo tecnologico e maggiore impegno nella </a:t>
            </a:r>
            <a:r>
              <a:rPr lang="it-IT" sz="2000" b="1" i="0" dirty="0">
                <a:solidFill>
                  <a:srgbClr val="000000"/>
                </a:solidFill>
                <a:effectLst/>
              </a:rPr>
              <a:t>ricerca</a:t>
            </a:r>
            <a:r>
              <a:rPr lang="it-IT" sz="2000" b="0" i="0" dirty="0">
                <a:solidFill>
                  <a:srgbClr val="000000"/>
                </a:solidFill>
                <a:effectLst/>
              </a:rPr>
              <a:t> e </a:t>
            </a:r>
            <a:r>
              <a:rPr lang="it-IT" sz="2000" b="1" i="0" dirty="0">
                <a:solidFill>
                  <a:srgbClr val="000000"/>
                </a:solidFill>
                <a:effectLst/>
              </a:rPr>
              <a:t>sviluppo</a:t>
            </a:r>
            <a:endParaRPr lang="it-IT" sz="2000" b="1" dirty="0"/>
          </a:p>
        </p:txBody>
      </p:sp>
      <p:grpSp>
        <p:nvGrpSpPr>
          <p:cNvPr id="33" name="Group 14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8911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1FF88F03-3846-4A29-BA14-278D27119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FFFF"/>
                </a:solidFill>
              </a:rPr>
              <a:t>TECHN</a:t>
            </a:r>
            <a:r>
              <a:rPr lang="en-GB" b="1" dirty="0">
                <a:solidFill>
                  <a:srgbClr val="FFFFFF"/>
                </a:solidFill>
              </a:rPr>
              <a:t>OLOGY </a:t>
            </a:r>
            <a:endParaRPr lang="it-IT" b="1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8683DD-1B2F-4ECE-B3AF-58E2C1F22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8769" y="407963"/>
            <a:ext cx="5417889" cy="61616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</a:rPr>
              <a:t>TECHNOPOLES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00"/>
                </a:solidFill>
              </a:rPr>
              <a:t>a network of 10 infrastructures in 20 locations throughout the region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00"/>
                </a:solidFill>
              </a:rPr>
              <a:t>industrial research: High Technology Network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00"/>
                </a:solidFill>
              </a:rPr>
              <a:t>dissemination, demonstration and information activities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00"/>
                </a:solidFill>
              </a:rPr>
              <a:t>matching: companies-research promotion</a:t>
            </a:r>
          </a:p>
          <a:p>
            <a:pPr marL="0" indent="0">
              <a:buNone/>
            </a:pPr>
            <a:endParaRPr lang="it-IT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427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1FF88F03-3846-4A29-BA14-278D27119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FFFF"/>
                </a:solidFill>
              </a:rPr>
              <a:t>TECN</a:t>
            </a:r>
            <a:r>
              <a:rPr lang="en-GB" b="1" dirty="0">
                <a:solidFill>
                  <a:srgbClr val="FFFFFF"/>
                </a:solidFill>
              </a:rPr>
              <a:t>OLOGIA </a:t>
            </a:r>
            <a:endParaRPr lang="it-IT" b="1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8683DD-1B2F-4ECE-B3AF-58E2C1F22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8769" y="407963"/>
            <a:ext cx="5417889" cy="6450037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TECNOPOLI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2000" b="0" i="0" u="none" strike="noStrike" dirty="0">
                <a:effectLst/>
              </a:rPr>
              <a:t>una rete di 10 infrastrutture in 20 località in tutta la regione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2000" b="0" i="0" u="none" strike="noStrike" dirty="0">
                <a:effectLst/>
              </a:rPr>
              <a:t>ricerca industriale: rete ad alta tecnologia</a:t>
            </a:r>
            <a:endParaRPr lang="it-IT" sz="2000" u="none" strike="noStrike" dirty="0"/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2000" b="0" i="0" u="none" strike="noStrike" dirty="0">
                <a:effectLst/>
              </a:rPr>
              <a:t>attività di divulgazione, dimostrazione e informazione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2000" dirty="0"/>
              <a:t>m</a:t>
            </a:r>
            <a:r>
              <a:rPr lang="it-IT" sz="2000" b="0" i="0" u="none" strike="noStrike" dirty="0">
                <a:effectLst/>
              </a:rPr>
              <a:t>atching: promozione imprese-ricerca</a:t>
            </a:r>
            <a:endParaRPr lang="it-IT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393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8F2993-BEB5-4830-B574-77C3F0A11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0513" y="-144455"/>
            <a:ext cx="6586491" cy="1286160"/>
          </a:xfrm>
        </p:spPr>
        <p:txBody>
          <a:bodyPr anchor="b">
            <a:normAutofit/>
          </a:bodyPr>
          <a:lstStyle/>
          <a:p>
            <a:pPr algn="ctr"/>
            <a:r>
              <a:rPr lang="it-IT" b="1" dirty="0"/>
              <a:t>ASTER FOR RESEARCH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D5C306-E0F2-48A5-9A94-FD5865EAF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1434905"/>
            <a:ext cx="6586489" cy="478891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800" b="1" dirty="0"/>
              <a:t>ASTER:</a:t>
            </a:r>
          </a:p>
          <a:p>
            <a:pPr marL="0" indent="0">
              <a:buNone/>
            </a:pPr>
            <a:endParaRPr lang="en-US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develops, implements strategic initiatives and specific actions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offers to the regional research system an active network of partners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Organization of the High Technology Network platforms: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 err="1"/>
              <a:t>Agrifood</a:t>
            </a:r>
            <a:endParaRPr lang="en-US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Buildings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Energy &amp; Environment,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ICT &amp; Design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Mechanics &amp; Materials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Life Sciences.</a:t>
            </a:r>
            <a:endParaRPr lang="it-IT" sz="1600" dirty="0"/>
          </a:p>
        </p:txBody>
      </p:sp>
      <p:pic>
        <p:nvPicPr>
          <p:cNvPr id="5" name="Picture 4" descr="Sphere of mesh and nodes">
            <a:extLst>
              <a:ext uri="{FF2B5EF4-FFF2-40B4-BE49-F238E27FC236}">
                <a16:creationId xmlns:a16="http://schemas.microsoft.com/office/drawing/2014/main" id="{C9BE4617-30F3-4256-91E9-B73D08E84C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147" r="9158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3DDDF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15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8F2993-BEB5-4830-B574-77C3F0A11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0513" y="-144455"/>
            <a:ext cx="6586491" cy="1286160"/>
          </a:xfrm>
        </p:spPr>
        <p:txBody>
          <a:bodyPr anchor="b">
            <a:normAutofit/>
          </a:bodyPr>
          <a:lstStyle/>
          <a:p>
            <a:pPr algn="ctr"/>
            <a:r>
              <a:rPr lang="it-IT" b="1" dirty="0"/>
              <a:t>ASTER PER LA RICERCA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D5C306-E0F2-48A5-9A94-FD5865EAF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1434905"/>
            <a:ext cx="6586489" cy="478891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1600" b="1" dirty="0"/>
          </a:p>
          <a:p>
            <a:pPr marL="0" indent="0">
              <a:buNone/>
            </a:pPr>
            <a:r>
              <a:rPr lang="it-IT" sz="1800" b="1" dirty="0"/>
              <a:t> ASTER</a:t>
            </a:r>
            <a:r>
              <a:rPr lang="it-IT" sz="1800" dirty="0"/>
              <a:t>:</a:t>
            </a:r>
          </a:p>
          <a:p>
            <a:pPr marL="0" indent="0">
              <a:buNone/>
            </a:pPr>
            <a:endParaRPr lang="it-IT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it-IT" sz="1600" dirty="0"/>
              <a:t>sviluppo di iniziative strategiche e azioni specifiche.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1600" dirty="0"/>
              <a:t>offre al sistema di ricerca regionale una rete attiva di partner</a:t>
            </a:r>
          </a:p>
          <a:p>
            <a:pPr marL="0" indent="0">
              <a:buNone/>
            </a:pPr>
            <a:endParaRPr lang="it-IT" sz="1600" dirty="0"/>
          </a:p>
          <a:p>
            <a:pPr marL="0" indent="0">
              <a:buNone/>
            </a:pPr>
            <a:r>
              <a:rPr lang="it-IT" sz="1600" dirty="0"/>
              <a:t>Organizzazione delle piattaforme dell’Alta Rete di Tecnologia: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1600" dirty="0"/>
              <a:t>Agroalimentare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1600" dirty="0"/>
              <a:t>Costruzioni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1600" dirty="0"/>
              <a:t>Energy &amp; Environment,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1600" dirty="0"/>
              <a:t>ICT &amp; Design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1600" dirty="0"/>
              <a:t>Meccanica e materiali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1600" dirty="0"/>
              <a:t>Life Sciences.</a:t>
            </a:r>
          </a:p>
        </p:txBody>
      </p:sp>
      <p:pic>
        <p:nvPicPr>
          <p:cNvPr id="5" name="Picture 4" descr="Sphere of mesh and nodes">
            <a:extLst>
              <a:ext uri="{FF2B5EF4-FFF2-40B4-BE49-F238E27FC236}">
                <a16:creationId xmlns:a16="http://schemas.microsoft.com/office/drawing/2014/main" id="{C9BE4617-30F3-4256-91E9-B73D08E84C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147" r="9158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3DDDF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0784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49">
            <a:extLst>
              <a:ext uri="{FF2B5EF4-FFF2-40B4-BE49-F238E27FC236}">
                <a16:creationId xmlns:a16="http://schemas.microsoft.com/office/drawing/2014/main" id="{9D3A9E89-033E-4C4A-8C41-416DABFFD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51">
            <a:extLst>
              <a:ext uri="{FF2B5EF4-FFF2-40B4-BE49-F238E27FC236}">
                <a16:creationId xmlns:a16="http://schemas.microsoft.com/office/drawing/2014/main" id="{C3FA3A01-98C5-487F-892D-265B5AF63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40176"/>
            <a:ext cx="6282558" cy="5751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2DBCA2B-2E92-48EE-A8EB-6D04DED43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892145"/>
            <a:ext cx="5321807" cy="1370207"/>
          </a:xfrm>
        </p:spPr>
        <p:txBody>
          <a:bodyPr>
            <a:normAutofit/>
          </a:bodyPr>
          <a:lstStyle/>
          <a:p>
            <a:pPr algn="ctr"/>
            <a:r>
              <a:rPr lang="en-US" sz="3400" dirty="0"/>
              <a:t>EMPLOYMENT IN THE ICT ENTERPRISE SECTOR</a:t>
            </a:r>
            <a:endParaRPr lang="it-IT" sz="3400" dirty="0"/>
          </a:p>
        </p:txBody>
      </p:sp>
      <p:grpSp>
        <p:nvGrpSpPr>
          <p:cNvPr id="82" name="Group 53">
            <a:extLst>
              <a:ext uri="{FF2B5EF4-FFF2-40B4-BE49-F238E27FC236}">
                <a16:creationId xmlns:a16="http://schemas.microsoft.com/office/drawing/2014/main" id="{8BE6DE9A-8306-4193-893B-AE9B5EBF2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899960"/>
            <a:ext cx="242107" cy="1340860"/>
            <a:chOff x="56167" y="899960"/>
            <a:chExt cx="242107" cy="1340860"/>
          </a:xfrm>
        </p:grpSpPr>
        <p:sp>
          <p:nvSpPr>
            <p:cNvPr id="55" name="Rectangle 2">
              <a:extLst>
                <a:ext uri="{FF2B5EF4-FFF2-40B4-BE49-F238E27FC236}">
                  <a16:creationId xmlns:a16="http://schemas.microsoft.com/office/drawing/2014/main" id="{E5FA5A49-3BE9-4E7B-8FF7-44F3DE979C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697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59">
              <a:extLst>
                <a:ext uri="{FF2B5EF4-FFF2-40B4-BE49-F238E27FC236}">
                  <a16:creationId xmlns:a16="http://schemas.microsoft.com/office/drawing/2014/main" id="{134E9F22-C524-419E-A8CB-062E88823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697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2">
              <a:extLst>
                <a:ext uri="{FF2B5EF4-FFF2-40B4-BE49-F238E27FC236}">
                  <a16:creationId xmlns:a16="http://schemas.microsoft.com/office/drawing/2014/main" id="{A38CECAB-191F-41F4-A919-72FE7752C3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276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59">
              <a:extLst>
                <a:ext uri="{FF2B5EF4-FFF2-40B4-BE49-F238E27FC236}">
                  <a16:creationId xmlns:a16="http://schemas.microsoft.com/office/drawing/2014/main" id="{B8900C09-40C4-4F6C-B873-A8756A5CD7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276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2">
              <a:extLst>
                <a:ext uri="{FF2B5EF4-FFF2-40B4-BE49-F238E27FC236}">
                  <a16:creationId xmlns:a16="http://schemas.microsoft.com/office/drawing/2014/main" id="{6A31DCD3-617B-434F-AF65-E72A93326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854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59">
              <a:extLst>
                <a:ext uri="{FF2B5EF4-FFF2-40B4-BE49-F238E27FC236}">
                  <a16:creationId xmlns:a16="http://schemas.microsoft.com/office/drawing/2014/main" id="{AA7807F6-147A-428A-9F1F-7C8EABCD3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854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2">
              <a:extLst>
                <a:ext uri="{FF2B5EF4-FFF2-40B4-BE49-F238E27FC236}">
                  <a16:creationId xmlns:a16="http://schemas.microsoft.com/office/drawing/2014/main" id="{18AB430C-3C5C-4618-AB7B-4724E01EA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433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59">
              <a:extLst>
                <a:ext uri="{FF2B5EF4-FFF2-40B4-BE49-F238E27FC236}">
                  <a16:creationId xmlns:a16="http://schemas.microsoft.com/office/drawing/2014/main" id="{86A4780E-33EF-4507-A7BF-FBE3F3C6C7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433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2">
              <a:extLst>
                <a:ext uri="{FF2B5EF4-FFF2-40B4-BE49-F238E27FC236}">
                  <a16:creationId xmlns:a16="http://schemas.microsoft.com/office/drawing/2014/main" id="{0A4FDBFA-FF76-46BC-88FA-B1C31B094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012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59">
              <a:extLst>
                <a:ext uri="{FF2B5EF4-FFF2-40B4-BE49-F238E27FC236}">
                  <a16:creationId xmlns:a16="http://schemas.microsoft.com/office/drawing/2014/main" id="{33B7BF73-1D31-4741-B960-77A8BC0460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012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2">
              <a:extLst>
                <a:ext uri="{FF2B5EF4-FFF2-40B4-BE49-F238E27FC236}">
                  <a16:creationId xmlns:a16="http://schemas.microsoft.com/office/drawing/2014/main" id="{77CF111F-A184-41B4-B87F-7D52A5BD3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1802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59">
              <a:extLst>
                <a:ext uri="{FF2B5EF4-FFF2-40B4-BE49-F238E27FC236}">
                  <a16:creationId xmlns:a16="http://schemas.microsoft.com/office/drawing/2014/main" id="{74C2BF57-775C-46B3-B265-970E9B5847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1802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2">
              <a:extLst>
                <a:ext uri="{FF2B5EF4-FFF2-40B4-BE49-F238E27FC236}">
                  <a16:creationId xmlns:a16="http://schemas.microsoft.com/office/drawing/2014/main" id="{E213D1E8-AFA8-4322-BF69-5CC2B1718D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0381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59">
              <a:extLst>
                <a:ext uri="{FF2B5EF4-FFF2-40B4-BE49-F238E27FC236}">
                  <a16:creationId xmlns:a16="http://schemas.microsoft.com/office/drawing/2014/main" id="{B24BE080-8569-4E0D-B587-2E9055D70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0381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2">
              <a:extLst>
                <a:ext uri="{FF2B5EF4-FFF2-40B4-BE49-F238E27FC236}">
                  <a16:creationId xmlns:a16="http://schemas.microsoft.com/office/drawing/2014/main" id="{638683EF-4E62-45B4-9FB2-193791229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8960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59">
              <a:extLst>
                <a:ext uri="{FF2B5EF4-FFF2-40B4-BE49-F238E27FC236}">
                  <a16:creationId xmlns:a16="http://schemas.microsoft.com/office/drawing/2014/main" id="{390F8CEB-806C-432E-A2CD-ECEDD542A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8960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2">
              <a:extLst>
                <a:ext uri="{FF2B5EF4-FFF2-40B4-BE49-F238E27FC236}">
                  <a16:creationId xmlns:a16="http://schemas.microsoft.com/office/drawing/2014/main" id="{E6A5C475-0AB4-478C-8C11-FFBA2596D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539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59">
              <a:extLst>
                <a:ext uri="{FF2B5EF4-FFF2-40B4-BE49-F238E27FC236}">
                  <a16:creationId xmlns:a16="http://schemas.microsoft.com/office/drawing/2014/main" id="{B4415D2F-4724-4991-83D9-407A198F2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539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2">
              <a:extLst>
                <a:ext uri="{FF2B5EF4-FFF2-40B4-BE49-F238E27FC236}">
                  <a16:creationId xmlns:a16="http://schemas.microsoft.com/office/drawing/2014/main" id="{571EB6BC-B99D-4404-B07B-D45C54F952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118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59">
              <a:extLst>
                <a:ext uri="{FF2B5EF4-FFF2-40B4-BE49-F238E27FC236}">
                  <a16:creationId xmlns:a16="http://schemas.microsoft.com/office/drawing/2014/main" id="{D58C9B28-F27B-4C0C-AB41-83BF722013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118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487D2A-FFF1-4C30-96CA-92BD4E6E7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275" y="2515814"/>
            <a:ext cx="5797725" cy="309527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dirty="0"/>
              <a:t>2018 </a:t>
            </a:r>
            <a:r>
              <a:rPr lang="en-US" sz="1800" b="1" dirty="0"/>
              <a:t>        high-technology manufacturing sectors + ICT</a:t>
            </a:r>
            <a:r>
              <a:rPr lang="en-US" sz="1800" dirty="0"/>
              <a:t> </a:t>
            </a:r>
          </a:p>
          <a:p>
            <a:pPr marL="0" indent="0">
              <a:buNone/>
            </a:pPr>
            <a:r>
              <a:rPr lang="en-US" sz="1800" dirty="0"/>
              <a:t>                           </a:t>
            </a:r>
          </a:p>
          <a:p>
            <a:pPr marL="0" indent="0">
              <a:buNone/>
            </a:pPr>
            <a:r>
              <a:rPr lang="en-US" sz="1800" dirty="0"/>
              <a:t>                       39.800 people (regional level)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02" name="Rectangle 75">
            <a:extLst>
              <a:ext uri="{FF2B5EF4-FFF2-40B4-BE49-F238E27FC236}">
                <a16:creationId xmlns:a16="http://schemas.microsoft.com/office/drawing/2014/main" id="{78907291-9D6D-4740-81DB-441477BCA2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12744F28-45F7-4CD4-8A00-CBC8A0A249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418604"/>
              </p:ext>
            </p:extLst>
          </p:nvPr>
        </p:nvGraphicFramePr>
        <p:xfrm>
          <a:off x="6406209" y="892145"/>
          <a:ext cx="5487515" cy="4308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1581">
                  <a:extLst>
                    <a:ext uri="{9D8B030D-6E8A-4147-A177-3AD203B41FA5}">
                      <a16:colId xmlns:a16="http://schemas.microsoft.com/office/drawing/2014/main" val="3023968513"/>
                    </a:ext>
                  </a:extLst>
                </a:gridCol>
                <a:gridCol w="2001526">
                  <a:extLst>
                    <a:ext uri="{9D8B030D-6E8A-4147-A177-3AD203B41FA5}">
                      <a16:colId xmlns:a16="http://schemas.microsoft.com/office/drawing/2014/main" val="1517707932"/>
                    </a:ext>
                  </a:extLst>
                </a:gridCol>
                <a:gridCol w="1274408">
                  <a:extLst>
                    <a:ext uri="{9D8B030D-6E8A-4147-A177-3AD203B41FA5}">
                      <a16:colId xmlns:a16="http://schemas.microsoft.com/office/drawing/2014/main" val="4244491549"/>
                    </a:ext>
                  </a:extLst>
                </a:gridCol>
              </a:tblGrid>
              <a:tr h="1121264">
                <a:tc>
                  <a:txBody>
                    <a:bodyPr/>
                    <a:lstStyle/>
                    <a:p>
                      <a:pPr algn="ctr"/>
                      <a:r>
                        <a:rPr lang="it-IT" sz="2100" dirty="0"/>
                        <a:t>ICT </a:t>
                      </a:r>
                      <a:r>
                        <a:rPr lang="it-IT" sz="2100" dirty="0" err="1"/>
                        <a:t>employment</a:t>
                      </a:r>
                      <a:r>
                        <a:rPr lang="it-IT" sz="2100" dirty="0"/>
                        <a:t> %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100" dirty="0"/>
                        <a:t>Emilia-Romagna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100" dirty="0" err="1"/>
                        <a:t>Italy</a:t>
                      </a:r>
                      <a:endParaRPr lang="it-IT" sz="2100" dirty="0"/>
                    </a:p>
                  </a:txBody>
                  <a:tcPr marL="104717" marR="104717" marT="52359" marB="52359"/>
                </a:tc>
                <a:extLst>
                  <a:ext uri="{0D108BD9-81ED-4DB2-BD59-A6C34878D82A}">
                    <a16:rowId xmlns:a16="http://schemas.microsoft.com/office/drawing/2014/main" val="1311311210"/>
                  </a:ext>
                </a:extLst>
              </a:tr>
              <a:tr h="472193">
                <a:tc>
                  <a:txBody>
                    <a:bodyPr/>
                    <a:lstStyle/>
                    <a:p>
                      <a:r>
                        <a:rPr lang="it-IT" sz="2100" dirty="0"/>
                        <a:t>N-2008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r>
                        <a:rPr lang="it-IT" sz="2100"/>
                        <a:t>32.700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endParaRPr lang="it-IT" sz="2100"/>
                    </a:p>
                  </a:txBody>
                  <a:tcPr marL="104717" marR="104717" marT="52359" marB="52359"/>
                </a:tc>
                <a:extLst>
                  <a:ext uri="{0D108BD9-81ED-4DB2-BD59-A6C34878D82A}">
                    <a16:rowId xmlns:a16="http://schemas.microsoft.com/office/drawing/2014/main" val="3824681034"/>
                  </a:ext>
                </a:extLst>
              </a:tr>
              <a:tr h="1121264">
                <a:tc>
                  <a:txBody>
                    <a:bodyPr/>
                    <a:lstStyle/>
                    <a:p>
                      <a:r>
                        <a:rPr lang="en-US" sz="2100" dirty="0"/>
                        <a:t>% of total employment in 2008</a:t>
                      </a:r>
                      <a:endParaRPr lang="it-IT" sz="2100" dirty="0"/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r>
                        <a:rPr lang="it-IT" sz="2100" dirty="0"/>
                        <a:t>1,6%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r>
                        <a:rPr lang="it-IT" sz="2100" dirty="0"/>
                        <a:t>1,8%</a:t>
                      </a:r>
                    </a:p>
                  </a:txBody>
                  <a:tcPr marL="104717" marR="104717" marT="52359" marB="52359"/>
                </a:tc>
                <a:extLst>
                  <a:ext uri="{0D108BD9-81ED-4DB2-BD59-A6C34878D82A}">
                    <a16:rowId xmlns:a16="http://schemas.microsoft.com/office/drawing/2014/main" val="2048699700"/>
                  </a:ext>
                </a:extLst>
              </a:tr>
              <a:tr h="472193">
                <a:tc>
                  <a:txBody>
                    <a:bodyPr/>
                    <a:lstStyle/>
                    <a:p>
                      <a:r>
                        <a:rPr lang="it-IT" sz="2100"/>
                        <a:t>N-2018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r>
                        <a:rPr lang="it-IT" sz="2100"/>
                        <a:t>39.800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endParaRPr lang="it-IT" sz="2100"/>
                    </a:p>
                  </a:txBody>
                  <a:tcPr marL="104717" marR="104717" marT="52359" marB="52359"/>
                </a:tc>
                <a:extLst>
                  <a:ext uri="{0D108BD9-81ED-4DB2-BD59-A6C34878D82A}">
                    <a16:rowId xmlns:a16="http://schemas.microsoft.com/office/drawing/2014/main" val="2908847984"/>
                  </a:ext>
                </a:extLst>
              </a:tr>
              <a:tr h="1121264">
                <a:tc>
                  <a:txBody>
                    <a:bodyPr/>
                    <a:lstStyle/>
                    <a:p>
                      <a:r>
                        <a:rPr lang="en-US" sz="2100" dirty="0"/>
                        <a:t>% of total employment in 2018</a:t>
                      </a:r>
                      <a:endParaRPr lang="it-IT" sz="2100" dirty="0"/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r>
                        <a:rPr lang="it-IT" sz="2100"/>
                        <a:t>2,1%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r>
                        <a:rPr lang="it-IT" sz="2100" dirty="0"/>
                        <a:t>2,5%</a:t>
                      </a:r>
                    </a:p>
                  </a:txBody>
                  <a:tcPr marL="104717" marR="104717" marT="52359" marB="52359"/>
                </a:tc>
                <a:extLst>
                  <a:ext uri="{0D108BD9-81ED-4DB2-BD59-A6C34878D82A}">
                    <a16:rowId xmlns:a16="http://schemas.microsoft.com/office/drawing/2014/main" val="659504288"/>
                  </a:ext>
                </a:extLst>
              </a:tr>
            </a:tbl>
          </a:graphicData>
        </a:graphic>
      </p:graphicFrame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C8D3D275-179C-49CD-B7AB-1F121C168799}"/>
              </a:ext>
            </a:extLst>
          </p:cNvPr>
          <p:cNvCxnSpPr/>
          <p:nvPr/>
        </p:nvCxnSpPr>
        <p:spPr>
          <a:xfrm>
            <a:off x="901148" y="3478695"/>
            <a:ext cx="3710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F6ABEDC4-D816-40A1-9268-4D5CCB865CE8}"/>
              </a:ext>
            </a:extLst>
          </p:cNvPr>
          <p:cNvCxnSpPr/>
          <p:nvPr/>
        </p:nvCxnSpPr>
        <p:spPr>
          <a:xfrm>
            <a:off x="3299791" y="3670852"/>
            <a:ext cx="0" cy="463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314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49">
            <a:extLst>
              <a:ext uri="{FF2B5EF4-FFF2-40B4-BE49-F238E27FC236}">
                <a16:creationId xmlns:a16="http://schemas.microsoft.com/office/drawing/2014/main" id="{9D3A9E89-033E-4C4A-8C41-416DABFFD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51">
            <a:extLst>
              <a:ext uri="{FF2B5EF4-FFF2-40B4-BE49-F238E27FC236}">
                <a16:creationId xmlns:a16="http://schemas.microsoft.com/office/drawing/2014/main" id="{C3FA3A01-98C5-487F-892D-265B5AF63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40176"/>
            <a:ext cx="6282558" cy="5751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2DBCA2B-2E92-48EE-A8EB-6D04DED43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892145"/>
            <a:ext cx="5321807" cy="1370207"/>
          </a:xfrm>
        </p:spPr>
        <p:txBody>
          <a:bodyPr>
            <a:normAutofit/>
          </a:bodyPr>
          <a:lstStyle/>
          <a:p>
            <a:pPr algn="ctr"/>
            <a:r>
              <a:rPr lang="it-IT" sz="3400" dirty="0"/>
              <a:t>L’OCCUPAZIONE NEL SETTORE DELLE IMPRESE ITC</a:t>
            </a:r>
          </a:p>
        </p:txBody>
      </p:sp>
      <p:grpSp>
        <p:nvGrpSpPr>
          <p:cNvPr id="82" name="Group 53">
            <a:extLst>
              <a:ext uri="{FF2B5EF4-FFF2-40B4-BE49-F238E27FC236}">
                <a16:creationId xmlns:a16="http://schemas.microsoft.com/office/drawing/2014/main" id="{8BE6DE9A-8306-4193-893B-AE9B5EBF2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899960"/>
            <a:ext cx="242107" cy="1340860"/>
            <a:chOff x="56167" y="899960"/>
            <a:chExt cx="242107" cy="1340860"/>
          </a:xfrm>
        </p:grpSpPr>
        <p:sp>
          <p:nvSpPr>
            <p:cNvPr id="55" name="Rectangle 2">
              <a:extLst>
                <a:ext uri="{FF2B5EF4-FFF2-40B4-BE49-F238E27FC236}">
                  <a16:creationId xmlns:a16="http://schemas.microsoft.com/office/drawing/2014/main" id="{E5FA5A49-3BE9-4E7B-8FF7-44F3DE979C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697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59">
              <a:extLst>
                <a:ext uri="{FF2B5EF4-FFF2-40B4-BE49-F238E27FC236}">
                  <a16:creationId xmlns:a16="http://schemas.microsoft.com/office/drawing/2014/main" id="{134E9F22-C524-419E-A8CB-062E88823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697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2">
              <a:extLst>
                <a:ext uri="{FF2B5EF4-FFF2-40B4-BE49-F238E27FC236}">
                  <a16:creationId xmlns:a16="http://schemas.microsoft.com/office/drawing/2014/main" id="{A38CECAB-191F-41F4-A919-72FE7752C3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276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59">
              <a:extLst>
                <a:ext uri="{FF2B5EF4-FFF2-40B4-BE49-F238E27FC236}">
                  <a16:creationId xmlns:a16="http://schemas.microsoft.com/office/drawing/2014/main" id="{B8900C09-40C4-4F6C-B873-A8756A5CD7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276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2">
              <a:extLst>
                <a:ext uri="{FF2B5EF4-FFF2-40B4-BE49-F238E27FC236}">
                  <a16:creationId xmlns:a16="http://schemas.microsoft.com/office/drawing/2014/main" id="{6A31DCD3-617B-434F-AF65-E72A93326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854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59">
              <a:extLst>
                <a:ext uri="{FF2B5EF4-FFF2-40B4-BE49-F238E27FC236}">
                  <a16:creationId xmlns:a16="http://schemas.microsoft.com/office/drawing/2014/main" id="{AA7807F6-147A-428A-9F1F-7C8EABCD3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854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2">
              <a:extLst>
                <a:ext uri="{FF2B5EF4-FFF2-40B4-BE49-F238E27FC236}">
                  <a16:creationId xmlns:a16="http://schemas.microsoft.com/office/drawing/2014/main" id="{18AB430C-3C5C-4618-AB7B-4724E01EA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433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59">
              <a:extLst>
                <a:ext uri="{FF2B5EF4-FFF2-40B4-BE49-F238E27FC236}">
                  <a16:creationId xmlns:a16="http://schemas.microsoft.com/office/drawing/2014/main" id="{86A4780E-33EF-4507-A7BF-FBE3F3C6C7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433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2">
              <a:extLst>
                <a:ext uri="{FF2B5EF4-FFF2-40B4-BE49-F238E27FC236}">
                  <a16:creationId xmlns:a16="http://schemas.microsoft.com/office/drawing/2014/main" id="{0A4FDBFA-FF76-46BC-88FA-B1C31B094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012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59">
              <a:extLst>
                <a:ext uri="{FF2B5EF4-FFF2-40B4-BE49-F238E27FC236}">
                  <a16:creationId xmlns:a16="http://schemas.microsoft.com/office/drawing/2014/main" id="{33B7BF73-1D31-4741-B960-77A8BC0460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012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2">
              <a:extLst>
                <a:ext uri="{FF2B5EF4-FFF2-40B4-BE49-F238E27FC236}">
                  <a16:creationId xmlns:a16="http://schemas.microsoft.com/office/drawing/2014/main" id="{77CF111F-A184-41B4-B87F-7D52A5BD3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1802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59">
              <a:extLst>
                <a:ext uri="{FF2B5EF4-FFF2-40B4-BE49-F238E27FC236}">
                  <a16:creationId xmlns:a16="http://schemas.microsoft.com/office/drawing/2014/main" id="{74C2BF57-775C-46B3-B265-970E9B5847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1802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2">
              <a:extLst>
                <a:ext uri="{FF2B5EF4-FFF2-40B4-BE49-F238E27FC236}">
                  <a16:creationId xmlns:a16="http://schemas.microsoft.com/office/drawing/2014/main" id="{E213D1E8-AFA8-4322-BF69-5CC2B1718D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0381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59">
              <a:extLst>
                <a:ext uri="{FF2B5EF4-FFF2-40B4-BE49-F238E27FC236}">
                  <a16:creationId xmlns:a16="http://schemas.microsoft.com/office/drawing/2014/main" id="{B24BE080-8569-4E0D-B587-2E9055D70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0381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2">
              <a:extLst>
                <a:ext uri="{FF2B5EF4-FFF2-40B4-BE49-F238E27FC236}">
                  <a16:creationId xmlns:a16="http://schemas.microsoft.com/office/drawing/2014/main" id="{638683EF-4E62-45B4-9FB2-193791229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8960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59">
              <a:extLst>
                <a:ext uri="{FF2B5EF4-FFF2-40B4-BE49-F238E27FC236}">
                  <a16:creationId xmlns:a16="http://schemas.microsoft.com/office/drawing/2014/main" id="{390F8CEB-806C-432E-A2CD-ECEDD542A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8960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2">
              <a:extLst>
                <a:ext uri="{FF2B5EF4-FFF2-40B4-BE49-F238E27FC236}">
                  <a16:creationId xmlns:a16="http://schemas.microsoft.com/office/drawing/2014/main" id="{E6A5C475-0AB4-478C-8C11-FFBA2596D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539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59">
              <a:extLst>
                <a:ext uri="{FF2B5EF4-FFF2-40B4-BE49-F238E27FC236}">
                  <a16:creationId xmlns:a16="http://schemas.microsoft.com/office/drawing/2014/main" id="{B4415D2F-4724-4991-83D9-407A198F2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539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2">
              <a:extLst>
                <a:ext uri="{FF2B5EF4-FFF2-40B4-BE49-F238E27FC236}">
                  <a16:creationId xmlns:a16="http://schemas.microsoft.com/office/drawing/2014/main" id="{571EB6BC-B99D-4404-B07B-D45C54F952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118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59">
              <a:extLst>
                <a:ext uri="{FF2B5EF4-FFF2-40B4-BE49-F238E27FC236}">
                  <a16:creationId xmlns:a16="http://schemas.microsoft.com/office/drawing/2014/main" id="{D58C9B28-F27B-4C0C-AB41-83BF722013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118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487D2A-FFF1-4C30-96CA-92BD4E6E7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4423" y="2515814"/>
            <a:ext cx="6160423" cy="309527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1800" dirty="0"/>
              <a:t>        2018             </a:t>
            </a:r>
            <a:r>
              <a:rPr lang="it-IT" sz="1800" b="1" dirty="0"/>
              <a:t> settori manufatturieri ad alta tecnologia + ITC</a:t>
            </a:r>
          </a:p>
          <a:p>
            <a:pPr marL="342900" indent="-342900">
              <a:buAutoNum type="arabicPlain" startAt="2018"/>
            </a:pPr>
            <a:endParaRPr lang="it-IT" sz="1800" dirty="0"/>
          </a:p>
          <a:p>
            <a:pPr marL="0" indent="0">
              <a:buNone/>
            </a:pPr>
            <a:r>
              <a:rPr lang="it-IT" sz="1800" dirty="0"/>
              <a:t>                     39.800 persone (livello regionale)</a:t>
            </a:r>
          </a:p>
        </p:txBody>
      </p:sp>
      <p:sp>
        <p:nvSpPr>
          <p:cNvPr id="102" name="Rectangle 75">
            <a:extLst>
              <a:ext uri="{FF2B5EF4-FFF2-40B4-BE49-F238E27FC236}">
                <a16:creationId xmlns:a16="http://schemas.microsoft.com/office/drawing/2014/main" id="{78907291-9D6D-4740-81DB-441477BCA2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12744F28-45F7-4CD4-8A00-CBC8A0A249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003864"/>
              </p:ext>
            </p:extLst>
          </p:nvPr>
        </p:nvGraphicFramePr>
        <p:xfrm>
          <a:off x="6406210" y="892145"/>
          <a:ext cx="5361720" cy="4308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884">
                  <a:extLst>
                    <a:ext uri="{9D8B030D-6E8A-4147-A177-3AD203B41FA5}">
                      <a16:colId xmlns:a16="http://schemas.microsoft.com/office/drawing/2014/main" val="3023968513"/>
                    </a:ext>
                  </a:extLst>
                </a:gridCol>
                <a:gridCol w="1955643">
                  <a:extLst>
                    <a:ext uri="{9D8B030D-6E8A-4147-A177-3AD203B41FA5}">
                      <a16:colId xmlns:a16="http://schemas.microsoft.com/office/drawing/2014/main" val="1517707932"/>
                    </a:ext>
                  </a:extLst>
                </a:gridCol>
                <a:gridCol w="1245193">
                  <a:extLst>
                    <a:ext uri="{9D8B030D-6E8A-4147-A177-3AD203B41FA5}">
                      <a16:colId xmlns:a16="http://schemas.microsoft.com/office/drawing/2014/main" val="4244491549"/>
                    </a:ext>
                  </a:extLst>
                </a:gridCol>
              </a:tblGrid>
              <a:tr h="1121264">
                <a:tc>
                  <a:txBody>
                    <a:bodyPr/>
                    <a:lstStyle/>
                    <a:p>
                      <a:r>
                        <a:rPr lang="it-IT" sz="2100" dirty="0"/>
                        <a:t>Occupati ITC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r>
                        <a:rPr lang="it-IT" sz="2100"/>
                        <a:t>Emilia-Romagna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r>
                        <a:rPr lang="it-IT" sz="2100"/>
                        <a:t>Italia</a:t>
                      </a:r>
                    </a:p>
                  </a:txBody>
                  <a:tcPr marL="104717" marR="104717" marT="52359" marB="52359"/>
                </a:tc>
                <a:extLst>
                  <a:ext uri="{0D108BD9-81ED-4DB2-BD59-A6C34878D82A}">
                    <a16:rowId xmlns:a16="http://schemas.microsoft.com/office/drawing/2014/main" val="1311311210"/>
                  </a:ext>
                </a:extLst>
              </a:tr>
              <a:tr h="472193">
                <a:tc>
                  <a:txBody>
                    <a:bodyPr/>
                    <a:lstStyle/>
                    <a:p>
                      <a:r>
                        <a:rPr lang="it-IT" sz="2100" dirty="0"/>
                        <a:t>N-2008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r>
                        <a:rPr lang="it-IT" sz="2100"/>
                        <a:t>32.700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endParaRPr lang="it-IT" sz="2100"/>
                    </a:p>
                  </a:txBody>
                  <a:tcPr marL="104717" marR="104717" marT="52359" marB="52359"/>
                </a:tc>
                <a:extLst>
                  <a:ext uri="{0D108BD9-81ED-4DB2-BD59-A6C34878D82A}">
                    <a16:rowId xmlns:a16="http://schemas.microsoft.com/office/drawing/2014/main" val="3824681034"/>
                  </a:ext>
                </a:extLst>
              </a:tr>
              <a:tr h="1121264">
                <a:tc>
                  <a:txBody>
                    <a:bodyPr/>
                    <a:lstStyle/>
                    <a:p>
                      <a:r>
                        <a:rPr lang="it-IT" sz="2100" dirty="0"/>
                        <a:t>% su totale occupati nel 2008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r>
                        <a:rPr lang="it-IT" sz="2100"/>
                        <a:t>1,6%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r>
                        <a:rPr lang="it-IT" sz="2100" dirty="0"/>
                        <a:t>1,8%</a:t>
                      </a:r>
                    </a:p>
                  </a:txBody>
                  <a:tcPr marL="104717" marR="104717" marT="52359" marB="52359"/>
                </a:tc>
                <a:extLst>
                  <a:ext uri="{0D108BD9-81ED-4DB2-BD59-A6C34878D82A}">
                    <a16:rowId xmlns:a16="http://schemas.microsoft.com/office/drawing/2014/main" val="2048699700"/>
                  </a:ext>
                </a:extLst>
              </a:tr>
              <a:tr h="472193">
                <a:tc>
                  <a:txBody>
                    <a:bodyPr/>
                    <a:lstStyle/>
                    <a:p>
                      <a:r>
                        <a:rPr lang="it-IT" sz="2100"/>
                        <a:t>N-2018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r>
                        <a:rPr lang="it-IT" sz="2100"/>
                        <a:t>39.800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endParaRPr lang="it-IT" sz="2100"/>
                    </a:p>
                  </a:txBody>
                  <a:tcPr marL="104717" marR="104717" marT="52359" marB="52359"/>
                </a:tc>
                <a:extLst>
                  <a:ext uri="{0D108BD9-81ED-4DB2-BD59-A6C34878D82A}">
                    <a16:rowId xmlns:a16="http://schemas.microsoft.com/office/drawing/2014/main" val="2908847984"/>
                  </a:ext>
                </a:extLst>
              </a:tr>
              <a:tr h="1121264">
                <a:tc>
                  <a:txBody>
                    <a:bodyPr/>
                    <a:lstStyle/>
                    <a:p>
                      <a:r>
                        <a:rPr lang="it-IT" sz="2100" dirty="0"/>
                        <a:t>% su totale occupati nel 2018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r>
                        <a:rPr lang="it-IT" sz="2100"/>
                        <a:t>2,1%</a:t>
                      </a:r>
                    </a:p>
                  </a:txBody>
                  <a:tcPr marL="104717" marR="104717" marT="52359" marB="52359"/>
                </a:tc>
                <a:tc>
                  <a:txBody>
                    <a:bodyPr/>
                    <a:lstStyle/>
                    <a:p>
                      <a:r>
                        <a:rPr lang="it-IT" sz="2100" dirty="0"/>
                        <a:t>2,5%</a:t>
                      </a:r>
                    </a:p>
                  </a:txBody>
                  <a:tcPr marL="104717" marR="104717" marT="52359" marB="52359"/>
                </a:tc>
                <a:extLst>
                  <a:ext uri="{0D108BD9-81ED-4DB2-BD59-A6C34878D82A}">
                    <a16:rowId xmlns:a16="http://schemas.microsoft.com/office/drawing/2014/main" val="659504288"/>
                  </a:ext>
                </a:extLst>
              </a:tr>
            </a:tbl>
          </a:graphicData>
        </a:graphic>
      </p:graphicFrame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866E7E1E-1D92-404A-B1E3-8DBFF669B1AB}"/>
              </a:ext>
            </a:extLst>
          </p:cNvPr>
          <p:cNvCxnSpPr/>
          <p:nvPr/>
        </p:nvCxnSpPr>
        <p:spPr>
          <a:xfrm>
            <a:off x="1007167" y="3684105"/>
            <a:ext cx="4903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C1719A34-55A1-4DA9-B752-317BD6DF4260}"/>
              </a:ext>
            </a:extLst>
          </p:cNvPr>
          <p:cNvCxnSpPr/>
          <p:nvPr/>
        </p:nvCxnSpPr>
        <p:spPr>
          <a:xfrm>
            <a:off x="3114261" y="3816627"/>
            <a:ext cx="0" cy="424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4764284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LightSeedLeftStep">
      <a:dk1>
        <a:srgbClr val="000000"/>
      </a:dk1>
      <a:lt1>
        <a:srgbClr val="FFFFFF"/>
      </a:lt1>
      <a:dk2>
        <a:srgbClr val="2D2441"/>
      </a:dk2>
      <a:lt2>
        <a:srgbClr val="E3E8E2"/>
      </a:lt2>
      <a:accent1>
        <a:srgbClr val="C096C6"/>
      </a:accent1>
      <a:accent2>
        <a:srgbClr val="997FBA"/>
      </a:accent2>
      <a:accent3>
        <a:srgbClr val="9896C6"/>
      </a:accent3>
      <a:accent4>
        <a:srgbClr val="7F95BA"/>
      </a:accent4>
      <a:accent5>
        <a:srgbClr val="7BA9B5"/>
      </a:accent5>
      <a:accent6>
        <a:srgbClr val="76ADA1"/>
      </a:accent6>
      <a:hlink>
        <a:srgbClr val="5F9057"/>
      </a:hlink>
      <a:folHlink>
        <a:srgbClr val="7F7F7F"/>
      </a:folHlink>
    </a:clrScheme>
    <a:fontScheme name="Custom 23">
      <a:majorFont>
        <a:latin typeface="Sagona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ppt/theme/theme2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601</Words>
  <Application>Microsoft Office PowerPoint</Application>
  <PresentationFormat>Widescreen</PresentationFormat>
  <Paragraphs>135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21" baseType="lpstr">
      <vt:lpstr>Arial</vt:lpstr>
      <vt:lpstr>Avenir Next LT Pro</vt:lpstr>
      <vt:lpstr>AvenirNext LT Pro Medium</vt:lpstr>
      <vt:lpstr>Calibri</vt:lpstr>
      <vt:lpstr>Calibri Light</vt:lpstr>
      <vt:lpstr>Sagona Book</vt:lpstr>
      <vt:lpstr>Wingdings</vt:lpstr>
      <vt:lpstr>ExploreVTI</vt:lpstr>
      <vt:lpstr>Office Theme</vt:lpstr>
      <vt:lpstr>TECHNOLOGY IN EMILIA-ROMAGNA  4LSCA Burba, Piu, Pozzar e Roncarà</vt:lpstr>
      <vt:lpstr>EMILIA-ROMAGNA HIGH TECHNOLOGY NETWORK </vt:lpstr>
      <vt:lpstr> RETE ALTA TECNOLOGIA DELL'EMILIA-ROMAGNA </vt:lpstr>
      <vt:lpstr>TECHNOLOGY </vt:lpstr>
      <vt:lpstr>TECNOLOGIA </vt:lpstr>
      <vt:lpstr>ASTER FOR RESEARCH</vt:lpstr>
      <vt:lpstr>ASTER PER LA RICERCA</vt:lpstr>
      <vt:lpstr>EMPLOYMENT IN THE ICT ENTERPRISE SECTOR</vt:lpstr>
      <vt:lpstr>L’OCCUPAZIONE NEL SETTORE DELLE IMPRESE ITC</vt:lpstr>
      <vt:lpstr>DIGITAL SKILLS</vt:lpstr>
      <vt:lpstr>COMPETENZE DIGITALI</vt:lpstr>
      <vt:lpstr>SITOGRAFIA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 in Emilia Romagna</dc:title>
  <dc:creator>Piu Giada</dc:creator>
  <cp:lastModifiedBy>Piu Giada</cp:lastModifiedBy>
  <cp:revision>52</cp:revision>
  <dcterms:created xsi:type="dcterms:W3CDTF">2021-04-02T14:04:43Z</dcterms:created>
  <dcterms:modified xsi:type="dcterms:W3CDTF">2021-04-24T08:03:37Z</dcterms:modified>
</cp:coreProperties>
</file>