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  <p:sldMasterId id="2147483701" r:id="rId2"/>
  </p:sldMasterIdLst>
  <p:sldIdLst>
    <p:sldId id="321" r:id="rId3"/>
    <p:sldId id="287" r:id="rId4"/>
    <p:sldId id="301" r:id="rId5"/>
    <p:sldId id="286" r:id="rId6"/>
    <p:sldId id="306" r:id="rId7"/>
    <p:sldId id="307" r:id="rId8"/>
    <p:sldId id="308" r:id="rId9"/>
    <p:sldId id="316" r:id="rId10"/>
    <p:sldId id="315" r:id="rId11"/>
    <p:sldId id="318" r:id="rId12"/>
    <p:sldId id="319" r:id="rId13"/>
    <p:sldId id="320" r:id="rId1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15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7B26C5-4107-4FEC-AEDC-1716B250A1EF}" styleName="Stile chi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03" autoAdjust="0"/>
    <p:restoredTop sz="94660"/>
  </p:normalViewPr>
  <p:slideViewPr>
    <p:cSldViewPr snapToGrid="0">
      <p:cViewPr varScale="1">
        <p:scale>
          <a:sx n="72" d="100"/>
          <a:sy n="72" d="100"/>
        </p:scale>
        <p:origin x="7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4/24/2021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673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642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028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DD210-2FDB-D940-BE17-A76709CBF417}" type="datetimeFigureOut">
              <a:rPr lang="it-IT" smtClean="0"/>
              <a:t>24/04/2021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B198-39B2-0741-BDCB-A4141A86B0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05420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DD210-2FDB-D940-BE17-A76709CBF417}" type="datetimeFigureOut">
              <a:rPr lang="it-IT" smtClean="0"/>
              <a:t>24/04/2021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B198-39B2-0741-BDCB-A4141A86B0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83490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DD210-2FDB-D940-BE17-A76709CBF417}" type="datetimeFigureOut">
              <a:rPr lang="it-IT" smtClean="0"/>
              <a:t>24/04/2021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B198-39B2-0741-BDCB-A4141A86B0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46166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DD210-2FDB-D940-BE17-A76709CBF417}" type="datetimeFigureOut">
              <a:rPr lang="it-IT" smtClean="0"/>
              <a:t>24/04/2021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B198-39B2-0741-BDCB-A4141A86B0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2751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DD210-2FDB-D940-BE17-A76709CBF417}" type="datetimeFigureOut">
              <a:rPr lang="it-IT" smtClean="0"/>
              <a:t>24/04/2021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B198-39B2-0741-BDCB-A4141A86B0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93920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DD210-2FDB-D940-BE17-A76709CBF417}" type="datetimeFigureOut">
              <a:rPr lang="it-IT" smtClean="0"/>
              <a:t>24/04/2021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B198-39B2-0741-BDCB-A4141A86B0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1645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DD210-2FDB-D940-BE17-A76709CBF417}" type="datetimeFigureOut">
              <a:rPr lang="it-IT" smtClean="0"/>
              <a:t>24/04/2021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B198-39B2-0741-BDCB-A4141A86B0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21218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DD210-2FDB-D940-BE17-A76709CBF417}" type="datetimeFigureOut">
              <a:rPr lang="it-IT" smtClean="0"/>
              <a:t>24/04/2021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B198-39B2-0741-BDCB-A4141A86B0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7524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9565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DD210-2FDB-D940-BE17-A76709CBF417}" type="datetimeFigureOut">
              <a:rPr lang="it-IT" smtClean="0"/>
              <a:t>24/04/2021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B198-39B2-0741-BDCB-A4141A86B0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73938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DD210-2FDB-D940-BE17-A76709CBF417}" type="datetimeFigureOut">
              <a:rPr lang="it-IT" smtClean="0"/>
              <a:t>24/04/2021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B198-39B2-0741-BDCB-A4141A86B0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65720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DD210-2FDB-D940-BE17-A76709CBF417}" type="datetimeFigureOut">
              <a:rPr lang="it-IT" smtClean="0"/>
              <a:t>24/04/2021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9B198-39B2-0741-BDCB-A4141A86B0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434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979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88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7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306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175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13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514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47A131F-D5DE-41A5-B4CF-4F345319B40B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AF4666D-BD98-40A5-A75F-478B982010B2}"/>
              </a:ext>
            </a:extLst>
          </p:cNvPr>
          <p:cNvSpPr/>
          <p:nvPr/>
        </p:nvSpPr>
        <p:spPr>
          <a:xfrm rot="10800000">
            <a:off x="692844" y="-3086"/>
            <a:ext cx="1326111" cy="59760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8680585-71F9-4721-A998-4974171D2EB4}"/>
              </a:ext>
            </a:extLst>
          </p:cNvPr>
          <p:cNvSpPr/>
          <p:nvPr/>
        </p:nvSpPr>
        <p:spPr>
          <a:xfrm>
            <a:off x="10439256" y="6172200"/>
            <a:ext cx="1482102" cy="67936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2BC95C2-2EEC-4F59-ABA8-660B0D059CCF}"/>
              </a:ext>
            </a:extLst>
          </p:cNvPr>
          <p:cNvSpPr/>
          <p:nvPr/>
        </p:nvSpPr>
        <p:spPr>
          <a:xfrm>
            <a:off x="7977352" y="5197178"/>
            <a:ext cx="4211600" cy="1660822"/>
          </a:xfrm>
          <a:custGeom>
            <a:avLst/>
            <a:gdLst>
              <a:gd name="connsiteX0" fmla="*/ 4211600 w 4211600"/>
              <a:gd name="connsiteY0" fmla="*/ 0 h 1660822"/>
              <a:gd name="connsiteX1" fmla="*/ 4211600 w 4211600"/>
              <a:gd name="connsiteY1" fmla="*/ 58430 h 1660822"/>
              <a:gd name="connsiteX2" fmla="*/ 4136524 w 4211600"/>
              <a:gd name="connsiteY2" fmla="*/ 208808 h 1660822"/>
              <a:gd name="connsiteX3" fmla="*/ 3973354 w 4211600"/>
              <a:gd name="connsiteY3" fmla="*/ 437313 h 1660822"/>
              <a:gd name="connsiteX4" fmla="*/ 3884746 w 4211600"/>
              <a:gd name="connsiteY4" fmla="*/ 553613 h 1660822"/>
              <a:gd name="connsiteX5" fmla="*/ 3849435 w 4211600"/>
              <a:gd name="connsiteY5" fmla="*/ 603143 h 1660822"/>
              <a:gd name="connsiteX6" fmla="*/ 3661849 w 4211600"/>
              <a:gd name="connsiteY6" fmla="*/ 819075 h 1660822"/>
              <a:gd name="connsiteX7" fmla="*/ 3402589 w 4211600"/>
              <a:gd name="connsiteY7" fmla="*/ 952996 h 1660822"/>
              <a:gd name="connsiteX8" fmla="*/ 3130202 w 4211600"/>
              <a:gd name="connsiteY8" fmla="*/ 1023386 h 1660822"/>
              <a:gd name="connsiteX9" fmla="*/ 2914657 w 4211600"/>
              <a:gd name="connsiteY9" fmla="*/ 1068058 h 1660822"/>
              <a:gd name="connsiteX10" fmla="*/ 2582149 w 4211600"/>
              <a:gd name="connsiteY10" fmla="*/ 1138924 h 1660822"/>
              <a:gd name="connsiteX11" fmla="*/ 2483958 w 4211600"/>
              <a:gd name="connsiteY11" fmla="*/ 1162356 h 1660822"/>
              <a:gd name="connsiteX12" fmla="*/ 2123750 w 4211600"/>
              <a:gd name="connsiteY12" fmla="*/ 1238651 h 1660822"/>
              <a:gd name="connsiteX13" fmla="*/ 1761444 w 4211600"/>
              <a:gd name="connsiteY13" fmla="*/ 1273417 h 1660822"/>
              <a:gd name="connsiteX14" fmla="*/ 1608382 w 4211600"/>
              <a:gd name="connsiteY14" fmla="*/ 1284466 h 1660822"/>
              <a:gd name="connsiteX15" fmla="*/ 999942 w 4211600"/>
              <a:gd name="connsiteY15" fmla="*/ 1354284 h 1660822"/>
              <a:gd name="connsiteX16" fmla="*/ 484705 w 4211600"/>
              <a:gd name="connsiteY16" fmla="*/ 1450487 h 1660822"/>
              <a:gd name="connsiteX17" fmla="*/ 113310 w 4211600"/>
              <a:gd name="connsiteY17" fmla="*/ 1613700 h 1660822"/>
              <a:gd name="connsiteX18" fmla="*/ 39668 w 4211600"/>
              <a:gd name="connsiteY18" fmla="*/ 1660822 h 1660822"/>
              <a:gd name="connsiteX19" fmla="*/ 0 w 4211600"/>
              <a:gd name="connsiteY19" fmla="*/ 1660822 h 1660822"/>
              <a:gd name="connsiteX20" fmla="*/ 96701 w 4211600"/>
              <a:gd name="connsiteY20" fmla="*/ 1598934 h 1660822"/>
              <a:gd name="connsiteX21" fmla="*/ 474335 w 4211600"/>
              <a:gd name="connsiteY21" fmla="*/ 1433056 h 1660822"/>
              <a:gd name="connsiteX22" fmla="*/ 994299 w 4211600"/>
              <a:gd name="connsiteY22" fmla="*/ 1335806 h 1660822"/>
              <a:gd name="connsiteX23" fmla="*/ 1605231 w 4211600"/>
              <a:gd name="connsiteY23" fmla="*/ 1265702 h 1660822"/>
              <a:gd name="connsiteX24" fmla="*/ 1758819 w 4211600"/>
              <a:gd name="connsiteY24" fmla="*/ 1254558 h 1660822"/>
              <a:gd name="connsiteX25" fmla="*/ 2118106 w 4211600"/>
              <a:gd name="connsiteY25" fmla="*/ 1220077 h 1660822"/>
              <a:gd name="connsiteX26" fmla="*/ 2475557 w 4211600"/>
              <a:gd name="connsiteY26" fmla="*/ 1144353 h 1660822"/>
              <a:gd name="connsiteX27" fmla="*/ 2573878 w 4211600"/>
              <a:gd name="connsiteY27" fmla="*/ 1120827 h 1660822"/>
              <a:gd name="connsiteX28" fmla="*/ 2907437 w 4211600"/>
              <a:gd name="connsiteY28" fmla="*/ 1049675 h 1660822"/>
              <a:gd name="connsiteX29" fmla="*/ 3122589 w 4211600"/>
              <a:gd name="connsiteY29" fmla="*/ 1005098 h 1660822"/>
              <a:gd name="connsiteX30" fmla="*/ 3391169 w 4211600"/>
              <a:gd name="connsiteY30" fmla="*/ 935756 h 1660822"/>
              <a:gd name="connsiteX31" fmla="*/ 3642290 w 4211600"/>
              <a:gd name="connsiteY31" fmla="*/ 806216 h 1660822"/>
              <a:gd name="connsiteX32" fmla="*/ 3825937 w 4211600"/>
              <a:gd name="connsiteY32" fmla="*/ 594475 h 1660822"/>
              <a:gd name="connsiteX33" fmla="*/ 3861381 w 4211600"/>
              <a:gd name="connsiteY33" fmla="*/ 544755 h 1660822"/>
              <a:gd name="connsiteX34" fmla="*/ 3950381 w 4211600"/>
              <a:gd name="connsiteY34" fmla="*/ 427978 h 1660822"/>
              <a:gd name="connsiteX35" fmla="*/ 4112370 w 4211600"/>
              <a:gd name="connsiteY35" fmla="*/ 201378 h 1660822"/>
              <a:gd name="connsiteX36" fmla="*/ 4195989 w 4211600"/>
              <a:gd name="connsiteY36" fmla="*/ 33834 h 1660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4211600" h="1660822">
                <a:moveTo>
                  <a:pt x="4211600" y="0"/>
                </a:moveTo>
                <a:lnTo>
                  <a:pt x="4211600" y="58430"/>
                </a:lnTo>
                <a:lnTo>
                  <a:pt x="4136524" y="208808"/>
                </a:lnTo>
                <a:cubicBezTo>
                  <a:pt x="4089791" y="287770"/>
                  <a:pt x="4030588" y="363780"/>
                  <a:pt x="3973354" y="437313"/>
                </a:cubicBezTo>
                <a:cubicBezTo>
                  <a:pt x="3943819" y="475222"/>
                  <a:pt x="3913231" y="514465"/>
                  <a:pt x="3884746" y="553613"/>
                </a:cubicBezTo>
                <a:cubicBezTo>
                  <a:pt x="3872801" y="569996"/>
                  <a:pt x="3861119" y="586569"/>
                  <a:pt x="3849435" y="603143"/>
                </a:cubicBezTo>
                <a:cubicBezTo>
                  <a:pt x="3796665" y="678009"/>
                  <a:pt x="3742187" y="755352"/>
                  <a:pt x="3661849" y="819075"/>
                </a:cubicBezTo>
                <a:cubicBezTo>
                  <a:pt x="3596214" y="871176"/>
                  <a:pt x="3509050" y="916230"/>
                  <a:pt x="3402589" y="952996"/>
                </a:cubicBezTo>
                <a:cubicBezTo>
                  <a:pt x="3312406" y="984048"/>
                  <a:pt x="3215660" y="1005003"/>
                  <a:pt x="3130202" y="1023386"/>
                </a:cubicBezTo>
                <a:cubicBezTo>
                  <a:pt x="3058529" y="1038816"/>
                  <a:pt x="2985412" y="1053675"/>
                  <a:pt x="2914657" y="1068058"/>
                </a:cubicBezTo>
                <a:cubicBezTo>
                  <a:pt x="2805176" y="1090251"/>
                  <a:pt x="2692021" y="1113207"/>
                  <a:pt x="2582149" y="1138924"/>
                </a:cubicBezTo>
                <a:cubicBezTo>
                  <a:pt x="2549330" y="1146639"/>
                  <a:pt x="2516644" y="1154450"/>
                  <a:pt x="2483958" y="1162356"/>
                </a:cubicBezTo>
                <a:cubicBezTo>
                  <a:pt x="2367257" y="1190550"/>
                  <a:pt x="2246621" y="1219601"/>
                  <a:pt x="2123750" y="1238651"/>
                </a:cubicBezTo>
                <a:cubicBezTo>
                  <a:pt x="2004294" y="1257129"/>
                  <a:pt x="1880769" y="1265416"/>
                  <a:pt x="1761444" y="1273417"/>
                </a:cubicBezTo>
                <a:cubicBezTo>
                  <a:pt x="1711167" y="1276751"/>
                  <a:pt x="1659184" y="1280275"/>
                  <a:pt x="1608382" y="1284466"/>
                </a:cubicBezTo>
                <a:cubicBezTo>
                  <a:pt x="1408589" y="1300944"/>
                  <a:pt x="1214570" y="1325805"/>
                  <a:pt x="999942" y="1354284"/>
                </a:cubicBezTo>
                <a:cubicBezTo>
                  <a:pt x="826403" y="1377240"/>
                  <a:pt x="647744" y="1400957"/>
                  <a:pt x="484705" y="1450487"/>
                </a:cubicBezTo>
                <a:cubicBezTo>
                  <a:pt x="355831" y="1489635"/>
                  <a:pt x="231387" y="1544374"/>
                  <a:pt x="113310" y="1613700"/>
                </a:cubicBezTo>
                <a:lnTo>
                  <a:pt x="39668" y="1660822"/>
                </a:lnTo>
                <a:lnTo>
                  <a:pt x="0" y="1660822"/>
                </a:lnTo>
                <a:lnTo>
                  <a:pt x="96701" y="1598934"/>
                </a:lnTo>
                <a:cubicBezTo>
                  <a:pt x="216635" y="1528533"/>
                  <a:pt x="343196" y="1472919"/>
                  <a:pt x="474335" y="1433056"/>
                </a:cubicBezTo>
                <a:cubicBezTo>
                  <a:pt x="639999" y="1382669"/>
                  <a:pt x="820102" y="1358856"/>
                  <a:pt x="994299" y="1335806"/>
                </a:cubicBezTo>
                <a:cubicBezTo>
                  <a:pt x="1210239" y="1307231"/>
                  <a:pt x="1404650" y="1282275"/>
                  <a:pt x="1605231" y="1265702"/>
                </a:cubicBezTo>
                <a:cubicBezTo>
                  <a:pt x="1656428" y="1261511"/>
                  <a:pt x="1708411" y="1257987"/>
                  <a:pt x="1758819" y="1254558"/>
                </a:cubicBezTo>
                <a:cubicBezTo>
                  <a:pt x="1877487" y="1246557"/>
                  <a:pt x="2000094" y="1238365"/>
                  <a:pt x="2118106" y="1220077"/>
                </a:cubicBezTo>
                <a:cubicBezTo>
                  <a:pt x="2239531" y="1201313"/>
                  <a:pt x="2359513" y="1172357"/>
                  <a:pt x="2475557" y="1144353"/>
                </a:cubicBezTo>
                <a:cubicBezTo>
                  <a:pt x="2508243" y="1136448"/>
                  <a:pt x="2541060" y="1128542"/>
                  <a:pt x="2573878" y="1120827"/>
                </a:cubicBezTo>
                <a:cubicBezTo>
                  <a:pt x="2684276" y="1094919"/>
                  <a:pt x="2797694" y="1071963"/>
                  <a:pt x="2907437" y="1049675"/>
                </a:cubicBezTo>
                <a:cubicBezTo>
                  <a:pt x="2978061" y="1035387"/>
                  <a:pt x="3051178" y="1020528"/>
                  <a:pt x="3122589" y="1005098"/>
                </a:cubicBezTo>
                <a:cubicBezTo>
                  <a:pt x="3206997" y="986810"/>
                  <a:pt x="3302823" y="966141"/>
                  <a:pt x="3391169" y="935756"/>
                </a:cubicBezTo>
                <a:cubicBezTo>
                  <a:pt x="3494479" y="900132"/>
                  <a:pt x="3578886" y="856508"/>
                  <a:pt x="3642290" y="806216"/>
                </a:cubicBezTo>
                <a:cubicBezTo>
                  <a:pt x="3720133" y="744303"/>
                  <a:pt x="3773953" y="668103"/>
                  <a:pt x="3825937" y="594475"/>
                </a:cubicBezTo>
                <a:cubicBezTo>
                  <a:pt x="3837621" y="577902"/>
                  <a:pt x="3849435" y="561233"/>
                  <a:pt x="3861381" y="544755"/>
                </a:cubicBezTo>
                <a:cubicBezTo>
                  <a:pt x="3889997" y="505416"/>
                  <a:pt x="3920715" y="465983"/>
                  <a:pt x="3950381" y="427978"/>
                </a:cubicBezTo>
                <a:cubicBezTo>
                  <a:pt x="4007353" y="354921"/>
                  <a:pt x="4066163" y="279388"/>
                  <a:pt x="4112370" y="201378"/>
                </a:cubicBezTo>
                <a:cubicBezTo>
                  <a:pt x="4144662" y="146800"/>
                  <a:pt x="4170785" y="89364"/>
                  <a:pt x="4195989" y="338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1" name="Graphic 141">
            <a:extLst>
              <a:ext uri="{FF2B5EF4-FFF2-40B4-BE49-F238E27FC236}">
                <a16:creationId xmlns:a16="http://schemas.microsoft.com/office/drawing/2014/main" id="{03E9870D-4BBA-43AF-8D44-BBADF020CFF6}"/>
              </a:ext>
            </a:extLst>
          </p:cNvPr>
          <p:cNvGrpSpPr/>
          <p:nvPr/>
        </p:nvGrpSpPr>
        <p:grpSpPr>
          <a:xfrm>
            <a:off x="10849" y="15178"/>
            <a:ext cx="2198951" cy="3331254"/>
            <a:chOff x="4473129" y="923925"/>
            <a:chExt cx="3308947" cy="5012817"/>
          </a:xfrm>
          <a:noFill/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34BC5055-C77D-43CD-BB1D-A77B6779CDAD}"/>
                </a:ext>
              </a:extLst>
            </p:cNvPr>
            <p:cNvSpPr/>
            <p:nvPr/>
          </p:nvSpPr>
          <p:spPr>
            <a:xfrm>
              <a:off x="4485988" y="924020"/>
              <a:ext cx="3296088" cy="5012722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B12D0B8-9385-489A-85AE-3D14AD0BA2FC}"/>
                </a:ext>
              </a:extLst>
            </p:cNvPr>
            <p:cNvSpPr/>
            <p:nvPr/>
          </p:nvSpPr>
          <p:spPr>
            <a:xfrm>
              <a:off x="4473129" y="923925"/>
              <a:ext cx="2977477" cy="462714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158A14A-147E-4130-A5E2-38FD84B181AF}"/>
                </a:ext>
              </a:extLst>
            </p:cNvPr>
            <p:cNvSpPr/>
            <p:nvPr/>
          </p:nvSpPr>
          <p:spPr>
            <a:xfrm>
              <a:off x="4494561" y="923925"/>
              <a:ext cx="2356712" cy="4118991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5B8B1EB-5E2B-472C-AE60-2EC5961F16F9}"/>
                </a:ext>
              </a:extLst>
            </p:cNvPr>
            <p:cNvSpPr/>
            <p:nvPr/>
          </p:nvSpPr>
          <p:spPr>
            <a:xfrm>
              <a:off x="4473129" y="923925"/>
              <a:ext cx="2059193" cy="3980116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4F5BD77-58D7-4B61-A666-1B4139A63A28}"/>
                </a:ext>
              </a:extLst>
            </p:cNvPr>
            <p:cNvSpPr/>
            <p:nvPr/>
          </p:nvSpPr>
          <p:spPr>
            <a:xfrm>
              <a:off x="4485131" y="1719357"/>
              <a:ext cx="743796" cy="2867501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5CBEC6B-EDB6-40B8-8771-E5AF41B8D698}"/>
                </a:ext>
              </a:extLst>
            </p:cNvPr>
            <p:cNvSpPr/>
            <p:nvPr/>
          </p:nvSpPr>
          <p:spPr>
            <a:xfrm>
              <a:off x="4473129" y="1912731"/>
              <a:ext cx="597294" cy="2543540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1BD0EE8-AA47-4044-9251-9F5A4B820120}"/>
                </a:ext>
              </a:extLst>
            </p:cNvPr>
            <p:cNvSpPr/>
            <p:nvPr/>
          </p:nvSpPr>
          <p:spPr>
            <a:xfrm>
              <a:off x="4491417" y="2227197"/>
              <a:ext cx="389425" cy="2011236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9" name="Graphic 157">
            <a:extLst>
              <a:ext uri="{FF2B5EF4-FFF2-40B4-BE49-F238E27FC236}">
                <a16:creationId xmlns:a16="http://schemas.microsoft.com/office/drawing/2014/main" id="{C3279E8D-2BAA-4CB1-834B-09FADD54DE56}"/>
              </a:ext>
            </a:extLst>
          </p:cNvPr>
          <p:cNvGrpSpPr/>
          <p:nvPr/>
        </p:nvGrpSpPr>
        <p:grpSpPr>
          <a:xfrm>
            <a:off x="8610600" y="3276600"/>
            <a:ext cx="3529260" cy="3581399"/>
            <a:chOff x="4114800" y="1423987"/>
            <a:chExt cx="3961542" cy="4007547"/>
          </a:xfrm>
          <a:noFill/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456F18E-4F61-486D-9CD6-65B30372C534}"/>
                </a:ext>
              </a:extLst>
            </p:cNvPr>
            <p:cNvSpPr/>
            <p:nvPr/>
          </p:nvSpPr>
          <p:spPr>
            <a:xfrm>
              <a:off x="4114800" y="1423987"/>
              <a:ext cx="3946874" cy="3989641"/>
            </a:xfrm>
            <a:custGeom>
              <a:avLst/>
              <a:gdLst>
                <a:gd name="connsiteX0" fmla="*/ 0 w 3946874"/>
                <a:gd name="connsiteY0" fmla="*/ 3989641 h 3989641"/>
                <a:gd name="connsiteX1" fmla="*/ 79439 w 3946874"/>
                <a:gd name="connsiteY1" fmla="*/ 3891153 h 3989641"/>
                <a:gd name="connsiteX2" fmla="*/ 297371 w 3946874"/>
                <a:gd name="connsiteY2" fmla="*/ 3626930 h 3989641"/>
                <a:gd name="connsiteX3" fmla="*/ 454343 w 3946874"/>
                <a:gd name="connsiteY3" fmla="*/ 3440335 h 3989641"/>
                <a:gd name="connsiteX4" fmla="*/ 622363 w 3946874"/>
                <a:gd name="connsiteY4" fmla="*/ 3290697 h 3989641"/>
                <a:gd name="connsiteX5" fmla="*/ 927068 w 3946874"/>
                <a:gd name="connsiteY5" fmla="*/ 3087434 h 3989641"/>
                <a:gd name="connsiteX6" fmla="*/ 1176338 w 3946874"/>
                <a:gd name="connsiteY6" fmla="*/ 2915603 h 3989641"/>
                <a:gd name="connsiteX7" fmla="*/ 1394270 w 3946874"/>
                <a:gd name="connsiteY7" fmla="*/ 2780729 h 3989641"/>
                <a:gd name="connsiteX8" fmla="*/ 1601057 w 3946874"/>
                <a:gd name="connsiteY8" fmla="*/ 2723483 h 3989641"/>
                <a:gd name="connsiteX9" fmla="*/ 1756220 w 3946874"/>
                <a:gd name="connsiteY9" fmla="*/ 2743772 h 3989641"/>
                <a:gd name="connsiteX10" fmla="*/ 1889189 w 3946874"/>
                <a:gd name="connsiteY10" fmla="*/ 2765965 h 3989641"/>
                <a:gd name="connsiteX11" fmla="*/ 2007394 w 3946874"/>
                <a:gd name="connsiteY11" fmla="*/ 2765965 h 3989641"/>
                <a:gd name="connsiteX12" fmla="*/ 2184654 w 3946874"/>
                <a:gd name="connsiteY12" fmla="*/ 2671763 h 3989641"/>
                <a:gd name="connsiteX13" fmla="*/ 2372773 w 3946874"/>
                <a:gd name="connsiteY13" fmla="*/ 2538984 h 3989641"/>
                <a:gd name="connsiteX14" fmla="*/ 2439543 w 3946874"/>
                <a:gd name="connsiteY14" fmla="*/ 2510504 h 3989641"/>
                <a:gd name="connsiteX15" fmla="*/ 2650617 w 3946874"/>
                <a:gd name="connsiteY15" fmla="*/ 2434781 h 3989641"/>
                <a:gd name="connsiteX16" fmla="*/ 2785110 w 3946874"/>
                <a:gd name="connsiteY16" fmla="*/ 2383060 h 3989641"/>
                <a:gd name="connsiteX17" fmla="*/ 2897315 w 3946874"/>
                <a:gd name="connsiteY17" fmla="*/ 2318861 h 3989641"/>
                <a:gd name="connsiteX18" fmla="*/ 2997994 w 3946874"/>
                <a:gd name="connsiteY18" fmla="*/ 2226183 h 3989641"/>
                <a:gd name="connsiteX19" fmla="*/ 3061240 w 3946874"/>
                <a:gd name="connsiteY19" fmla="*/ 2141506 h 3989641"/>
                <a:gd name="connsiteX20" fmla="*/ 3152108 w 3946874"/>
                <a:gd name="connsiteY20" fmla="*/ 2005203 h 3989641"/>
                <a:gd name="connsiteX21" fmla="*/ 3274124 w 3946874"/>
                <a:gd name="connsiteY21" fmla="*/ 1871567 h 3989641"/>
                <a:gd name="connsiteX22" fmla="*/ 3388138 w 3946874"/>
                <a:gd name="connsiteY22" fmla="*/ 1770888 h 3989641"/>
                <a:gd name="connsiteX23" fmla="*/ 3466529 w 3946874"/>
                <a:gd name="connsiteY23" fmla="*/ 1679162 h 3989641"/>
                <a:gd name="connsiteX24" fmla="*/ 3538633 w 3946874"/>
                <a:gd name="connsiteY24" fmla="*/ 1551718 h 3989641"/>
                <a:gd name="connsiteX25" fmla="*/ 3588544 w 3946874"/>
                <a:gd name="connsiteY25" fmla="*/ 1376172 h 3989641"/>
                <a:gd name="connsiteX26" fmla="*/ 3597402 w 3946874"/>
                <a:gd name="connsiteY26" fmla="*/ 1293305 h 3989641"/>
                <a:gd name="connsiteX27" fmla="*/ 3721227 w 3946874"/>
                <a:gd name="connsiteY27" fmla="*/ 880491 h 3989641"/>
                <a:gd name="connsiteX28" fmla="*/ 3761137 w 3946874"/>
                <a:gd name="connsiteY28" fmla="*/ 463677 h 3989641"/>
                <a:gd name="connsiteX29" fmla="*/ 3946874 w 3946874"/>
                <a:gd name="connsiteY29" fmla="*/ 0 h 3989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946874" h="3989641">
                  <a:moveTo>
                    <a:pt x="0" y="3989641"/>
                  </a:moveTo>
                  <a:cubicBezTo>
                    <a:pt x="19050" y="3957257"/>
                    <a:pt x="50959" y="3916013"/>
                    <a:pt x="79439" y="3891153"/>
                  </a:cubicBezTo>
                  <a:cubicBezTo>
                    <a:pt x="165544" y="3815906"/>
                    <a:pt x="227933" y="3717989"/>
                    <a:pt x="297371" y="3626930"/>
                  </a:cubicBezTo>
                  <a:cubicBezTo>
                    <a:pt x="346615" y="3562255"/>
                    <a:pt x="398050" y="3499009"/>
                    <a:pt x="454343" y="3440335"/>
                  </a:cubicBezTo>
                  <a:cubicBezTo>
                    <a:pt x="506349" y="3386042"/>
                    <a:pt x="562642" y="3336227"/>
                    <a:pt x="622363" y="3290697"/>
                  </a:cubicBezTo>
                  <a:cubicBezTo>
                    <a:pt x="719519" y="3216688"/>
                    <a:pt x="824960" y="3154585"/>
                    <a:pt x="927068" y="3087434"/>
                  </a:cubicBezTo>
                  <a:cubicBezTo>
                    <a:pt x="1011365" y="3031998"/>
                    <a:pt x="1093565" y="2973324"/>
                    <a:pt x="1176338" y="2915603"/>
                  </a:cubicBezTo>
                  <a:cubicBezTo>
                    <a:pt x="1246537" y="2866644"/>
                    <a:pt x="1317308" y="2818066"/>
                    <a:pt x="1394270" y="2780729"/>
                  </a:cubicBezTo>
                  <a:cubicBezTo>
                    <a:pt x="1459421" y="2749106"/>
                    <a:pt x="1528763" y="2724436"/>
                    <a:pt x="1601057" y="2723483"/>
                  </a:cubicBezTo>
                  <a:cubicBezTo>
                    <a:pt x="1653350" y="2722721"/>
                    <a:pt x="1704785" y="2733485"/>
                    <a:pt x="1756220" y="2743772"/>
                  </a:cubicBezTo>
                  <a:cubicBezTo>
                    <a:pt x="1800320" y="2752630"/>
                    <a:pt x="1844612" y="2760250"/>
                    <a:pt x="1889189" y="2765965"/>
                  </a:cubicBezTo>
                  <a:cubicBezTo>
                    <a:pt x="1928622" y="2771013"/>
                    <a:pt x="1968437" y="2773299"/>
                    <a:pt x="2007394" y="2765965"/>
                  </a:cubicBezTo>
                  <a:cubicBezTo>
                    <a:pt x="2073878" y="2753487"/>
                    <a:pt x="2130647" y="2712911"/>
                    <a:pt x="2184654" y="2671763"/>
                  </a:cubicBezTo>
                  <a:cubicBezTo>
                    <a:pt x="2245900" y="2625090"/>
                    <a:pt x="2304002" y="2573465"/>
                    <a:pt x="2372773" y="2538984"/>
                  </a:cubicBezTo>
                  <a:cubicBezTo>
                    <a:pt x="2394395" y="2528126"/>
                    <a:pt x="2416874" y="2518982"/>
                    <a:pt x="2439543" y="2510504"/>
                  </a:cubicBezTo>
                  <a:cubicBezTo>
                    <a:pt x="2509552" y="2484215"/>
                    <a:pt x="2580037" y="2459450"/>
                    <a:pt x="2650617" y="2434781"/>
                  </a:cubicBezTo>
                  <a:cubicBezTo>
                    <a:pt x="2695956" y="2418874"/>
                    <a:pt x="2741295" y="2402872"/>
                    <a:pt x="2785110" y="2383060"/>
                  </a:cubicBezTo>
                  <a:cubicBezTo>
                    <a:pt x="2824448" y="2365248"/>
                    <a:pt x="2862358" y="2344198"/>
                    <a:pt x="2897315" y="2318861"/>
                  </a:cubicBezTo>
                  <a:cubicBezTo>
                    <a:pt x="2934367" y="2292096"/>
                    <a:pt x="2968085" y="2260854"/>
                    <a:pt x="2997994" y="2226183"/>
                  </a:cubicBezTo>
                  <a:cubicBezTo>
                    <a:pt x="3020949" y="2199513"/>
                    <a:pt x="3041714" y="2170938"/>
                    <a:pt x="3061240" y="2141506"/>
                  </a:cubicBezTo>
                  <a:cubicBezTo>
                    <a:pt x="3091529" y="2095976"/>
                    <a:pt x="3119533" y="2049018"/>
                    <a:pt x="3152108" y="2005203"/>
                  </a:cubicBezTo>
                  <a:cubicBezTo>
                    <a:pt x="3188113" y="1956626"/>
                    <a:pt x="3229261" y="1912144"/>
                    <a:pt x="3274124" y="1871567"/>
                  </a:cubicBezTo>
                  <a:cubicBezTo>
                    <a:pt x="3311747" y="1837563"/>
                    <a:pt x="3351848" y="1806321"/>
                    <a:pt x="3388138" y="1770888"/>
                  </a:cubicBezTo>
                  <a:cubicBezTo>
                    <a:pt x="3416999" y="1742694"/>
                    <a:pt x="3443002" y="1711833"/>
                    <a:pt x="3466529" y="1679162"/>
                  </a:cubicBezTo>
                  <a:cubicBezTo>
                    <a:pt x="3495008" y="1639348"/>
                    <a:pt x="3519392" y="1596771"/>
                    <a:pt x="3538633" y="1551718"/>
                  </a:cubicBezTo>
                  <a:cubicBezTo>
                    <a:pt x="3562731" y="1495616"/>
                    <a:pt x="3578924" y="1436465"/>
                    <a:pt x="3588544" y="1376172"/>
                  </a:cubicBezTo>
                  <a:cubicBezTo>
                    <a:pt x="3592925" y="1348740"/>
                    <a:pt x="3595688" y="1321022"/>
                    <a:pt x="3597402" y="1293305"/>
                  </a:cubicBezTo>
                  <a:cubicBezTo>
                    <a:pt x="3605974" y="1155859"/>
                    <a:pt x="3717703" y="1018127"/>
                    <a:pt x="3721227" y="880491"/>
                  </a:cubicBezTo>
                  <a:cubicBezTo>
                    <a:pt x="3724751" y="740855"/>
                    <a:pt x="3743135" y="602171"/>
                    <a:pt x="3761137" y="463677"/>
                  </a:cubicBezTo>
                  <a:cubicBezTo>
                    <a:pt x="3776186" y="347758"/>
                    <a:pt x="3934968" y="116205"/>
                    <a:pt x="3946874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18DDF45-08F0-46B6-A0B7-133735C94F47}"/>
                </a:ext>
              </a:extLst>
            </p:cNvPr>
            <p:cNvSpPr/>
            <p:nvPr/>
          </p:nvSpPr>
          <p:spPr>
            <a:xfrm>
              <a:off x="4395978" y="2441733"/>
              <a:ext cx="3665410" cy="2985611"/>
            </a:xfrm>
            <a:custGeom>
              <a:avLst/>
              <a:gdLst>
                <a:gd name="connsiteX0" fmla="*/ 0 w 3665410"/>
                <a:gd name="connsiteY0" fmla="*/ 2985611 h 2985611"/>
                <a:gd name="connsiteX1" fmla="*/ 166211 w 3665410"/>
                <a:gd name="connsiteY1" fmla="*/ 2699766 h 2985611"/>
                <a:gd name="connsiteX2" fmla="*/ 397002 w 3665410"/>
                <a:gd name="connsiteY2" fmla="*/ 2414969 h 2985611"/>
                <a:gd name="connsiteX3" fmla="*/ 620173 w 3665410"/>
                <a:gd name="connsiteY3" fmla="*/ 2237899 h 2985611"/>
                <a:gd name="connsiteX4" fmla="*/ 823341 w 3665410"/>
                <a:gd name="connsiteY4" fmla="*/ 2085499 h 2985611"/>
                <a:gd name="connsiteX5" fmla="*/ 1089565 w 3665410"/>
                <a:gd name="connsiteY5" fmla="*/ 1911477 h 2985611"/>
                <a:gd name="connsiteX6" fmla="*/ 1145000 w 3665410"/>
                <a:gd name="connsiteY6" fmla="*/ 1886807 h 2985611"/>
                <a:gd name="connsiteX7" fmla="*/ 1375791 w 3665410"/>
                <a:gd name="connsiteY7" fmla="*/ 1842135 h 2985611"/>
                <a:gd name="connsiteX8" fmla="*/ 1486567 w 3665410"/>
                <a:gd name="connsiteY8" fmla="*/ 1857566 h 2985611"/>
                <a:gd name="connsiteX9" fmla="*/ 1568101 w 3665410"/>
                <a:gd name="connsiteY9" fmla="*/ 1871377 h 2985611"/>
                <a:gd name="connsiteX10" fmla="*/ 1810607 w 3665410"/>
                <a:gd name="connsiteY10" fmla="*/ 1871377 h 2985611"/>
                <a:gd name="connsiteX11" fmla="*/ 1997964 w 3665410"/>
                <a:gd name="connsiteY11" fmla="*/ 1790605 h 2985611"/>
                <a:gd name="connsiteX12" fmla="*/ 2109883 w 3665410"/>
                <a:gd name="connsiteY12" fmla="*/ 1702784 h 2985611"/>
                <a:gd name="connsiteX13" fmla="*/ 2321433 w 3665410"/>
                <a:gd name="connsiteY13" fmla="*/ 1552384 h 2985611"/>
                <a:gd name="connsiteX14" fmla="*/ 2558891 w 3665410"/>
                <a:gd name="connsiteY14" fmla="*/ 1453420 h 2985611"/>
                <a:gd name="connsiteX15" fmla="*/ 2709767 w 3665410"/>
                <a:gd name="connsiteY15" fmla="*/ 1377887 h 2985611"/>
                <a:gd name="connsiteX16" fmla="*/ 2885408 w 3665410"/>
                <a:gd name="connsiteY16" fmla="*/ 1237393 h 2985611"/>
                <a:gd name="connsiteX17" fmla="*/ 3017711 w 3665410"/>
                <a:gd name="connsiteY17" fmla="*/ 1072229 h 2985611"/>
                <a:gd name="connsiteX18" fmla="*/ 3150680 w 3665410"/>
                <a:gd name="connsiteY18" fmla="*/ 921830 h 2985611"/>
                <a:gd name="connsiteX19" fmla="*/ 3255169 w 3665410"/>
                <a:gd name="connsiteY19" fmla="*/ 801815 h 2985611"/>
                <a:gd name="connsiteX20" fmla="*/ 3339275 w 3665410"/>
                <a:gd name="connsiteY20" fmla="*/ 694182 h 2985611"/>
                <a:gd name="connsiteX21" fmla="*/ 3409188 w 3665410"/>
                <a:gd name="connsiteY21" fmla="*/ 546926 h 2985611"/>
                <a:gd name="connsiteX22" fmla="*/ 3464243 w 3665410"/>
                <a:gd name="connsiteY22" fmla="*/ 347663 h 2985611"/>
                <a:gd name="connsiteX23" fmla="*/ 3665411 w 3665410"/>
                <a:gd name="connsiteY23" fmla="*/ 0 h 2985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665410" h="2985611">
                  <a:moveTo>
                    <a:pt x="0" y="2985611"/>
                  </a:moveTo>
                  <a:cubicBezTo>
                    <a:pt x="0" y="2985611"/>
                    <a:pt x="86773" y="2802827"/>
                    <a:pt x="166211" y="2699766"/>
                  </a:cubicBezTo>
                  <a:cubicBezTo>
                    <a:pt x="240983" y="2602706"/>
                    <a:pt x="309182" y="2500122"/>
                    <a:pt x="397002" y="2414969"/>
                  </a:cubicBezTo>
                  <a:cubicBezTo>
                    <a:pt x="465296" y="2348865"/>
                    <a:pt x="543592" y="2294477"/>
                    <a:pt x="620173" y="2237899"/>
                  </a:cubicBezTo>
                  <a:cubicBezTo>
                    <a:pt x="688277" y="2187607"/>
                    <a:pt x="755333" y="2135886"/>
                    <a:pt x="823341" y="2085499"/>
                  </a:cubicBezTo>
                  <a:cubicBezTo>
                    <a:pt x="908685" y="2022253"/>
                    <a:pt x="994791" y="1959197"/>
                    <a:pt x="1089565" y="1911477"/>
                  </a:cubicBezTo>
                  <a:cubicBezTo>
                    <a:pt x="1107662" y="1902428"/>
                    <a:pt x="1126141" y="1894141"/>
                    <a:pt x="1145000" y="1886807"/>
                  </a:cubicBezTo>
                  <a:cubicBezTo>
                    <a:pt x="1218819" y="1858232"/>
                    <a:pt x="1296924" y="1838611"/>
                    <a:pt x="1375791" y="1842135"/>
                  </a:cubicBezTo>
                  <a:cubicBezTo>
                    <a:pt x="1413129" y="1843754"/>
                    <a:pt x="1449896" y="1850422"/>
                    <a:pt x="1486567" y="1857566"/>
                  </a:cubicBezTo>
                  <a:cubicBezTo>
                    <a:pt x="1513618" y="1862804"/>
                    <a:pt x="1540859" y="1867376"/>
                    <a:pt x="1568101" y="1871377"/>
                  </a:cubicBezTo>
                  <a:cubicBezTo>
                    <a:pt x="1648778" y="1883188"/>
                    <a:pt x="1730978" y="1887665"/>
                    <a:pt x="1810607" y="1871377"/>
                  </a:cubicBezTo>
                  <a:cubicBezTo>
                    <a:pt x="1877854" y="1857661"/>
                    <a:pt x="1941100" y="1829086"/>
                    <a:pt x="1997964" y="1790605"/>
                  </a:cubicBezTo>
                  <a:cubicBezTo>
                    <a:pt x="2037302" y="1764030"/>
                    <a:pt x="2073497" y="1733264"/>
                    <a:pt x="2109883" y="1702784"/>
                  </a:cubicBezTo>
                  <a:cubicBezTo>
                    <a:pt x="2176367" y="1647063"/>
                    <a:pt x="2244852" y="1593151"/>
                    <a:pt x="2321433" y="1552384"/>
                  </a:cubicBezTo>
                  <a:cubicBezTo>
                    <a:pt x="2397157" y="1512094"/>
                    <a:pt x="2479548" y="1486281"/>
                    <a:pt x="2558891" y="1453420"/>
                  </a:cubicBezTo>
                  <a:cubicBezTo>
                    <a:pt x="2610898" y="1431798"/>
                    <a:pt x="2661571" y="1407033"/>
                    <a:pt x="2709767" y="1377887"/>
                  </a:cubicBezTo>
                  <a:cubicBezTo>
                    <a:pt x="2774252" y="1338929"/>
                    <a:pt x="2834069" y="1292447"/>
                    <a:pt x="2885408" y="1237393"/>
                  </a:cubicBezTo>
                  <a:cubicBezTo>
                    <a:pt x="2933605" y="1185767"/>
                    <a:pt x="2973324" y="1127093"/>
                    <a:pt x="3017711" y="1072229"/>
                  </a:cubicBezTo>
                  <a:cubicBezTo>
                    <a:pt x="3059811" y="1020223"/>
                    <a:pt x="3105912" y="971645"/>
                    <a:pt x="3150680" y="921830"/>
                  </a:cubicBezTo>
                  <a:cubicBezTo>
                    <a:pt x="3186113" y="882396"/>
                    <a:pt x="3220593" y="842010"/>
                    <a:pt x="3255169" y="801815"/>
                  </a:cubicBezTo>
                  <a:cubicBezTo>
                    <a:pt x="3284887" y="767239"/>
                    <a:pt x="3314605" y="732473"/>
                    <a:pt x="3339275" y="694182"/>
                  </a:cubicBezTo>
                  <a:cubicBezTo>
                    <a:pt x="3368707" y="648367"/>
                    <a:pt x="3390138" y="597980"/>
                    <a:pt x="3409188" y="546926"/>
                  </a:cubicBezTo>
                  <a:cubicBezTo>
                    <a:pt x="3433382" y="482156"/>
                    <a:pt x="3453384" y="415861"/>
                    <a:pt x="3464243" y="347663"/>
                  </a:cubicBezTo>
                  <a:cubicBezTo>
                    <a:pt x="3476244" y="272224"/>
                    <a:pt x="3661696" y="76295"/>
                    <a:pt x="366541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9D0CC0F-710D-43F4-BC86-763767420133}"/>
                </a:ext>
              </a:extLst>
            </p:cNvPr>
            <p:cNvSpPr/>
            <p:nvPr/>
          </p:nvSpPr>
          <p:spPr>
            <a:xfrm>
              <a:off x="7790402" y="5229700"/>
              <a:ext cx="285940" cy="199072"/>
            </a:xfrm>
            <a:custGeom>
              <a:avLst/>
              <a:gdLst>
                <a:gd name="connsiteX0" fmla="*/ 0 w 285940"/>
                <a:gd name="connsiteY0" fmla="*/ 199073 h 199072"/>
                <a:gd name="connsiteX1" fmla="*/ 285940 w 285940"/>
                <a:gd name="connsiteY1" fmla="*/ 0 h 199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5940" h="199072">
                  <a:moveTo>
                    <a:pt x="0" y="199073"/>
                  </a:moveTo>
                  <a:cubicBezTo>
                    <a:pt x="0" y="199073"/>
                    <a:pt x="242125" y="39243"/>
                    <a:pt x="28594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FB36AB6-CB81-495A-8A33-C0BCE67D6F23}"/>
                </a:ext>
              </a:extLst>
            </p:cNvPr>
            <p:cNvSpPr/>
            <p:nvPr/>
          </p:nvSpPr>
          <p:spPr>
            <a:xfrm>
              <a:off x="7393114" y="5049773"/>
              <a:ext cx="655796" cy="381190"/>
            </a:xfrm>
            <a:custGeom>
              <a:avLst/>
              <a:gdLst>
                <a:gd name="connsiteX0" fmla="*/ 0 w 655796"/>
                <a:gd name="connsiteY0" fmla="*/ 381190 h 381190"/>
                <a:gd name="connsiteX1" fmla="*/ 655796 w 655796"/>
                <a:gd name="connsiteY1" fmla="*/ 0 h 381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5796" h="381190">
                  <a:moveTo>
                    <a:pt x="0" y="381190"/>
                  </a:moveTo>
                  <a:cubicBezTo>
                    <a:pt x="0" y="381190"/>
                    <a:pt x="461105" y="172117"/>
                    <a:pt x="65579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993F7E6-ABF6-482D-BEA5-B4E607DDB433}"/>
                </a:ext>
              </a:extLst>
            </p:cNvPr>
            <p:cNvSpPr/>
            <p:nvPr/>
          </p:nvSpPr>
          <p:spPr>
            <a:xfrm>
              <a:off x="5154072" y="3867816"/>
              <a:ext cx="2907315" cy="1544764"/>
            </a:xfrm>
            <a:custGeom>
              <a:avLst/>
              <a:gdLst>
                <a:gd name="connsiteX0" fmla="*/ 0 w 2907315"/>
                <a:gd name="connsiteY0" fmla="*/ 1544764 h 1544764"/>
                <a:gd name="connsiteX1" fmla="*/ 201644 w 2907315"/>
                <a:gd name="connsiteY1" fmla="*/ 1352550 h 1544764"/>
                <a:gd name="connsiteX2" fmla="*/ 423196 w 2907315"/>
                <a:gd name="connsiteY2" fmla="*/ 1196054 h 1544764"/>
                <a:gd name="connsiteX3" fmla="*/ 782193 w 2907315"/>
                <a:gd name="connsiteY3" fmla="*/ 1099947 h 1544764"/>
                <a:gd name="connsiteX4" fmla="*/ 1052513 w 2907315"/>
                <a:gd name="connsiteY4" fmla="*/ 1042321 h 1544764"/>
                <a:gd name="connsiteX5" fmla="*/ 1311783 w 2907315"/>
                <a:gd name="connsiteY5" fmla="*/ 1056037 h 1544764"/>
                <a:gd name="connsiteX6" fmla="*/ 1484662 w 2907315"/>
                <a:gd name="connsiteY6" fmla="*/ 1083469 h 1544764"/>
                <a:gd name="connsiteX7" fmla="*/ 1788224 w 2907315"/>
                <a:gd name="connsiteY7" fmla="*/ 1023080 h 1544764"/>
                <a:gd name="connsiteX8" fmla="*/ 2269045 w 2907315"/>
                <a:gd name="connsiteY8" fmla="*/ 734758 h 1544764"/>
                <a:gd name="connsiteX9" fmla="*/ 2534984 w 2907315"/>
                <a:gd name="connsiteY9" fmla="*/ 572738 h 1544764"/>
                <a:gd name="connsiteX10" fmla="*/ 2907316 w 2907315"/>
                <a:gd name="connsiteY10" fmla="*/ 0 h 1544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07315" h="1544764">
                  <a:moveTo>
                    <a:pt x="0" y="1544764"/>
                  </a:moveTo>
                  <a:cubicBezTo>
                    <a:pt x="0" y="1544764"/>
                    <a:pt x="98012" y="1443990"/>
                    <a:pt x="201644" y="1352550"/>
                  </a:cubicBezTo>
                  <a:cubicBezTo>
                    <a:pt x="271272" y="1291209"/>
                    <a:pt x="343662" y="1234249"/>
                    <a:pt x="423196" y="1196054"/>
                  </a:cubicBezTo>
                  <a:cubicBezTo>
                    <a:pt x="537591" y="1141095"/>
                    <a:pt x="661226" y="1127189"/>
                    <a:pt x="782193" y="1099947"/>
                  </a:cubicBezTo>
                  <a:cubicBezTo>
                    <a:pt x="872300" y="1079659"/>
                    <a:pt x="961358" y="1051370"/>
                    <a:pt x="1052513" y="1042321"/>
                  </a:cubicBezTo>
                  <a:cubicBezTo>
                    <a:pt x="1139000" y="1033653"/>
                    <a:pt x="1225868" y="1040321"/>
                    <a:pt x="1311783" y="1056037"/>
                  </a:cubicBezTo>
                  <a:cubicBezTo>
                    <a:pt x="1369314" y="1066609"/>
                    <a:pt x="1426559" y="1079373"/>
                    <a:pt x="1484662" y="1083469"/>
                  </a:cubicBezTo>
                  <a:cubicBezTo>
                    <a:pt x="1587913" y="1090803"/>
                    <a:pt x="1690402" y="1064800"/>
                    <a:pt x="1788224" y="1023080"/>
                  </a:cubicBezTo>
                  <a:cubicBezTo>
                    <a:pt x="1956721" y="951262"/>
                    <a:pt x="2106549" y="825722"/>
                    <a:pt x="2269045" y="734758"/>
                  </a:cubicBezTo>
                  <a:cubicBezTo>
                    <a:pt x="2359438" y="684181"/>
                    <a:pt x="2452497" y="640556"/>
                    <a:pt x="2534984" y="572738"/>
                  </a:cubicBezTo>
                  <a:cubicBezTo>
                    <a:pt x="2673001" y="459391"/>
                    <a:pt x="2847023" y="191453"/>
                    <a:pt x="290731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CA0B097-C21A-40B4-95E4-2FFA9697F824}"/>
                </a:ext>
              </a:extLst>
            </p:cNvPr>
            <p:cNvSpPr/>
            <p:nvPr/>
          </p:nvSpPr>
          <p:spPr>
            <a:xfrm>
              <a:off x="4907946" y="3479100"/>
              <a:ext cx="3168300" cy="1952434"/>
            </a:xfrm>
            <a:custGeom>
              <a:avLst/>
              <a:gdLst>
                <a:gd name="connsiteX0" fmla="*/ 0 w 3168300"/>
                <a:gd name="connsiteY0" fmla="*/ 1952435 h 1952434"/>
                <a:gd name="connsiteX1" fmla="*/ 202121 w 3168300"/>
                <a:gd name="connsiteY1" fmla="*/ 1687068 h 1952434"/>
                <a:gd name="connsiteX2" fmla="*/ 545116 w 3168300"/>
                <a:gd name="connsiteY2" fmla="*/ 1450277 h 1952434"/>
                <a:gd name="connsiteX3" fmla="*/ 906780 w 3168300"/>
                <a:gd name="connsiteY3" fmla="*/ 1354455 h 1952434"/>
                <a:gd name="connsiteX4" fmla="*/ 1332262 w 3168300"/>
                <a:gd name="connsiteY4" fmla="*/ 1285304 h 1952434"/>
                <a:gd name="connsiteX5" fmla="*/ 1691259 w 3168300"/>
                <a:gd name="connsiteY5" fmla="*/ 1240060 h 1952434"/>
                <a:gd name="connsiteX6" fmla="*/ 2010346 w 3168300"/>
                <a:gd name="connsiteY6" fmla="*/ 1141667 h 1952434"/>
                <a:gd name="connsiteX7" fmla="*/ 2393252 w 3168300"/>
                <a:gd name="connsiteY7" fmla="*/ 1027271 h 1952434"/>
                <a:gd name="connsiteX8" fmla="*/ 2582037 w 3168300"/>
                <a:gd name="connsiteY8" fmla="*/ 958120 h 1952434"/>
                <a:gd name="connsiteX9" fmla="*/ 2760155 w 3168300"/>
                <a:gd name="connsiteY9" fmla="*/ 827723 h 1952434"/>
                <a:gd name="connsiteX10" fmla="*/ 2914364 w 3168300"/>
                <a:gd name="connsiteY10" fmla="*/ 567023 h 1952434"/>
                <a:gd name="connsiteX11" fmla="*/ 3168301 w 3168300"/>
                <a:gd name="connsiteY11" fmla="*/ 0 h 195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68300" h="1952434">
                  <a:moveTo>
                    <a:pt x="0" y="1952435"/>
                  </a:moveTo>
                  <a:cubicBezTo>
                    <a:pt x="0" y="1952435"/>
                    <a:pt x="91059" y="1796415"/>
                    <a:pt x="202121" y="1687068"/>
                  </a:cubicBezTo>
                  <a:cubicBezTo>
                    <a:pt x="301943" y="1588675"/>
                    <a:pt x="416528" y="1505617"/>
                    <a:pt x="545116" y="1450277"/>
                  </a:cubicBezTo>
                  <a:cubicBezTo>
                    <a:pt x="659987" y="1400747"/>
                    <a:pt x="783622" y="1377601"/>
                    <a:pt x="906780" y="1354455"/>
                  </a:cubicBezTo>
                  <a:cubicBezTo>
                    <a:pt x="1048036" y="1327976"/>
                    <a:pt x="1189482" y="1301972"/>
                    <a:pt x="1332262" y="1285304"/>
                  </a:cubicBezTo>
                  <a:cubicBezTo>
                    <a:pt x="1452182" y="1271302"/>
                    <a:pt x="1573340" y="1265873"/>
                    <a:pt x="1691259" y="1240060"/>
                  </a:cubicBezTo>
                  <a:cubicBezTo>
                    <a:pt x="1800035" y="1216247"/>
                    <a:pt x="1904619" y="1176718"/>
                    <a:pt x="2010346" y="1141667"/>
                  </a:cubicBezTo>
                  <a:cubicBezTo>
                    <a:pt x="2136743" y="1099661"/>
                    <a:pt x="2265902" y="1066229"/>
                    <a:pt x="2393252" y="1027271"/>
                  </a:cubicBezTo>
                  <a:cubicBezTo>
                    <a:pt x="2457450" y="1007650"/>
                    <a:pt x="2521744" y="987552"/>
                    <a:pt x="2582037" y="958120"/>
                  </a:cubicBezTo>
                  <a:cubicBezTo>
                    <a:pt x="2648807" y="925449"/>
                    <a:pt x="2710815" y="883349"/>
                    <a:pt x="2760155" y="827723"/>
                  </a:cubicBezTo>
                  <a:cubicBezTo>
                    <a:pt x="2827496" y="751904"/>
                    <a:pt x="2867978" y="657511"/>
                    <a:pt x="2914364" y="567023"/>
                  </a:cubicBezTo>
                  <a:cubicBezTo>
                    <a:pt x="2972753" y="453200"/>
                    <a:pt x="3119152" y="118015"/>
                    <a:pt x="316830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B2AF0F5-7EAA-4BAB-8DE2-D84E124170FA}"/>
                </a:ext>
              </a:extLst>
            </p:cNvPr>
            <p:cNvSpPr/>
            <p:nvPr/>
          </p:nvSpPr>
          <p:spPr>
            <a:xfrm>
              <a:off x="4704778" y="2976752"/>
              <a:ext cx="3356800" cy="2452020"/>
            </a:xfrm>
            <a:custGeom>
              <a:avLst/>
              <a:gdLst>
                <a:gd name="connsiteX0" fmla="*/ 0 w 3356800"/>
                <a:gd name="connsiteY0" fmla="*/ 2452021 h 2452020"/>
                <a:gd name="connsiteX1" fmla="*/ 130874 w 3356800"/>
                <a:gd name="connsiteY1" fmla="*/ 2247710 h 2452020"/>
                <a:gd name="connsiteX2" fmla="*/ 437197 w 3356800"/>
                <a:gd name="connsiteY2" fmla="*/ 1941195 h 2452020"/>
                <a:gd name="connsiteX3" fmla="*/ 737140 w 3356800"/>
                <a:gd name="connsiteY3" fmla="*/ 1736884 h 2452020"/>
                <a:gd name="connsiteX4" fmla="*/ 1031843 w 3356800"/>
                <a:gd name="connsiteY4" fmla="*/ 1685068 h 2452020"/>
                <a:gd name="connsiteX5" fmla="*/ 1287304 w 3356800"/>
                <a:gd name="connsiteY5" fmla="*/ 1655826 h 2452020"/>
                <a:gd name="connsiteX6" fmla="*/ 1471994 w 3356800"/>
                <a:gd name="connsiteY6" fmla="*/ 1634300 h 2452020"/>
                <a:gd name="connsiteX7" fmla="*/ 1898237 w 3356800"/>
                <a:gd name="connsiteY7" fmla="*/ 1512665 h 2452020"/>
                <a:gd name="connsiteX8" fmla="*/ 2229136 w 3356800"/>
                <a:gd name="connsiteY8" fmla="*/ 1355598 h 2452020"/>
                <a:gd name="connsiteX9" fmla="*/ 2512314 w 3356800"/>
                <a:gd name="connsiteY9" fmla="*/ 1238631 h 2452020"/>
                <a:gd name="connsiteX10" fmla="*/ 2758535 w 3356800"/>
                <a:gd name="connsiteY10" fmla="*/ 1096994 h 2452020"/>
                <a:gd name="connsiteX11" fmla="*/ 2935510 w 3356800"/>
                <a:gd name="connsiteY11" fmla="*/ 919925 h 2452020"/>
                <a:gd name="connsiteX12" fmla="*/ 3081719 w 3356800"/>
                <a:gd name="connsiteY12" fmla="*/ 687419 h 2452020"/>
                <a:gd name="connsiteX13" fmla="*/ 3356800 w 3356800"/>
                <a:gd name="connsiteY13" fmla="*/ 0 h 2452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56800" h="2452020">
                  <a:moveTo>
                    <a:pt x="0" y="2452021"/>
                  </a:moveTo>
                  <a:cubicBezTo>
                    <a:pt x="0" y="2452021"/>
                    <a:pt x="57150" y="2344198"/>
                    <a:pt x="130874" y="2247710"/>
                  </a:cubicBezTo>
                  <a:cubicBezTo>
                    <a:pt x="218694" y="2132648"/>
                    <a:pt x="328136" y="2036635"/>
                    <a:pt x="437197" y="1941195"/>
                  </a:cubicBezTo>
                  <a:cubicBezTo>
                    <a:pt x="529304" y="1860709"/>
                    <a:pt x="623030" y="1779556"/>
                    <a:pt x="737140" y="1736884"/>
                  </a:cubicBezTo>
                  <a:cubicBezTo>
                    <a:pt x="830866" y="1701736"/>
                    <a:pt x="932021" y="1695450"/>
                    <a:pt x="1031843" y="1685068"/>
                  </a:cubicBezTo>
                  <a:cubicBezTo>
                    <a:pt x="1117092" y="1676210"/>
                    <a:pt x="1202055" y="1665160"/>
                    <a:pt x="1287304" y="1655826"/>
                  </a:cubicBezTo>
                  <a:cubicBezTo>
                    <a:pt x="1348931" y="1649063"/>
                    <a:pt x="1410653" y="1643539"/>
                    <a:pt x="1471994" y="1634300"/>
                  </a:cubicBezTo>
                  <a:cubicBezTo>
                    <a:pt x="1618679" y="1612011"/>
                    <a:pt x="1761935" y="1571149"/>
                    <a:pt x="1898237" y="1512665"/>
                  </a:cubicBezTo>
                  <a:cubicBezTo>
                    <a:pt x="2010442" y="1464564"/>
                    <a:pt x="2117503" y="1405128"/>
                    <a:pt x="2229136" y="1355598"/>
                  </a:cubicBezTo>
                  <a:cubicBezTo>
                    <a:pt x="2322481" y="1314164"/>
                    <a:pt x="2418969" y="1280160"/>
                    <a:pt x="2512314" y="1238631"/>
                  </a:cubicBezTo>
                  <a:cubicBezTo>
                    <a:pt x="2599087" y="1199960"/>
                    <a:pt x="2683193" y="1154811"/>
                    <a:pt x="2758535" y="1096994"/>
                  </a:cubicBezTo>
                  <a:cubicBezTo>
                    <a:pt x="2825020" y="1046035"/>
                    <a:pt x="2883789" y="985837"/>
                    <a:pt x="2935510" y="919925"/>
                  </a:cubicBezTo>
                  <a:cubicBezTo>
                    <a:pt x="2992184" y="847725"/>
                    <a:pt x="3039904" y="769144"/>
                    <a:pt x="3081719" y="687419"/>
                  </a:cubicBezTo>
                  <a:cubicBezTo>
                    <a:pt x="3138297" y="576739"/>
                    <a:pt x="3314129" y="116776"/>
                    <a:pt x="335680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0DAF61AA-5A98-4049-A93E-477E5505141A}" type="datetimeFigureOut">
              <a:rPr lang="en-US" smtClean="0"/>
              <a:pPr/>
              <a:t>4/24/2021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900" kern="1200" cap="all" spc="200" dirty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73B850FF-6169-4056-8077-06FFA93A5366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37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693" r:id="rId6"/>
    <p:sldLayoutId id="2147483689" r:id="rId7"/>
    <p:sldLayoutId id="2147483690" r:id="rId8"/>
    <p:sldLayoutId id="2147483691" r:id="rId9"/>
    <p:sldLayoutId id="2147483692" r:id="rId10"/>
    <p:sldLayoutId id="2147483694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Char char="+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DD210-2FDB-D940-BE17-A76709CBF417}" type="datetimeFigureOut">
              <a:rPr lang="it-IT" smtClean="0"/>
              <a:t>24/04/2021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9B198-39B2-0741-BDCB-A4141A86B0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3026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imprese.regione.emilia-romagna.it/" TargetMode="External"/><Relationship Id="rId2" Type="http://schemas.openxmlformats.org/officeDocument/2006/relationships/hyperlink" Target="https://www.retealtatecnologia.it/" TargetMode="Externa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s://www.certimac.it/IT/Rete_alta_tecnologia" TargetMode="External"/><Relationship Id="rId4" Type="http://schemas.openxmlformats.org/officeDocument/2006/relationships/hyperlink" Target="https://www.regione.emilia-romagna.it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B3E20495-D578-4EDA-9CB2-7E78D0FE3D3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t="16070"/>
          <a:stretch/>
        </p:blipFill>
        <p:spPr>
          <a:xfrm>
            <a:off x="0" y="2042"/>
            <a:ext cx="12192000" cy="6855958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9044E03-20A3-3242-A2FF-7F755C0D77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544" y="2097577"/>
            <a:ext cx="5587999" cy="2662846"/>
          </a:xfrm>
        </p:spPr>
        <p:txBody>
          <a:bodyPr anchor="t">
            <a:noAutofit/>
          </a:bodyPr>
          <a:lstStyle/>
          <a:p>
            <a:r>
              <a:rPr lang="it-IT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TECHNOLOGY IN EMILIA-ROMAGNA</a:t>
            </a:r>
            <a:b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2800" b="1" dirty="0">
                <a:latin typeface="Calibri" panose="020F0502020204030204" pitchFamily="34" charset="0"/>
                <a:cs typeface="Calibri" panose="020F0502020204030204" pitchFamily="34" charset="0"/>
              </a:rPr>
              <a:t>4LSCA</a:t>
            </a:r>
            <a:br>
              <a:rPr lang="it-IT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Burba, Piu, </a:t>
            </a:r>
            <a:r>
              <a:rPr lang="it-IT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Pozzar</a:t>
            </a:r>
            <a:r>
              <a:rPr lang="it-IT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it-IT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Roncarà</a:t>
            </a:r>
            <a:endParaRPr lang="it-IT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6" name="Picture 2" descr="EMILIA ROMAGNA | Ufologia e Misteri">
            <a:extLst>
              <a:ext uri="{FF2B5EF4-FFF2-40B4-BE49-F238E27FC236}">
                <a16:creationId xmlns:a16="http://schemas.microsoft.com/office/drawing/2014/main" id="{2C4845DD-2A19-F245-8CBF-A0D97C3EFAE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63" r="14612" b="-2"/>
          <a:stretch/>
        </p:blipFill>
        <p:spPr bwMode="auto">
          <a:xfrm>
            <a:off x="6021086" y="544804"/>
            <a:ext cx="6170914" cy="6313225"/>
          </a:xfrm>
          <a:custGeom>
            <a:avLst/>
            <a:gdLst/>
            <a:ahLst/>
            <a:cxnLst/>
            <a:rect l="l" t="t" r="r" b="b"/>
            <a:pathLst>
              <a:path w="6170914" h="6313225">
                <a:moveTo>
                  <a:pt x="3397813" y="0"/>
                </a:moveTo>
                <a:cubicBezTo>
                  <a:pt x="4453378" y="0"/>
                  <a:pt x="5396522" y="481334"/>
                  <a:pt x="6019731" y="1236489"/>
                </a:cubicBezTo>
                <a:lnTo>
                  <a:pt x="6170914" y="1438663"/>
                </a:lnTo>
                <a:lnTo>
                  <a:pt x="6170914" y="5356963"/>
                </a:lnTo>
                <a:lnTo>
                  <a:pt x="6019731" y="5559138"/>
                </a:lnTo>
                <a:cubicBezTo>
                  <a:pt x="5786028" y="5842321"/>
                  <a:pt x="5507333" y="6086998"/>
                  <a:pt x="5194591" y="6282226"/>
                </a:cubicBezTo>
                <a:lnTo>
                  <a:pt x="5141791" y="6313225"/>
                </a:lnTo>
                <a:lnTo>
                  <a:pt x="1659199" y="6313225"/>
                </a:lnTo>
                <a:lnTo>
                  <a:pt x="1498064" y="6215333"/>
                </a:lnTo>
                <a:cubicBezTo>
                  <a:pt x="594240" y="5604721"/>
                  <a:pt x="0" y="4570663"/>
                  <a:pt x="0" y="3397813"/>
                </a:cubicBezTo>
                <a:cubicBezTo>
                  <a:pt x="0" y="1521253"/>
                  <a:pt x="1521253" y="0"/>
                  <a:pt x="3397813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9910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4D28E87-62D2-4602-B72F-5F74AA236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1" cy="191506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C005B1BA-E5FC-42B4-99F5-2414163B6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91090"/>
            <a:ext cx="10515599" cy="93268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b="1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DIGITAL SKILLS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E178B28-2323-4551-BEF2-4A14042D0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35726"/>
            <a:ext cx="10515599" cy="420624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4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Digital skills - % population 16-74 years - 2018</a:t>
            </a:r>
          </a:p>
        </p:txBody>
      </p:sp>
      <p:graphicFrame>
        <p:nvGraphicFramePr>
          <p:cNvPr id="4" name="Tabella 4">
            <a:extLst>
              <a:ext uri="{FF2B5EF4-FFF2-40B4-BE49-F238E27FC236}">
                <a16:creationId xmlns:a16="http://schemas.microsoft.com/office/drawing/2014/main" id="{B7C90347-247C-4CD5-A9AA-CB023AC398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511160"/>
              </p:ext>
            </p:extLst>
          </p:nvPr>
        </p:nvGraphicFramePr>
        <p:xfrm>
          <a:off x="838200" y="2295564"/>
          <a:ext cx="10515601" cy="3852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16857">
                  <a:extLst>
                    <a:ext uri="{9D8B030D-6E8A-4147-A177-3AD203B41FA5}">
                      <a16:colId xmlns:a16="http://schemas.microsoft.com/office/drawing/2014/main" val="1589433385"/>
                    </a:ext>
                  </a:extLst>
                </a:gridCol>
                <a:gridCol w="3858512">
                  <a:extLst>
                    <a:ext uri="{9D8B030D-6E8A-4147-A177-3AD203B41FA5}">
                      <a16:colId xmlns:a16="http://schemas.microsoft.com/office/drawing/2014/main" val="3842471933"/>
                    </a:ext>
                  </a:extLst>
                </a:gridCol>
                <a:gridCol w="1740232">
                  <a:extLst>
                    <a:ext uri="{9D8B030D-6E8A-4147-A177-3AD203B41FA5}">
                      <a16:colId xmlns:a16="http://schemas.microsoft.com/office/drawing/2014/main" val="3101287969"/>
                    </a:ext>
                  </a:extLst>
                </a:gridCol>
              </a:tblGrid>
              <a:tr h="409474">
                <a:tc>
                  <a:txBody>
                    <a:bodyPr/>
                    <a:lstStyle/>
                    <a:p>
                      <a:endParaRPr lang="it-IT" sz="1800"/>
                    </a:p>
                  </a:txBody>
                  <a:tcPr marL="93062" marR="93062" marT="46531" marB="465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/>
                        <a:t>Emilia-Romagna</a:t>
                      </a:r>
                    </a:p>
                  </a:txBody>
                  <a:tcPr marL="93062" marR="93062" marT="46531" marB="465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 err="1"/>
                        <a:t>Italy</a:t>
                      </a:r>
                      <a:endParaRPr lang="it-IT" sz="1800" dirty="0"/>
                    </a:p>
                  </a:txBody>
                  <a:tcPr marL="93062" marR="93062" marT="46531" marB="46531"/>
                </a:tc>
                <a:extLst>
                  <a:ext uri="{0D108BD9-81ED-4DB2-BD59-A6C34878D82A}">
                    <a16:rowId xmlns:a16="http://schemas.microsoft.com/office/drawing/2014/main" val="1899459834"/>
                  </a:ext>
                </a:extLst>
              </a:tr>
              <a:tr h="688660">
                <a:tc>
                  <a:txBody>
                    <a:bodyPr/>
                    <a:lstStyle/>
                    <a:p>
                      <a:r>
                        <a:rPr lang="en-US" sz="1800"/>
                        <a:t>Individuals with basic or advanced digital skills</a:t>
                      </a:r>
                      <a:endParaRPr lang="it-IT" sz="1800"/>
                    </a:p>
                  </a:txBody>
                  <a:tcPr marL="93062" marR="93062" marT="46531" marB="465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/>
                        <a:t>45%</a:t>
                      </a:r>
                    </a:p>
                  </a:txBody>
                  <a:tcPr marL="93062" marR="93062" marT="46531" marB="465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47%</a:t>
                      </a:r>
                    </a:p>
                  </a:txBody>
                  <a:tcPr marL="93062" marR="93062" marT="46531" marB="46531"/>
                </a:tc>
                <a:extLst>
                  <a:ext uri="{0D108BD9-81ED-4DB2-BD59-A6C34878D82A}">
                    <a16:rowId xmlns:a16="http://schemas.microsoft.com/office/drawing/2014/main" val="2424278854"/>
                  </a:ext>
                </a:extLst>
              </a:tr>
              <a:tr h="688660">
                <a:tc>
                  <a:txBody>
                    <a:bodyPr/>
                    <a:lstStyle/>
                    <a:p>
                      <a:r>
                        <a:rPr lang="en-US" sz="1800" dirty="0"/>
                        <a:t>Individuals with digital skills basic or evolved information</a:t>
                      </a:r>
                      <a:endParaRPr lang="it-IT" sz="1800" dirty="0"/>
                    </a:p>
                  </a:txBody>
                  <a:tcPr marL="93062" marR="93062" marT="46531" marB="465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/>
                        <a:t>55%</a:t>
                      </a:r>
                    </a:p>
                  </a:txBody>
                  <a:tcPr marL="93062" marR="93062" marT="46531" marB="465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/>
                        <a:t>58%</a:t>
                      </a:r>
                    </a:p>
                  </a:txBody>
                  <a:tcPr marL="93062" marR="93062" marT="46531" marB="46531"/>
                </a:tc>
                <a:extLst>
                  <a:ext uri="{0D108BD9-81ED-4DB2-BD59-A6C34878D82A}">
                    <a16:rowId xmlns:a16="http://schemas.microsoft.com/office/drawing/2014/main" val="1013125758"/>
                  </a:ext>
                </a:extLst>
              </a:tr>
              <a:tr h="688660">
                <a:tc>
                  <a:txBody>
                    <a:bodyPr/>
                    <a:lstStyle/>
                    <a:p>
                      <a:r>
                        <a:rPr lang="en-US" sz="1800" dirty="0"/>
                        <a:t>Individuals with basic or advanced communication digital skills</a:t>
                      </a:r>
                      <a:endParaRPr lang="it-IT" sz="1800" dirty="0"/>
                    </a:p>
                  </a:txBody>
                  <a:tcPr marL="93062" marR="93062" marT="46531" marB="465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/>
                        <a:t>54%</a:t>
                      </a:r>
                    </a:p>
                  </a:txBody>
                  <a:tcPr marL="93062" marR="93062" marT="46531" marB="465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/>
                        <a:t>60%</a:t>
                      </a:r>
                    </a:p>
                  </a:txBody>
                  <a:tcPr marL="93062" marR="93062" marT="46531" marB="46531"/>
                </a:tc>
                <a:extLst>
                  <a:ext uri="{0D108BD9-81ED-4DB2-BD59-A6C34878D82A}">
                    <a16:rowId xmlns:a16="http://schemas.microsoft.com/office/drawing/2014/main" val="1698108627"/>
                  </a:ext>
                </a:extLst>
              </a:tr>
              <a:tr h="688660">
                <a:tc>
                  <a:txBody>
                    <a:bodyPr/>
                    <a:lstStyle/>
                    <a:p>
                      <a:r>
                        <a:rPr lang="en-US" sz="1800" dirty="0"/>
                        <a:t>Individuals with basic or evolved digital problem solving skills</a:t>
                      </a:r>
                      <a:endParaRPr lang="it-IT" sz="1800" dirty="0"/>
                    </a:p>
                  </a:txBody>
                  <a:tcPr marL="93062" marR="93062" marT="46531" marB="465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/>
                        <a:t>49%</a:t>
                      </a:r>
                    </a:p>
                  </a:txBody>
                  <a:tcPr marL="93062" marR="93062" marT="46531" marB="465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/>
                        <a:t>54%</a:t>
                      </a:r>
                    </a:p>
                  </a:txBody>
                  <a:tcPr marL="93062" marR="93062" marT="46531" marB="46531"/>
                </a:tc>
                <a:extLst>
                  <a:ext uri="{0D108BD9-81ED-4DB2-BD59-A6C34878D82A}">
                    <a16:rowId xmlns:a16="http://schemas.microsoft.com/office/drawing/2014/main" val="682595108"/>
                  </a:ext>
                </a:extLst>
              </a:tr>
              <a:tr h="688660">
                <a:tc>
                  <a:txBody>
                    <a:bodyPr/>
                    <a:lstStyle/>
                    <a:p>
                      <a:r>
                        <a:rPr lang="en-US" sz="1800" dirty="0"/>
                        <a:t>Individuals with digital skills content manipulation basic or evolved</a:t>
                      </a:r>
                      <a:endParaRPr lang="it-IT" sz="1800" dirty="0"/>
                    </a:p>
                  </a:txBody>
                  <a:tcPr marL="93062" marR="93062" marT="46531" marB="465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/>
                        <a:t>50%</a:t>
                      </a:r>
                    </a:p>
                  </a:txBody>
                  <a:tcPr marL="93062" marR="93062" marT="46531" marB="465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48%</a:t>
                      </a:r>
                    </a:p>
                  </a:txBody>
                  <a:tcPr marL="93062" marR="93062" marT="46531" marB="46531"/>
                </a:tc>
                <a:extLst>
                  <a:ext uri="{0D108BD9-81ED-4DB2-BD59-A6C34878D82A}">
                    <a16:rowId xmlns:a16="http://schemas.microsoft.com/office/drawing/2014/main" val="29868768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30418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4D28E87-62D2-4602-B72F-5F74AA236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1" cy="191506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C005B1BA-E5FC-42B4-99F5-2414163B6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91090"/>
            <a:ext cx="10515599" cy="93268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COMPETENZE DIGITALI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E178B28-2323-4551-BEF2-4A14042D0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35726"/>
            <a:ext cx="10515599" cy="420624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it-IT" sz="24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Digital skills - % popolazione 16-74 anni – 2018</a:t>
            </a:r>
          </a:p>
          <a:p>
            <a:pPr marL="0" indent="0" algn="ctr">
              <a:buNone/>
            </a:pPr>
            <a:endParaRPr lang="en-US" sz="2400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Tabella 4">
            <a:extLst>
              <a:ext uri="{FF2B5EF4-FFF2-40B4-BE49-F238E27FC236}">
                <a16:creationId xmlns:a16="http://schemas.microsoft.com/office/drawing/2014/main" id="{B7C90347-247C-4CD5-A9AA-CB023AC398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5932743"/>
              </p:ext>
            </p:extLst>
          </p:nvPr>
        </p:nvGraphicFramePr>
        <p:xfrm>
          <a:off x="838199" y="2027012"/>
          <a:ext cx="10515601" cy="4762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16857">
                  <a:extLst>
                    <a:ext uri="{9D8B030D-6E8A-4147-A177-3AD203B41FA5}">
                      <a16:colId xmlns:a16="http://schemas.microsoft.com/office/drawing/2014/main" val="1589433385"/>
                    </a:ext>
                  </a:extLst>
                </a:gridCol>
                <a:gridCol w="3858512">
                  <a:extLst>
                    <a:ext uri="{9D8B030D-6E8A-4147-A177-3AD203B41FA5}">
                      <a16:colId xmlns:a16="http://schemas.microsoft.com/office/drawing/2014/main" val="3842471933"/>
                    </a:ext>
                  </a:extLst>
                </a:gridCol>
                <a:gridCol w="1740232">
                  <a:extLst>
                    <a:ext uri="{9D8B030D-6E8A-4147-A177-3AD203B41FA5}">
                      <a16:colId xmlns:a16="http://schemas.microsoft.com/office/drawing/2014/main" val="3101287969"/>
                    </a:ext>
                  </a:extLst>
                </a:gridCol>
              </a:tblGrid>
              <a:tr h="409474">
                <a:tc>
                  <a:txBody>
                    <a:bodyPr/>
                    <a:lstStyle/>
                    <a:p>
                      <a:endParaRPr lang="it-IT" sz="1800"/>
                    </a:p>
                  </a:txBody>
                  <a:tcPr marL="93062" marR="93062" marT="46531" marB="465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/>
                        <a:t>Emilia-Romagna</a:t>
                      </a:r>
                    </a:p>
                  </a:txBody>
                  <a:tcPr marL="93062" marR="93062" marT="46531" marB="465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/>
                        <a:t>Italia</a:t>
                      </a:r>
                    </a:p>
                  </a:txBody>
                  <a:tcPr marL="93062" marR="93062" marT="46531" marB="46531"/>
                </a:tc>
                <a:extLst>
                  <a:ext uri="{0D108BD9-81ED-4DB2-BD59-A6C34878D82A}">
                    <a16:rowId xmlns:a16="http://schemas.microsoft.com/office/drawing/2014/main" val="1899459834"/>
                  </a:ext>
                </a:extLst>
              </a:tr>
              <a:tr h="688660">
                <a:tc>
                  <a:txBody>
                    <a:bodyPr/>
                    <a:lstStyle/>
                    <a:p>
                      <a:r>
                        <a:rPr lang="it-IT" sz="1800" dirty="0"/>
                        <a:t>Individui con </a:t>
                      </a:r>
                      <a:r>
                        <a:rPr lang="it-IT" sz="1800" dirty="0" err="1"/>
                        <a:t>digital</a:t>
                      </a:r>
                      <a:r>
                        <a:rPr lang="it-IT" sz="1800" dirty="0"/>
                        <a:t> skills di base o evoluti</a:t>
                      </a:r>
                    </a:p>
                    <a:p>
                      <a:endParaRPr lang="it-IT" sz="1800" dirty="0"/>
                    </a:p>
                  </a:txBody>
                  <a:tcPr marL="93062" marR="93062" marT="46531" marB="465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/>
                        <a:t>45%</a:t>
                      </a:r>
                    </a:p>
                  </a:txBody>
                  <a:tcPr marL="93062" marR="93062" marT="46531" marB="465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/>
                        <a:t>46%</a:t>
                      </a:r>
                    </a:p>
                  </a:txBody>
                  <a:tcPr marL="93062" marR="93062" marT="46531" marB="46531"/>
                </a:tc>
                <a:extLst>
                  <a:ext uri="{0D108BD9-81ED-4DB2-BD59-A6C34878D82A}">
                    <a16:rowId xmlns:a16="http://schemas.microsoft.com/office/drawing/2014/main" val="2424278854"/>
                  </a:ext>
                </a:extLst>
              </a:tr>
              <a:tr h="688660">
                <a:tc>
                  <a:txBody>
                    <a:bodyPr/>
                    <a:lstStyle/>
                    <a:p>
                      <a:r>
                        <a:rPr lang="it-IT" sz="1800" dirty="0"/>
                        <a:t>Individui con </a:t>
                      </a:r>
                      <a:r>
                        <a:rPr lang="it-IT" sz="1800" dirty="0" err="1"/>
                        <a:t>digital</a:t>
                      </a:r>
                      <a:r>
                        <a:rPr lang="it-IT" sz="1800" dirty="0"/>
                        <a:t> skills INFORMAZIONE di base o evoluti</a:t>
                      </a:r>
                    </a:p>
                    <a:p>
                      <a:endParaRPr lang="it-IT" sz="1800" dirty="0"/>
                    </a:p>
                  </a:txBody>
                  <a:tcPr marL="93062" marR="93062" marT="46531" marB="465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/>
                        <a:t>55%</a:t>
                      </a:r>
                    </a:p>
                  </a:txBody>
                  <a:tcPr marL="93062" marR="93062" marT="46531" marB="465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/>
                        <a:t>58%</a:t>
                      </a:r>
                    </a:p>
                  </a:txBody>
                  <a:tcPr marL="93062" marR="93062" marT="46531" marB="46531"/>
                </a:tc>
                <a:extLst>
                  <a:ext uri="{0D108BD9-81ED-4DB2-BD59-A6C34878D82A}">
                    <a16:rowId xmlns:a16="http://schemas.microsoft.com/office/drawing/2014/main" val="1013125758"/>
                  </a:ext>
                </a:extLst>
              </a:tr>
              <a:tr h="688660">
                <a:tc>
                  <a:txBody>
                    <a:bodyPr/>
                    <a:lstStyle/>
                    <a:p>
                      <a:r>
                        <a:rPr lang="it-IT" sz="1800" dirty="0"/>
                        <a:t>Individui con </a:t>
                      </a:r>
                      <a:r>
                        <a:rPr lang="it-IT" sz="1800" dirty="0" err="1"/>
                        <a:t>digital</a:t>
                      </a:r>
                      <a:r>
                        <a:rPr lang="it-IT" sz="1800" dirty="0"/>
                        <a:t> skills COMUNICAZIONE di base o evoluti</a:t>
                      </a:r>
                    </a:p>
                    <a:p>
                      <a:endParaRPr lang="it-IT" sz="1800" dirty="0"/>
                    </a:p>
                  </a:txBody>
                  <a:tcPr marL="93062" marR="93062" marT="46531" marB="465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/>
                        <a:t>54%</a:t>
                      </a:r>
                    </a:p>
                  </a:txBody>
                  <a:tcPr marL="93062" marR="93062" marT="46531" marB="465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/>
                        <a:t>60%</a:t>
                      </a:r>
                    </a:p>
                  </a:txBody>
                  <a:tcPr marL="93062" marR="93062" marT="46531" marB="46531"/>
                </a:tc>
                <a:extLst>
                  <a:ext uri="{0D108BD9-81ED-4DB2-BD59-A6C34878D82A}">
                    <a16:rowId xmlns:a16="http://schemas.microsoft.com/office/drawing/2014/main" val="1698108627"/>
                  </a:ext>
                </a:extLst>
              </a:tr>
              <a:tr h="688660">
                <a:tc>
                  <a:txBody>
                    <a:bodyPr/>
                    <a:lstStyle/>
                    <a:p>
                      <a:r>
                        <a:rPr lang="it-IT" sz="1800" dirty="0"/>
                        <a:t>Individui con </a:t>
                      </a:r>
                      <a:r>
                        <a:rPr lang="it-IT" sz="1800" dirty="0" err="1"/>
                        <a:t>digital</a:t>
                      </a:r>
                      <a:r>
                        <a:rPr lang="it-IT" sz="1800" dirty="0"/>
                        <a:t> skills PROBLEM SOLVING di base o evoluti</a:t>
                      </a:r>
                    </a:p>
                    <a:p>
                      <a:endParaRPr lang="it-IT" sz="1800" dirty="0"/>
                    </a:p>
                  </a:txBody>
                  <a:tcPr marL="93062" marR="93062" marT="46531" marB="465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/>
                        <a:t>49%</a:t>
                      </a:r>
                    </a:p>
                  </a:txBody>
                  <a:tcPr marL="93062" marR="93062" marT="46531" marB="465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/>
                        <a:t>54%</a:t>
                      </a:r>
                    </a:p>
                  </a:txBody>
                  <a:tcPr marL="93062" marR="93062" marT="46531" marB="46531"/>
                </a:tc>
                <a:extLst>
                  <a:ext uri="{0D108BD9-81ED-4DB2-BD59-A6C34878D82A}">
                    <a16:rowId xmlns:a16="http://schemas.microsoft.com/office/drawing/2014/main" val="682595108"/>
                  </a:ext>
                </a:extLst>
              </a:tr>
              <a:tr h="688660">
                <a:tc>
                  <a:txBody>
                    <a:bodyPr/>
                    <a:lstStyle/>
                    <a:p>
                      <a:r>
                        <a:rPr lang="it-IT" sz="1800" dirty="0"/>
                        <a:t>Individui con </a:t>
                      </a:r>
                      <a:r>
                        <a:rPr lang="it-IT" sz="1800" dirty="0" err="1"/>
                        <a:t>digital</a:t>
                      </a:r>
                      <a:r>
                        <a:rPr lang="it-IT" sz="1800" dirty="0"/>
                        <a:t> skills CONTENT MANIPULATION di base o evoluti</a:t>
                      </a:r>
                    </a:p>
                    <a:p>
                      <a:endParaRPr lang="it-IT" sz="1800" dirty="0"/>
                    </a:p>
                  </a:txBody>
                  <a:tcPr marL="93062" marR="93062" marT="46531" marB="465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50%</a:t>
                      </a:r>
                    </a:p>
                  </a:txBody>
                  <a:tcPr marL="93062" marR="93062" marT="46531" marB="465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48%</a:t>
                      </a:r>
                    </a:p>
                  </a:txBody>
                  <a:tcPr marL="93062" marR="93062" marT="46531" marB="46531"/>
                </a:tc>
                <a:extLst>
                  <a:ext uri="{0D108BD9-81ED-4DB2-BD59-A6C34878D82A}">
                    <a16:rowId xmlns:a16="http://schemas.microsoft.com/office/drawing/2014/main" val="29868768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12966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6E9D4C6-393E-4903-9665-4A0251789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ctr"/>
            <a:r>
              <a:rPr lang="it-IT" sz="4800" b="1" dirty="0">
                <a:solidFill>
                  <a:srgbClr val="FFFFFF"/>
                </a:solidFill>
              </a:rPr>
              <a:t>SITOGRAFIA</a:t>
            </a:r>
          </a:p>
        </p:txBody>
      </p:sp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278DCFBD-94DC-402B-8A05-D11B7323FA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it-IT" sz="2400" dirty="0">
                <a:hlinkClick r:id="rId2"/>
              </a:rPr>
              <a:t>https://www.retealtatecnologia.it/</a:t>
            </a:r>
            <a:endParaRPr lang="it-IT" sz="2400" dirty="0"/>
          </a:p>
          <a:p>
            <a:pPr marL="0" indent="0">
              <a:buNone/>
            </a:pPr>
            <a:r>
              <a:rPr lang="it-IT" sz="2400" dirty="0">
                <a:hlinkClick r:id="rId3"/>
              </a:rPr>
              <a:t>https://imprese.regione.emilia-romagna.it/</a:t>
            </a:r>
            <a:endParaRPr lang="it-IT" sz="2400" dirty="0"/>
          </a:p>
          <a:p>
            <a:pPr marL="0" indent="0">
              <a:buNone/>
            </a:pPr>
            <a:r>
              <a:rPr lang="it-IT" sz="2400" dirty="0">
                <a:hlinkClick r:id="rId4"/>
              </a:rPr>
              <a:t>https://www.regione.emilia-romagna.it/</a:t>
            </a:r>
            <a:endParaRPr lang="it-IT" sz="2400" dirty="0"/>
          </a:p>
          <a:p>
            <a:pPr marL="0" indent="0">
              <a:buNone/>
            </a:pPr>
            <a:r>
              <a:rPr lang="it-IT" sz="2400" dirty="0">
                <a:hlinkClick r:id="rId5"/>
              </a:rPr>
              <a:t>https://www.certimac.it/IT/Rete_alta_tecnologia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885646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egnaposto contenuto 7">
            <a:extLst>
              <a:ext uri="{FF2B5EF4-FFF2-40B4-BE49-F238E27FC236}">
                <a16:creationId xmlns:a16="http://schemas.microsoft.com/office/drawing/2014/main" id="{7B9F34CF-8158-4576-AB00-7C85116369C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r="12890" b="1"/>
          <a:stretch/>
        </p:blipFill>
        <p:spPr>
          <a:xfrm>
            <a:off x="20" y="10"/>
            <a:ext cx="12191981" cy="685799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9873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C80ADD06-0335-4088-91B5-47916894A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772998"/>
            <a:ext cx="6891186" cy="1135737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3600" b="1" dirty="0"/>
              <a:t>EMILIA-ROMAGNA HIGH TECHNOLOGY NETWORK</a:t>
            </a:r>
            <a:br>
              <a:rPr lang="en-US" sz="3600" b="1" dirty="0"/>
            </a:br>
            <a:endParaRPr lang="en-US" sz="3600" b="1" dirty="0"/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6193C848-C14E-474C-B2B5-5473A7E60F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3467" y="1782981"/>
            <a:ext cx="6891187" cy="439398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000" dirty="0"/>
              <a:t>Promotes the meeting of </a:t>
            </a:r>
            <a:r>
              <a:rPr lang="en-US" sz="2000" b="1" dirty="0"/>
              <a:t>research</a:t>
            </a:r>
            <a:r>
              <a:rPr lang="en-US" sz="2000" dirty="0"/>
              <a:t> and </a:t>
            </a:r>
            <a:r>
              <a:rPr lang="en-US" sz="2000" b="1" dirty="0"/>
              <a:t>businesses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0066"/>
                </a:solidFill>
              </a:rPr>
              <a:t>What the Region does</a:t>
            </a:r>
          </a:p>
          <a:p>
            <a:pPr marL="0" indent="0">
              <a:buNone/>
            </a:pPr>
            <a:r>
              <a:rPr lang="en-US" sz="2000" dirty="0"/>
              <a:t>2002 - Emilia-Romagna Region started to design and develop a regional system for </a:t>
            </a:r>
            <a:r>
              <a:rPr lang="en-US" sz="2000" b="1" dirty="0"/>
              <a:t>industrial research </a:t>
            </a:r>
            <a:r>
              <a:rPr lang="en-US" sz="2000" dirty="0"/>
              <a:t>and </a:t>
            </a:r>
            <a:r>
              <a:rPr lang="en-US" sz="2000" b="1" dirty="0"/>
              <a:t>technology transfer </a:t>
            </a:r>
            <a:r>
              <a:rPr lang="en-US" sz="2000" dirty="0"/>
              <a:t>to other fields</a:t>
            </a:r>
            <a:endParaRPr lang="en-US" sz="2000" b="1" dirty="0"/>
          </a:p>
          <a:p>
            <a:pPr marL="0" indent="0">
              <a:buNone/>
            </a:pPr>
            <a:r>
              <a:rPr lang="en-US" sz="2000" b="1" dirty="0"/>
              <a:t> </a:t>
            </a:r>
          </a:p>
          <a:p>
            <a:pPr marL="0" indent="0">
              <a:buNone/>
            </a:pPr>
            <a:r>
              <a:rPr lang="en-US" sz="2000" b="1" dirty="0"/>
              <a:t>Network’s objective: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production systems’ promotion and transformation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districts and supply chains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higher technological dynamism and greater commitment to </a:t>
            </a:r>
            <a:r>
              <a:rPr lang="en-US" sz="2000" b="1" dirty="0"/>
              <a:t>researc</a:t>
            </a:r>
            <a:r>
              <a:rPr lang="en-US" sz="2000" dirty="0"/>
              <a:t>h and </a:t>
            </a:r>
            <a:r>
              <a:rPr lang="en-US" sz="2000" b="1" dirty="0"/>
              <a:t>development</a:t>
            </a:r>
            <a:endParaRPr lang="it-IT" sz="2000" dirty="0"/>
          </a:p>
        </p:txBody>
      </p:sp>
      <p:grpSp>
        <p:nvGrpSpPr>
          <p:cNvPr id="33" name="Group 14">
            <a:extLst>
              <a:ext uri="{FF2B5EF4-FFF2-40B4-BE49-F238E27FC236}">
                <a16:creationId xmlns:a16="http://schemas.microsoft.com/office/drawing/2014/main" id="{07EAA094-9CF6-4695-958A-33D9BCAA94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123132" y="713128"/>
            <a:ext cx="1068867" cy="2126625"/>
            <a:chOff x="10918968" y="713127"/>
            <a:chExt cx="1273032" cy="2532832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2E80C965-DB6D-4F81-9E9E-B027384D0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A580F890-B085-4E95-96AA-55AEBEC5CE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0816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egnaposto contenuto 7">
            <a:extLst>
              <a:ext uri="{FF2B5EF4-FFF2-40B4-BE49-F238E27FC236}">
                <a16:creationId xmlns:a16="http://schemas.microsoft.com/office/drawing/2014/main" id="{7B9F34CF-8158-4576-AB00-7C85116369C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r="12890" b="1"/>
          <a:stretch/>
        </p:blipFill>
        <p:spPr>
          <a:xfrm>
            <a:off x="0" y="10"/>
            <a:ext cx="12191981" cy="685799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9873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C80ADD06-0335-4088-91B5-47916894A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479396"/>
            <a:ext cx="6891186" cy="1135737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br>
              <a:rPr lang="en-US" sz="3600" b="1" dirty="0"/>
            </a:br>
            <a:r>
              <a:rPr lang="en-US" sz="3600" b="1" dirty="0"/>
              <a:t>RETE ALTA TECNOLOGIA DELL'EMILIA-ROMAGNA</a:t>
            </a:r>
            <a:br>
              <a:rPr lang="en-US" sz="3600" b="1" dirty="0"/>
            </a:br>
            <a:endParaRPr lang="en-US" sz="3600" b="1" dirty="0"/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6193C848-C14E-474C-B2B5-5473A7E60F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3467" y="1782981"/>
            <a:ext cx="6891187" cy="439398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it-IT" sz="2000" dirty="0"/>
              <a:t>Promuove l'incontro tra il mondo della </a:t>
            </a:r>
            <a:r>
              <a:rPr lang="it-IT" sz="2000" b="1" dirty="0"/>
              <a:t>ricerca</a:t>
            </a:r>
            <a:r>
              <a:rPr lang="it-IT" sz="2000" dirty="0"/>
              <a:t> e le </a:t>
            </a:r>
            <a:r>
              <a:rPr lang="it-IT" sz="2000" b="1" dirty="0"/>
              <a:t>imprese</a:t>
            </a:r>
          </a:p>
          <a:p>
            <a:pPr marL="0" indent="0">
              <a:buNone/>
            </a:pPr>
            <a:r>
              <a:rPr lang="it-IT" sz="2000" b="1" dirty="0">
                <a:solidFill>
                  <a:srgbClr val="FF0066"/>
                </a:solidFill>
              </a:rPr>
              <a:t>Cosa fa la regione</a:t>
            </a:r>
          </a:p>
          <a:p>
            <a:pPr marL="0" indent="0">
              <a:buNone/>
            </a:pPr>
            <a:r>
              <a:rPr lang="it-IT" sz="2000" b="0" i="0" dirty="0">
                <a:solidFill>
                  <a:srgbClr val="000000"/>
                </a:solidFill>
                <a:effectLst/>
              </a:rPr>
              <a:t>2002 - La Regione Emilia-Romagna avvia la progettazione e lo sviluppo di un sistema regionale di </a:t>
            </a:r>
            <a:r>
              <a:rPr lang="it-IT" sz="2000" b="1" i="0" dirty="0">
                <a:solidFill>
                  <a:srgbClr val="000000"/>
                </a:solidFill>
                <a:effectLst/>
              </a:rPr>
              <a:t>ricerca industriale </a:t>
            </a:r>
            <a:r>
              <a:rPr lang="it-IT" sz="2000" b="0" i="0" dirty="0">
                <a:solidFill>
                  <a:srgbClr val="000000"/>
                </a:solidFill>
                <a:effectLst/>
              </a:rPr>
              <a:t>e </a:t>
            </a:r>
            <a:r>
              <a:rPr lang="it-IT" sz="2000" b="1" i="0" dirty="0">
                <a:solidFill>
                  <a:srgbClr val="000000"/>
                </a:solidFill>
                <a:effectLst/>
              </a:rPr>
              <a:t>trasferimento tecnologico </a:t>
            </a:r>
            <a:r>
              <a:rPr lang="it-IT" sz="2000" b="0" i="0" dirty="0">
                <a:solidFill>
                  <a:srgbClr val="000000"/>
                </a:solidFill>
                <a:effectLst/>
              </a:rPr>
              <a:t>verso altri settori</a:t>
            </a:r>
            <a:br>
              <a:rPr lang="it-IT" sz="2000" dirty="0"/>
            </a:br>
            <a:endParaRPr lang="it-IT" sz="2000" dirty="0"/>
          </a:p>
          <a:p>
            <a:pPr marL="0" indent="0">
              <a:buNone/>
            </a:pPr>
            <a:r>
              <a:rPr lang="it-IT" sz="2000" b="1" i="0" dirty="0">
                <a:solidFill>
                  <a:srgbClr val="000000"/>
                </a:solidFill>
                <a:effectLst/>
              </a:rPr>
              <a:t>Obiettivo della rete: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sz="2000" b="0" i="0" dirty="0">
                <a:solidFill>
                  <a:srgbClr val="000000"/>
                </a:solidFill>
                <a:effectLst/>
              </a:rPr>
              <a:t>promozione e trasformazione dei sistemi produttivi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sz="2000" b="0" i="0" dirty="0">
                <a:solidFill>
                  <a:srgbClr val="000000"/>
                </a:solidFill>
                <a:effectLst/>
              </a:rPr>
              <a:t>distretti e catene di approvvigionamento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sz="2000" b="0" i="0" dirty="0">
                <a:solidFill>
                  <a:srgbClr val="000000"/>
                </a:solidFill>
                <a:effectLst/>
              </a:rPr>
              <a:t>maggiore dinamismo tecnologico e maggiore impegno nella </a:t>
            </a:r>
            <a:r>
              <a:rPr lang="it-IT" sz="2000" b="1" i="0" dirty="0">
                <a:solidFill>
                  <a:srgbClr val="000000"/>
                </a:solidFill>
                <a:effectLst/>
              </a:rPr>
              <a:t>ricerca</a:t>
            </a:r>
            <a:r>
              <a:rPr lang="it-IT" sz="2000" b="0" i="0" dirty="0">
                <a:solidFill>
                  <a:srgbClr val="000000"/>
                </a:solidFill>
                <a:effectLst/>
              </a:rPr>
              <a:t> e </a:t>
            </a:r>
            <a:r>
              <a:rPr lang="it-IT" sz="2000" b="1" i="0" dirty="0">
                <a:solidFill>
                  <a:srgbClr val="000000"/>
                </a:solidFill>
                <a:effectLst/>
              </a:rPr>
              <a:t>sviluppo</a:t>
            </a:r>
            <a:endParaRPr lang="it-IT" sz="2000" b="1" dirty="0"/>
          </a:p>
        </p:txBody>
      </p:sp>
      <p:grpSp>
        <p:nvGrpSpPr>
          <p:cNvPr id="33" name="Group 14">
            <a:extLst>
              <a:ext uri="{FF2B5EF4-FFF2-40B4-BE49-F238E27FC236}">
                <a16:creationId xmlns:a16="http://schemas.microsoft.com/office/drawing/2014/main" id="{07EAA094-9CF6-4695-958A-33D9BCAA94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123132" y="713128"/>
            <a:ext cx="1068867" cy="2126625"/>
            <a:chOff x="10918968" y="713127"/>
            <a:chExt cx="1273032" cy="2532832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2E80C965-DB6D-4F81-9E9E-B027384D0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A580F890-B085-4E95-96AA-55AEBEC5CE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8911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1FF88F03-3846-4A29-BA14-278D27119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rgbClr val="FFFFFF"/>
                </a:solidFill>
              </a:rPr>
              <a:t>TECHN</a:t>
            </a:r>
            <a:r>
              <a:rPr lang="en-GB" b="1" dirty="0">
                <a:solidFill>
                  <a:srgbClr val="FFFFFF"/>
                </a:solidFill>
              </a:rPr>
              <a:t>OLOGY </a:t>
            </a:r>
            <a:endParaRPr lang="it-IT" b="1" dirty="0">
              <a:solidFill>
                <a:srgbClr val="FFFFFF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08683DD-1B2F-4ECE-B3AF-58E2C1F22B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8769" y="407963"/>
            <a:ext cx="5417889" cy="616164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000000"/>
                </a:solidFill>
              </a:rPr>
              <a:t>TECHNOPOLES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00000"/>
                </a:solidFill>
              </a:rPr>
              <a:t>a network of 10 infrastructures in 20 locations throughout the region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00000"/>
                </a:solidFill>
              </a:rPr>
              <a:t>industrial research: High Technology Network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00000"/>
                </a:solidFill>
              </a:rPr>
              <a:t>dissemination, demonstration and information activities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00000"/>
                </a:solidFill>
              </a:rPr>
              <a:t>matching: companies-research promotion</a:t>
            </a:r>
          </a:p>
          <a:p>
            <a:pPr marL="0" indent="0">
              <a:buNone/>
            </a:pPr>
            <a:endParaRPr lang="it-IT" sz="17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427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1FF88F03-3846-4A29-BA14-278D27119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rgbClr val="FFFFFF"/>
                </a:solidFill>
              </a:rPr>
              <a:t>TECN</a:t>
            </a:r>
            <a:r>
              <a:rPr lang="en-GB" b="1" dirty="0">
                <a:solidFill>
                  <a:srgbClr val="FFFFFF"/>
                </a:solidFill>
              </a:rPr>
              <a:t>OLOGIA </a:t>
            </a:r>
            <a:endParaRPr lang="it-IT" b="1" dirty="0">
              <a:solidFill>
                <a:srgbClr val="FFFFFF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08683DD-1B2F-4ECE-B3AF-58E2C1F22B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8769" y="407963"/>
            <a:ext cx="5417889" cy="6450037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2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TECNOPOLI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it-IT" sz="2000" b="0" i="0" u="none" strike="noStrike" dirty="0">
                <a:effectLst/>
              </a:rPr>
              <a:t>una rete di 10 infrastrutture in 20 località in tutta la regione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it-IT" sz="2000" b="0" i="0" u="none" strike="noStrike" dirty="0">
                <a:effectLst/>
              </a:rPr>
              <a:t>ricerca industriale: rete ad alta tecnologia</a:t>
            </a:r>
            <a:endParaRPr lang="it-IT" sz="2000" u="none" strike="noStrike" dirty="0"/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it-IT" sz="2000" b="0" i="0" u="none" strike="noStrike" dirty="0">
                <a:effectLst/>
              </a:rPr>
              <a:t>attività di divulgazione, dimostrazione e informazione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it-IT" sz="2000" dirty="0"/>
              <a:t>m</a:t>
            </a:r>
            <a:r>
              <a:rPr lang="it-IT" sz="2000" b="0" i="0" u="none" strike="noStrike" dirty="0">
                <a:effectLst/>
              </a:rPr>
              <a:t>atching: promozione imprese-ricerca</a:t>
            </a:r>
            <a:endParaRPr lang="it-IT" sz="20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sz="17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393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8F2993-BEB5-4830-B574-77C3F0A11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0513" y="-144455"/>
            <a:ext cx="6586491" cy="1286160"/>
          </a:xfrm>
        </p:spPr>
        <p:txBody>
          <a:bodyPr anchor="b">
            <a:normAutofit/>
          </a:bodyPr>
          <a:lstStyle/>
          <a:p>
            <a:pPr algn="ctr"/>
            <a:r>
              <a:rPr lang="it-IT" b="1" dirty="0"/>
              <a:t>ASTER FOR RESEARCH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5D5C306-E0F2-48A5-9A94-FD5865EAF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1434905"/>
            <a:ext cx="6586489" cy="4788915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600" b="1" dirty="0"/>
          </a:p>
          <a:p>
            <a:pPr marL="0" indent="0">
              <a:buNone/>
            </a:pPr>
            <a:r>
              <a:rPr lang="en-US" sz="1600" b="1" dirty="0"/>
              <a:t> </a:t>
            </a:r>
            <a:r>
              <a:rPr lang="en-US" sz="1800" b="1" dirty="0"/>
              <a:t>ASTER:</a:t>
            </a:r>
          </a:p>
          <a:p>
            <a:pPr marL="0" indent="0">
              <a:buNone/>
            </a:pPr>
            <a:endParaRPr lang="en-US" sz="16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/>
              <a:t>develops, implements strategic initiatives and specific actions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/>
              <a:t>offers to the regional research system an active network of partners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Organization of the High Technology Network platforms: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 err="1"/>
              <a:t>Agrifood</a:t>
            </a:r>
            <a:endParaRPr lang="en-US" sz="16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/>
              <a:t>Buildings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/>
              <a:t>Energy &amp; Environment,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/>
              <a:t>ICT &amp; Design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/>
              <a:t>Mechanics &amp; Materials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600" dirty="0"/>
              <a:t>Life Sciences.</a:t>
            </a:r>
            <a:endParaRPr lang="it-IT" sz="1600" dirty="0"/>
          </a:p>
        </p:txBody>
      </p:sp>
      <p:pic>
        <p:nvPicPr>
          <p:cNvPr id="5" name="Picture 4" descr="Sphere of mesh and nodes">
            <a:extLst>
              <a:ext uri="{FF2B5EF4-FFF2-40B4-BE49-F238E27FC236}">
                <a16:creationId xmlns:a16="http://schemas.microsoft.com/office/drawing/2014/main" id="{C9BE4617-30F3-4256-91E9-B73D08E84CB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0147" r="9158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3DDDF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4315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8F2993-BEB5-4830-B574-77C3F0A11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0513" y="-144455"/>
            <a:ext cx="6586491" cy="1286160"/>
          </a:xfrm>
        </p:spPr>
        <p:txBody>
          <a:bodyPr anchor="b">
            <a:normAutofit/>
          </a:bodyPr>
          <a:lstStyle/>
          <a:p>
            <a:pPr algn="ctr"/>
            <a:r>
              <a:rPr lang="it-IT" b="1" dirty="0"/>
              <a:t>ASTER PER LA RICERCA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5D5C306-E0F2-48A5-9A94-FD5865EAF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1434905"/>
            <a:ext cx="6586489" cy="4788915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it-IT" sz="1600" b="1" dirty="0"/>
          </a:p>
          <a:p>
            <a:pPr marL="0" indent="0">
              <a:buNone/>
            </a:pPr>
            <a:r>
              <a:rPr lang="it-IT" sz="1800" b="1" dirty="0"/>
              <a:t> ASTER</a:t>
            </a:r>
            <a:r>
              <a:rPr lang="it-IT" sz="1800" dirty="0"/>
              <a:t>:</a:t>
            </a:r>
          </a:p>
          <a:p>
            <a:pPr marL="0" indent="0">
              <a:buNone/>
            </a:pPr>
            <a:endParaRPr lang="it-IT" sz="1600" dirty="0"/>
          </a:p>
          <a:p>
            <a:pPr>
              <a:buFont typeface="Wingdings" panose="05000000000000000000" pitchFamily="2" charset="2"/>
              <a:buChar char="§"/>
            </a:pPr>
            <a:r>
              <a:rPr lang="it-IT" sz="1600" dirty="0"/>
              <a:t>sviluppo di iniziative strategiche e azioni specifiche.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sz="1600" dirty="0"/>
              <a:t>offre al sistema di ricerca regionale una rete attiva di partner</a:t>
            </a:r>
          </a:p>
          <a:p>
            <a:pPr marL="0" indent="0">
              <a:buNone/>
            </a:pPr>
            <a:endParaRPr lang="it-IT" sz="1600" dirty="0"/>
          </a:p>
          <a:p>
            <a:pPr marL="0" indent="0">
              <a:buNone/>
            </a:pPr>
            <a:r>
              <a:rPr lang="it-IT" sz="1600" dirty="0"/>
              <a:t>Organizzazione delle piattaforme dell’Alta Rete di Tecnologia: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sz="1600" dirty="0"/>
              <a:t>Agroalimentare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sz="1600" dirty="0"/>
              <a:t>Costruzioni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sz="1600" dirty="0"/>
              <a:t>Energy &amp; Environment,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sz="1600" dirty="0"/>
              <a:t>ICT &amp; Design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sz="1600" dirty="0"/>
              <a:t>Meccanica e materiali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sz="1600" dirty="0"/>
              <a:t>Life Sciences.</a:t>
            </a:r>
          </a:p>
        </p:txBody>
      </p:sp>
      <p:pic>
        <p:nvPicPr>
          <p:cNvPr id="5" name="Picture 4" descr="Sphere of mesh and nodes">
            <a:extLst>
              <a:ext uri="{FF2B5EF4-FFF2-40B4-BE49-F238E27FC236}">
                <a16:creationId xmlns:a16="http://schemas.microsoft.com/office/drawing/2014/main" id="{C9BE4617-30F3-4256-91E9-B73D08E84CB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0147" r="9158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3DDDF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0784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0" name="Rectangle 49">
            <a:extLst>
              <a:ext uri="{FF2B5EF4-FFF2-40B4-BE49-F238E27FC236}">
                <a16:creationId xmlns:a16="http://schemas.microsoft.com/office/drawing/2014/main" id="{9D3A9E89-033E-4C4A-8C41-416DABFFD3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51">
            <a:extLst>
              <a:ext uri="{FF2B5EF4-FFF2-40B4-BE49-F238E27FC236}">
                <a16:creationId xmlns:a16="http://schemas.microsoft.com/office/drawing/2014/main" id="{C3FA3A01-98C5-487F-892D-265B5AF63D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40176"/>
            <a:ext cx="6282558" cy="57515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42DBCA2B-2E92-48EE-A8EB-6D04DED43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892145"/>
            <a:ext cx="5321807" cy="1370207"/>
          </a:xfrm>
        </p:spPr>
        <p:txBody>
          <a:bodyPr>
            <a:normAutofit/>
          </a:bodyPr>
          <a:lstStyle/>
          <a:p>
            <a:pPr algn="ctr"/>
            <a:r>
              <a:rPr lang="en-US" sz="3400" dirty="0"/>
              <a:t>EMPLOYMENT IN THE ICT ENTERPRISE SECTOR</a:t>
            </a:r>
            <a:endParaRPr lang="it-IT" sz="3400" dirty="0"/>
          </a:p>
        </p:txBody>
      </p:sp>
      <p:grpSp>
        <p:nvGrpSpPr>
          <p:cNvPr id="82" name="Group 53">
            <a:extLst>
              <a:ext uri="{FF2B5EF4-FFF2-40B4-BE49-F238E27FC236}">
                <a16:creationId xmlns:a16="http://schemas.microsoft.com/office/drawing/2014/main" id="{8BE6DE9A-8306-4193-893B-AE9B5EBF24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167" y="899960"/>
            <a:ext cx="242107" cy="1340860"/>
            <a:chOff x="56167" y="899960"/>
            <a:chExt cx="242107" cy="1340860"/>
          </a:xfrm>
        </p:grpSpPr>
        <p:sp>
          <p:nvSpPr>
            <p:cNvPr id="55" name="Rectangle 2">
              <a:extLst>
                <a:ext uri="{FF2B5EF4-FFF2-40B4-BE49-F238E27FC236}">
                  <a16:creationId xmlns:a16="http://schemas.microsoft.com/office/drawing/2014/main" id="{E5FA5A49-3BE9-4E7B-8FF7-44F3DE979C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46971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59">
              <a:extLst>
                <a:ext uri="{FF2B5EF4-FFF2-40B4-BE49-F238E27FC236}">
                  <a16:creationId xmlns:a16="http://schemas.microsoft.com/office/drawing/2014/main" id="{134E9F22-C524-419E-A8CB-062E88823F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46971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2">
              <a:extLst>
                <a:ext uri="{FF2B5EF4-FFF2-40B4-BE49-F238E27FC236}">
                  <a16:creationId xmlns:a16="http://schemas.microsoft.com/office/drawing/2014/main" id="{A38CECAB-191F-41F4-A919-72FE7752C3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32760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59">
              <a:extLst>
                <a:ext uri="{FF2B5EF4-FFF2-40B4-BE49-F238E27FC236}">
                  <a16:creationId xmlns:a16="http://schemas.microsoft.com/office/drawing/2014/main" id="{B8900C09-40C4-4F6C-B873-A8756A5CD7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32760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2">
              <a:extLst>
                <a:ext uri="{FF2B5EF4-FFF2-40B4-BE49-F238E27FC236}">
                  <a16:creationId xmlns:a16="http://schemas.microsoft.com/office/drawing/2014/main" id="{6A31DCD3-617B-434F-AF65-E72A93326E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18549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59">
              <a:extLst>
                <a:ext uri="{FF2B5EF4-FFF2-40B4-BE49-F238E27FC236}">
                  <a16:creationId xmlns:a16="http://schemas.microsoft.com/office/drawing/2014/main" id="{AA7807F6-147A-428A-9F1F-7C8EABCD37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18549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2">
              <a:extLst>
                <a:ext uri="{FF2B5EF4-FFF2-40B4-BE49-F238E27FC236}">
                  <a16:creationId xmlns:a16="http://schemas.microsoft.com/office/drawing/2014/main" id="{18AB430C-3C5C-4618-AB7B-4724E01EA6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04337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59">
              <a:extLst>
                <a:ext uri="{FF2B5EF4-FFF2-40B4-BE49-F238E27FC236}">
                  <a16:creationId xmlns:a16="http://schemas.microsoft.com/office/drawing/2014/main" id="{86A4780E-33EF-4507-A7BF-FBE3F3C6C7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04337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2">
              <a:extLst>
                <a:ext uri="{FF2B5EF4-FFF2-40B4-BE49-F238E27FC236}">
                  <a16:creationId xmlns:a16="http://schemas.microsoft.com/office/drawing/2014/main" id="{0A4FDBFA-FF76-46BC-88FA-B1C31B094C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90126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59">
              <a:extLst>
                <a:ext uri="{FF2B5EF4-FFF2-40B4-BE49-F238E27FC236}">
                  <a16:creationId xmlns:a16="http://schemas.microsoft.com/office/drawing/2014/main" id="{33B7BF73-1D31-4741-B960-77A8BC0460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90126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2">
              <a:extLst>
                <a:ext uri="{FF2B5EF4-FFF2-40B4-BE49-F238E27FC236}">
                  <a16:creationId xmlns:a16="http://schemas.microsoft.com/office/drawing/2014/main" id="{77CF111F-A184-41B4-B87F-7D52A5BD34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218028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59">
              <a:extLst>
                <a:ext uri="{FF2B5EF4-FFF2-40B4-BE49-F238E27FC236}">
                  <a16:creationId xmlns:a16="http://schemas.microsoft.com/office/drawing/2014/main" id="{74C2BF57-775C-46B3-B265-970E9B5847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218028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2">
              <a:extLst>
                <a:ext uri="{FF2B5EF4-FFF2-40B4-BE49-F238E27FC236}">
                  <a16:creationId xmlns:a16="http://schemas.microsoft.com/office/drawing/2014/main" id="{E213D1E8-AFA8-4322-BF69-5CC2B1718D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203817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59">
              <a:extLst>
                <a:ext uri="{FF2B5EF4-FFF2-40B4-BE49-F238E27FC236}">
                  <a16:creationId xmlns:a16="http://schemas.microsoft.com/office/drawing/2014/main" id="{B24BE080-8569-4E0D-B587-2E9055D704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203817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2">
              <a:extLst>
                <a:ext uri="{FF2B5EF4-FFF2-40B4-BE49-F238E27FC236}">
                  <a16:creationId xmlns:a16="http://schemas.microsoft.com/office/drawing/2014/main" id="{638683EF-4E62-45B4-9FB2-1937912299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89606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59">
              <a:extLst>
                <a:ext uri="{FF2B5EF4-FFF2-40B4-BE49-F238E27FC236}">
                  <a16:creationId xmlns:a16="http://schemas.microsoft.com/office/drawing/2014/main" id="{390F8CEB-806C-432E-A2CD-ECEDD542A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89606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2">
              <a:extLst>
                <a:ext uri="{FF2B5EF4-FFF2-40B4-BE49-F238E27FC236}">
                  <a16:creationId xmlns:a16="http://schemas.microsoft.com/office/drawing/2014/main" id="{E6A5C475-0AB4-478C-8C11-FFBA2596DF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75394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59">
              <a:extLst>
                <a:ext uri="{FF2B5EF4-FFF2-40B4-BE49-F238E27FC236}">
                  <a16:creationId xmlns:a16="http://schemas.microsoft.com/office/drawing/2014/main" id="{B4415D2F-4724-4991-83D9-407A198F2E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75394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2">
              <a:extLst>
                <a:ext uri="{FF2B5EF4-FFF2-40B4-BE49-F238E27FC236}">
                  <a16:creationId xmlns:a16="http://schemas.microsoft.com/office/drawing/2014/main" id="{571EB6BC-B99D-4404-B07B-D45C54F952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61183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59">
              <a:extLst>
                <a:ext uri="{FF2B5EF4-FFF2-40B4-BE49-F238E27FC236}">
                  <a16:creationId xmlns:a16="http://schemas.microsoft.com/office/drawing/2014/main" id="{D58C9B28-F27B-4C0C-AB41-83BF722013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61183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B487D2A-FFF1-4C30-96CA-92BD4E6E7B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275" y="2515814"/>
            <a:ext cx="5797725" cy="309527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1800" dirty="0"/>
              <a:t>2018 </a:t>
            </a:r>
            <a:r>
              <a:rPr lang="en-US" sz="1800" b="1" dirty="0"/>
              <a:t>        high-technology manufacturing sectors + ICT</a:t>
            </a:r>
            <a:r>
              <a:rPr lang="en-US" sz="1800" dirty="0"/>
              <a:t> </a:t>
            </a:r>
          </a:p>
          <a:p>
            <a:pPr marL="0" indent="0">
              <a:buNone/>
            </a:pPr>
            <a:r>
              <a:rPr lang="en-US" sz="1800" dirty="0"/>
              <a:t>                           </a:t>
            </a:r>
          </a:p>
          <a:p>
            <a:pPr marL="0" indent="0">
              <a:buNone/>
            </a:pPr>
            <a:r>
              <a:rPr lang="en-US" sz="1800" dirty="0"/>
              <a:t>                       39.800 people (regional level)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102" name="Rectangle 75">
            <a:extLst>
              <a:ext uri="{FF2B5EF4-FFF2-40B4-BE49-F238E27FC236}">
                <a16:creationId xmlns:a16="http://schemas.microsoft.com/office/drawing/2014/main" id="{78907291-9D6D-4740-81DB-441477BCA2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ella 4">
            <a:extLst>
              <a:ext uri="{FF2B5EF4-FFF2-40B4-BE49-F238E27FC236}">
                <a16:creationId xmlns:a16="http://schemas.microsoft.com/office/drawing/2014/main" id="{12744F28-45F7-4CD4-8A00-CBC8A0A249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1418604"/>
              </p:ext>
            </p:extLst>
          </p:nvPr>
        </p:nvGraphicFramePr>
        <p:xfrm>
          <a:off x="6406209" y="892145"/>
          <a:ext cx="5487515" cy="43081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1581">
                  <a:extLst>
                    <a:ext uri="{9D8B030D-6E8A-4147-A177-3AD203B41FA5}">
                      <a16:colId xmlns:a16="http://schemas.microsoft.com/office/drawing/2014/main" val="3023968513"/>
                    </a:ext>
                  </a:extLst>
                </a:gridCol>
                <a:gridCol w="2001526">
                  <a:extLst>
                    <a:ext uri="{9D8B030D-6E8A-4147-A177-3AD203B41FA5}">
                      <a16:colId xmlns:a16="http://schemas.microsoft.com/office/drawing/2014/main" val="1517707932"/>
                    </a:ext>
                  </a:extLst>
                </a:gridCol>
                <a:gridCol w="1274408">
                  <a:extLst>
                    <a:ext uri="{9D8B030D-6E8A-4147-A177-3AD203B41FA5}">
                      <a16:colId xmlns:a16="http://schemas.microsoft.com/office/drawing/2014/main" val="4244491549"/>
                    </a:ext>
                  </a:extLst>
                </a:gridCol>
              </a:tblGrid>
              <a:tr h="1121264">
                <a:tc>
                  <a:txBody>
                    <a:bodyPr/>
                    <a:lstStyle/>
                    <a:p>
                      <a:pPr algn="ctr"/>
                      <a:r>
                        <a:rPr lang="it-IT" sz="2100" dirty="0"/>
                        <a:t>ICT </a:t>
                      </a:r>
                      <a:r>
                        <a:rPr lang="it-IT" sz="2100" dirty="0" err="1"/>
                        <a:t>employment</a:t>
                      </a:r>
                      <a:r>
                        <a:rPr lang="it-IT" sz="2100" dirty="0"/>
                        <a:t> %</a:t>
                      </a:r>
                    </a:p>
                  </a:txBody>
                  <a:tcPr marL="104717" marR="104717" marT="52359" marB="523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100" dirty="0"/>
                        <a:t>Emilia-Romagna</a:t>
                      </a:r>
                    </a:p>
                  </a:txBody>
                  <a:tcPr marL="104717" marR="104717" marT="52359" marB="523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100" dirty="0" err="1"/>
                        <a:t>Italy</a:t>
                      </a:r>
                      <a:endParaRPr lang="it-IT" sz="2100" dirty="0"/>
                    </a:p>
                  </a:txBody>
                  <a:tcPr marL="104717" marR="104717" marT="52359" marB="52359"/>
                </a:tc>
                <a:extLst>
                  <a:ext uri="{0D108BD9-81ED-4DB2-BD59-A6C34878D82A}">
                    <a16:rowId xmlns:a16="http://schemas.microsoft.com/office/drawing/2014/main" val="1311311210"/>
                  </a:ext>
                </a:extLst>
              </a:tr>
              <a:tr h="472193">
                <a:tc>
                  <a:txBody>
                    <a:bodyPr/>
                    <a:lstStyle/>
                    <a:p>
                      <a:r>
                        <a:rPr lang="it-IT" sz="2100" dirty="0"/>
                        <a:t>N-2008</a:t>
                      </a:r>
                    </a:p>
                  </a:txBody>
                  <a:tcPr marL="104717" marR="104717" marT="52359" marB="52359"/>
                </a:tc>
                <a:tc>
                  <a:txBody>
                    <a:bodyPr/>
                    <a:lstStyle/>
                    <a:p>
                      <a:r>
                        <a:rPr lang="it-IT" sz="2100"/>
                        <a:t>32.700</a:t>
                      </a:r>
                    </a:p>
                  </a:txBody>
                  <a:tcPr marL="104717" marR="104717" marT="52359" marB="52359"/>
                </a:tc>
                <a:tc>
                  <a:txBody>
                    <a:bodyPr/>
                    <a:lstStyle/>
                    <a:p>
                      <a:endParaRPr lang="it-IT" sz="2100"/>
                    </a:p>
                  </a:txBody>
                  <a:tcPr marL="104717" marR="104717" marT="52359" marB="52359"/>
                </a:tc>
                <a:extLst>
                  <a:ext uri="{0D108BD9-81ED-4DB2-BD59-A6C34878D82A}">
                    <a16:rowId xmlns:a16="http://schemas.microsoft.com/office/drawing/2014/main" val="3824681034"/>
                  </a:ext>
                </a:extLst>
              </a:tr>
              <a:tr h="1121264">
                <a:tc>
                  <a:txBody>
                    <a:bodyPr/>
                    <a:lstStyle/>
                    <a:p>
                      <a:r>
                        <a:rPr lang="en-US" sz="2100" dirty="0"/>
                        <a:t>% of total employment in 2008</a:t>
                      </a:r>
                      <a:endParaRPr lang="it-IT" sz="2100" dirty="0"/>
                    </a:p>
                  </a:txBody>
                  <a:tcPr marL="104717" marR="104717" marT="52359" marB="52359"/>
                </a:tc>
                <a:tc>
                  <a:txBody>
                    <a:bodyPr/>
                    <a:lstStyle/>
                    <a:p>
                      <a:r>
                        <a:rPr lang="it-IT" sz="2100" dirty="0"/>
                        <a:t>1,6%</a:t>
                      </a:r>
                    </a:p>
                  </a:txBody>
                  <a:tcPr marL="104717" marR="104717" marT="52359" marB="52359"/>
                </a:tc>
                <a:tc>
                  <a:txBody>
                    <a:bodyPr/>
                    <a:lstStyle/>
                    <a:p>
                      <a:r>
                        <a:rPr lang="it-IT" sz="2100" dirty="0"/>
                        <a:t>1,8%</a:t>
                      </a:r>
                    </a:p>
                  </a:txBody>
                  <a:tcPr marL="104717" marR="104717" marT="52359" marB="52359"/>
                </a:tc>
                <a:extLst>
                  <a:ext uri="{0D108BD9-81ED-4DB2-BD59-A6C34878D82A}">
                    <a16:rowId xmlns:a16="http://schemas.microsoft.com/office/drawing/2014/main" val="2048699700"/>
                  </a:ext>
                </a:extLst>
              </a:tr>
              <a:tr h="472193">
                <a:tc>
                  <a:txBody>
                    <a:bodyPr/>
                    <a:lstStyle/>
                    <a:p>
                      <a:r>
                        <a:rPr lang="it-IT" sz="2100"/>
                        <a:t>N-2018</a:t>
                      </a:r>
                    </a:p>
                  </a:txBody>
                  <a:tcPr marL="104717" marR="104717" marT="52359" marB="52359"/>
                </a:tc>
                <a:tc>
                  <a:txBody>
                    <a:bodyPr/>
                    <a:lstStyle/>
                    <a:p>
                      <a:r>
                        <a:rPr lang="it-IT" sz="2100"/>
                        <a:t>39.800</a:t>
                      </a:r>
                    </a:p>
                  </a:txBody>
                  <a:tcPr marL="104717" marR="104717" marT="52359" marB="52359"/>
                </a:tc>
                <a:tc>
                  <a:txBody>
                    <a:bodyPr/>
                    <a:lstStyle/>
                    <a:p>
                      <a:endParaRPr lang="it-IT" sz="2100"/>
                    </a:p>
                  </a:txBody>
                  <a:tcPr marL="104717" marR="104717" marT="52359" marB="52359"/>
                </a:tc>
                <a:extLst>
                  <a:ext uri="{0D108BD9-81ED-4DB2-BD59-A6C34878D82A}">
                    <a16:rowId xmlns:a16="http://schemas.microsoft.com/office/drawing/2014/main" val="2908847984"/>
                  </a:ext>
                </a:extLst>
              </a:tr>
              <a:tr h="1121264">
                <a:tc>
                  <a:txBody>
                    <a:bodyPr/>
                    <a:lstStyle/>
                    <a:p>
                      <a:r>
                        <a:rPr lang="en-US" sz="2100" dirty="0"/>
                        <a:t>% of total employment in 2018</a:t>
                      </a:r>
                      <a:endParaRPr lang="it-IT" sz="2100" dirty="0"/>
                    </a:p>
                  </a:txBody>
                  <a:tcPr marL="104717" marR="104717" marT="52359" marB="52359"/>
                </a:tc>
                <a:tc>
                  <a:txBody>
                    <a:bodyPr/>
                    <a:lstStyle/>
                    <a:p>
                      <a:r>
                        <a:rPr lang="it-IT" sz="2100"/>
                        <a:t>2,1%</a:t>
                      </a:r>
                    </a:p>
                  </a:txBody>
                  <a:tcPr marL="104717" marR="104717" marT="52359" marB="52359"/>
                </a:tc>
                <a:tc>
                  <a:txBody>
                    <a:bodyPr/>
                    <a:lstStyle/>
                    <a:p>
                      <a:r>
                        <a:rPr lang="it-IT" sz="2100" dirty="0"/>
                        <a:t>2,5%</a:t>
                      </a:r>
                    </a:p>
                  </a:txBody>
                  <a:tcPr marL="104717" marR="104717" marT="52359" marB="52359"/>
                </a:tc>
                <a:extLst>
                  <a:ext uri="{0D108BD9-81ED-4DB2-BD59-A6C34878D82A}">
                    <a16:rowId xmlns:a16="http://schemas.microsoft.com/office/drawing/2014/main" val="659504288"/>
                  </a:ext>
                </a:extLst>
              </a:tr>
            </a:tbl>
          </a:graphicData>
        </a:graphic>
      </p:graphicFrame>
      <p:cxnSp>
        <p:nvCxnSpPr>
          <p:cNvPr id="6" name="Connettore 2 5">
            <a:extLst>
              <a:ext uri="{FF2B5EF4-FFF2-40B4-BE49-F238E27FC236}">
                <a16:creationId xmlns:a16="http://schemas.microsoft.com/office/drawing/2014/main" id="{C8D3D275-179C-49CD-B7AB-1F121C168799}"/>
              </a:ext>
            </a:extLst>
          </p:cNvPr>
          <p:cNvCxnSpPr/>
          <p:nvPr/>
        </p:nvCxnSpPr>
        <p:spPr>
          <a:xfrm>
            <a:off x="901148" y="3478695"/>
            <a:ext cx="37106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nettore 2 7">
            <a:extLst>
              <a:ext uri="{FF2B5EF4-FFF2-40B4-BE49-F238E27FC236}">
                <a16:creationId xmlns:a16="http://schemas.microsoft.com/office/drawing/2014/main" id="{F6ABEDC4-D816-40A1-9268-4D5CCB865CE8}"/>
              </a:ext>
            </a:extLst>
          </p:cNvPr>
          <p:cNvCxnSpPr/>
          <p:nvPr/>
        </p:nvCxnSpPr>
        <p:spPr>
          <a:xfrm>
            <a:off x="3299791" y="3670852"/>
            <a:ext cx="0" cy="4638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6314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0" name="Rectangle 49">
            <a:extLst>
              <a:ext uri="{FF2B5EF4-FFF2-40B4-BE49-F238E27FC236}">
                <a16:creationId xmlns:a16="http://schemas.microsoft.com/office/drawing/2014/main" id="{9D3A9E89-033E-4C4A-8C41-416DABFFD3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51">
            <a:extLst>
              <a:ext uri="{FF2B5EF4-FFF2-40B4-BE49-F238E27FC236}">
                <a16:creationId xmlns:a16="http://schemas.microsoft.com/office/drawing/2014/main" id="{C3FA3A01-98C5-487F-892D-265B5AF63D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40176"/>
            <a:ext cx="6282558" cy="57515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42DBCA2B-2E92-48EE-A8EB-6D04DED43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892145"/>
            <a:ext cx="5321807" cy="1370207"/>
          </a:xfrm>
        </p:spPr>
        <p:txBody>
          <a:bodyPr>
            <a:normAutofit/>
          </a:bodyPr>
          <a:lstStyle/>
          <a:p>
            <a:pPr algn="ctr"/>
            <a:r>
              <a:rPr lang="it-IT" sz="3400" dirty="0"/>
              <a:t>L’OCCUPAZIONE NEL SETTORE DELLE IMPRESE ITC</a:t>
            </a:r>
          </a:p>
        </p:txBody>
      </p:sp>
      <p:grpSp>
        <p:nvGrpSpPr>
          <p:cNvPr id="82" name="Group 53">
            <a:extLst>
              <a:ext uri="{FF2B5EF4-FFF2-40B4-BE49-F238E27FC236}">
                <a16:creationId xmlns:a16="http://schemas.microsoft.com/office/drawing/2014/main" id="{8BE6DE9A-8306-4193-893B-AE9B5EBF24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167" y="899960"/>
            <a:ext cx="242107" cy="1340860"/>
            <a:chOff x="56167" y="899960"/>
            <a:chExt cx="242107" cy="1340860"/>
          </a:xfrm>
        </p:grpSpPr>
        <p:sp>
          <p:nvSpPr>
            <p:cNvPr id="55" name="Rectangle 2">
              <a:extLst>
                <a:ext uri="{FF2B5EF4-FFF2-40B4-BE49-F238E27FC236}">
                  <a16:creationId xmlns:a16="http://schemas.microsoft.com/office/drawing/2014/main" id="{E5FA5A49-3BE9-4E7B-8FF7-44F3DE979C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46971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59">
              <a:extLst>
                <a:ext uri="{FF2B5EF4-FFF2-40B4-BE49-F238E27FC236}">
                  <a16:creationId xmlns:a16="http://schemas.microsoft.com/office/drawing/2014/main" id="{134E9F22-C524-419E-A8CB-062E88823F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46971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2">
              <a:extLst>
                <a:ext uri="{FF2B5EF4-FFF2-40B4-BE49-F238E27FC236}">
                  <a16:creationId xmlns:a16="http://schemas.microsoft.com/office/drawing/2014/main" id="{A38CECAB-191F-41F4-A919-72FE7752C3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32760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59">
              <a:extLst>
                <a:ext uri="{FF2B5EF4-FFF2-40B4-BE49-F238E27FC236}">
                  <a16:creationId xmlns:a16="http://schemas.microsoft.com/office/drawing/2014/main" id="{B8900C09-40C4-4F6C-B873-A8756A5CD7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32760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2">
              <a:extLst>
                <a:ext uri="{FF2B5EF4-FFF2-40B4-BE49-F238E27FC236}">
                  <a16:creationId xmlns:a16="http://schemas.microsoft.com/office/drawing/2014/main" id="{6A31DCD3-617B-434F-AF65-E72A93326E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18549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59">
              <a:extLst>
                <a:ext uri="{FF2B5EF4-FFF2-40B4-BE49-F238E27FC236}">
                  <a16:creationId xmlns:a16="http://schemas.microsoft.com/office/drawing/2014/main" id="{AA7807F6-147A-428A-9F1F-7C8EABCD37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18549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2">
              <a:extLst>
                <a:ext uri="{FF2B5EF4-FFF2-40B4-BE49-F238E27FC236}">
                  <a16:creationId xmlns:a16="http://schemas.microsoft.com/office/drawing/2014/main" id="{18AB430C-3C5C-4618-AB7B-4724E01EA6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04337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59">
              <a:extLst>
                <a:ext uri="{FF2B5EF4-FFF2-40B4-BE49-F238E27FC236}">
                  <a16:creationId xmlns:a16="http://schemas.microsoft.com/office/drawing/2014/main" id="{86A4780E-33EF-4507-A7BF-FBE3F3C6C7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04337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2">
              <a:extLst>
                <a:ext uri="{FF2B5EF4-FFF2-40B4-BE49-F238E27FC236}">
                  <a16:creationId xmlns:a16="http://schemas.microsoft.com/office/drawing/2014/main" id="{0A4FDBFA-FF76-46BC-88FA-B1C31B094C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90126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59">
              <a:extLst>
                <a:ext uri="{FF2B5EF4-FFF2-40B4-BE49-F238E27FC236}">
                  <a16:creationId xmlns:a16="http://schemas.microsoft.com/office/drawing/2014/main" id="{33B7BF73-1D31-4741-B960-77A8BC0460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90126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2">
              <a:extLst>
                <a:ext uri="{FF2B5EF4-FFF2-40B4-BE49-F238E27FC236}">
                  <a16:creationId xmlns:a16="http://schemas.microsoft.com/office/drawing/2014/main" id="{77CF111F-A184-41B4-B87F-7D52A5BD34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218028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59">
              <a:extLst>
                <a:ext uri="{FF2B5EF4-FFF2-40B4-BE49-F238E27FC236}">
                  <a16:creationId xmlns:a16="http://schemas.microsoft.com/office/drawing/2014/main" id="{74C2BF57-775C-46B3-B265-970E9B5847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218028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2">
              <a:extLst>
                <a:ext uri="{FF2B5EF4-FFF2-40B4-BE49-F238E27FC236}">
                  <a16:creationId xmlns:a16="http://schemas.microsoft.com/office/drawing/2014/main" id="{E213D1E8-AFA8-4322-BF69-5CC2B1718D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203817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59">
              <a:extLst>
                <a:ext uri="{FF2B5EF4-FFF2-40B4-BE49-F238E27FC236}">
                  <a16:creationId xmlns:a16="http://schemas.microsoft.com/office/drawing/2014/main" id="{B24BE080-8569-4E0D-B587-2E9055D704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203817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2">
              <a:extLst>
                <a:ext uri="{FF2B5EF4-FFF2-40B4-BE49-F238E27FC236}">
                  <a16:creationId xmlns:a16="http://schemas.microsoft.com/office/drawing/2014/main" id="{638683EF-4E62-45B4-9FB2-1937912299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89606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59">
              <a:extLst>
                <a:ext uri="{FF2B5EF4-FFF2-40B4-BE49-F238E27FC236}">
                  <a16:creationId xmlns:a16="http://schemas.microsoft.com/office/drawing/2014/main" id="{390F8CEB-806C-432E-A2CD-ECEDD542A1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89606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2">
              <a:extLst>
                <a:ext uri="{FF2B5EF4-FFF2-40B4-BE49-F238E27FC236}">
                  <a16:creationId xmlns:a16="http://schemas.microsoft.com/office/drawing/2014/main" id="{E6A5C475-0AB4-478C-8C11-FFBA2596DF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75394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59">
              <a:extLst>
                <a:ext uri="{FF2B5EF4-FFF2-40B4-BE49-F238E27FC236}">
                  <a16:creationId xmlns:a16="http://schemas.microsoft.com/office/drawing/2014/main" id="{B4415D2F-4724-4991-83D9-407A198F2E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75394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2">
              <a:extLst>
                <a:ext uri="{FF2B5EF4-FFF2-40B4-BE49-F238E27FC236}">
                  <a16:creationId xmlns:a16="http://schemas.microsoft.com/office/drawing/2014/main" id="{571EB6BC-B99D-4404-B07B-D45C54F952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37744" y="161183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59">
              <a:extLst>
                <a:ext uri="{FF2B5EF4-FFF2-40B4-BE49-F238E27FC236}">
                  <a16:creationId xmlns:a16="http://schemas.microsoft.com/office/drawing/2014/main" id="{D58C9B28-F27B-4C0C-AB41-83BF722013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54864" y="161183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B487D2A-FFF1-4C30-96CA-92BD4E6E7B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64423" y="2515814"/>
            <a:ext cx="6160423" cy="309527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it-IT" sz="1800" dirty="0"/>
              <a:t>        2018             </a:t>
            </a:r>
            <a:r>
              <a:rPr lang="it-IT" sz="1800" b="1" dirty="0"/>
              <a:t> settori manufatturieri ad alta tecnologia + ITC</a:t>
            </a:r>
          </a:p>
          <a:p>
            <a:pPr marL="342900" indent="-342900">
              <a:buAutoNum type="arabicPlain" startAt="2018"/>
            </a:pPr>
            <a:endParaRPr lang="it-IT" sz="1800" dirty="0"/>
          </a:p>
          <a:p>
            <a:pPr marL="0" indent="0">
              <a:buNone/>
            </a:pPr>
            <a:r>
              <a:rPr lang="it-IT" sz="1800" dirty="0"/>
              <a:t>                     39.800 persone (livello regionale)</a:t>
            </a:r>
          </a:p>
        </p:txBody>
      </p:sp>
      <p:sp>
        <p:nvSpPr>
          <p:cNvPr id="102" name="Rectangle 75">
            <a:extLst>
              <a:ext uri="{FF2B5EF4-FFF2-40B4-BE49-F238E27FC236}">
                <a16:creationId xmlns:a16="http://schemas.microsoft.com/office/drawing/2014/main" id="{78907291-9D6D-4740-81DB-441477BCA2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ella 4">
            <a:extLst>
              <a:ext uri="{FF2B5EF4-FFF2-40B4-BE49-F238E27FC236}">
                <a16:creationId xmlns:a16="http://schemas.microsoft.com/office/drawing/2014/main" id="{12744F28-45F7-4CD4-8A00-CBC8A0A249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2003864"/>
              </p:ext>
            </p:extLst>
          </p:nvPr>
        </p:nvGraphicFramePr>
        <p:xfrm>
          <a:off x="6406210" y="892145"/>
          <a:ext cx="5361720" cy="43081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884">
                  <a:extLst>
                    <a:ext uri="{9D8B030D-6E8A-4147-A177-3AD203B41FA5}">
                      <a16:colId xmlns:a16="http://schemas.microsoft.com/office/drawing/2014/main" val="3023968513"/>
                    </a:ext>
                  </a:extLst>
                </a:gridCol>
                <a:gridCol w="1955643">
                  <a:extLst>
                    <a:ext uri="{9D8B030D-6E8A-4147-A177-3AD203B41FA5}">
                      <a16:colId xmlns:a16="http://schemas.microsoft.com/office/drawing/2014/main" val="1517707932"/>
                    </a:ext>
                  </a:extLst>
                </a:gridCol>
                <a:gridCol w="1245193">
                  <a:extLst>
                    <a:ext uri="{9D8B030D-6E8A-4147-A177-3AD203B41FA5}">
                      <a16:colId xmlns:a16="http://schemas.microsoft.com/office/drawing/2014/main" val="4244491549"/>
                    </a:ext>
                  </a:extLst>
                </a:gridCol>
              </a:tblGrid>
              <a:tr h="1121264">
                <a:tc>
                  <a:txBody>
                    <a:bodyPr/>
                    <a:lstStyle/>
                    <a:p>
                      <a:r>
                        <a:rPr lang="it-IT" sz="2100" dirty="0"/>
                        <a:t>Occupati ITC</a:t>
                      </a:r>
                    </a:p>
                  </a:txBody>
                  <a:tcPr marL="104717" marR="104717" marT="52359" marB="52359"/>
                </a:tc>
                <a:tc>
                  <a:txBody>
                    <a:bodyPr/>
                    <a:lstStyle/>
                    <a:p>
                      <a:r>
                        <a:rPr lang="it-IT" sz="2100"/>
                        <a:t>Emilia-Romagna</a:t>
                      </a:r>
                    </a:p>
                  </a:txBody>
                  <a:tcPr marL="104717" marR="104717" marT="52359" marB="52359"/>
                </a:tc>
                <a:tc>
                  <a:txBody>
                    <a:bodyPr/>
                    <a:lstStyle/>
                    <a:p>
                      <a:r>
                        <a:rPr lang="it-IT" sz="2100"/>
                        <a:t>Italia</a:t>
                      </a:r>
                    </a:p>
                  </a:txBody>
                  <a:tcPr marL="104717" marR="104717" marT="52359" marB="52359"/>
                </a:tc>
                <a:extLst>
                  <a:ext uri="{0D108BD9-81ED-4DB2-BD59-A6C34878D82A}">
                    <a16:rowId xmlns:a16="http://schemas.microsoft.com/office/drawing/2014/main" val="1311311210"/>
                  </a:ext>
                </a:extLst>
              </a:tr>
              <a:tr h="472193">
                <a:tc>
                  <a:txBody>
                    <a:bodyPr/>
                    <a:lstStyle/>
                    <a:p>
                      <a:r>
                        <a:rPr lang="it-IT" sz="2100" dirty="0"/>
                        <a:t>N-2008</a:t>
                      </a:r>
                    </a:p>
                  </a:txBody>
                  <a:tcPr marL="104717" marR="104717" marT="52359" marB="52359"/>
                </a:tc>
                <a:tc>
                  <a:txBody>
                    <a:bodyPr/>
                    <a:lstStyle/>
                    <a:p>
                      <a:r>
                        <a:rPr lang="it-IT" sz="2100"/>
                        <a:t>32.700</a:t>
                      </a:r>
                    </a:p>
                  </a:txBody>
                  <a:tcPr marL="104717" marR="104717" marT="52359" marB="52359"/>
                </a:tc>
                <a:tc>
                  <a:txBody>
                    <a:bodyPr/>
                    <a:lstStyle/>
                    <a:p>
                      <a:endParaRPr lang="it-IT" sz="2100"/>
                    </a:p>
                  </a:txBody>
                  <a:tcPr marL="104717" marR="104717" marT="52359" marB="52359"/>
                </a:tc>
                <a:extLst>
                  <a:ext uri="{0D108BD9-81ED-4DB2-BD59-A6C34878D82A}">
                    <a16:rowId xmlns:a16="http://schemas.microsoft.com/office/drawing/2014/main" val="3824681034"/>
                  </a:ext>
                </a:extLst>
              </a:tr>
              <a:tr h="1121264">
                <a:tc>
                  <a:txBody>
                    <a:bodyPr/>
                    <a:lstStyle/>
                    <a:p>
                      <a:r>
                        <a:rPr lang="it-IT" sz="2100" dirty="0"/>
                        <a:t>% su totale occupati nel 2008</a:t>
                      </a:r>
                    </a:p>
                  </a:txBody>
                  <a:tcPr marL="104717" marR="104717" marT="52359" marB="52359"/>
                </a:tc>
                <a:tc>
                  <a:txBody>
                    <a:bodyPr/>
                    <a:lstStyle/>
                    <a:p>
                      <a:r>
                        <a:rPr lang="it-IT" sz="2100"/>
                        <a:t>1,6%</a:t>
                      </a:r>
                    </a:p>
                  </a:txBody>
                  <a:tcPr marL="104717" marR="104717" marT="52359" marB="52359"/>
                </a:tc>
                <a:tc>
                  <a:txBody>
                    <a:bodyPr/>
                    <a:lstStyle/>
                    <a:p>
                      <a:r>
                        <a:rPr lang="it-IT" sz="2100" dirty="0"/>
                        <a:t>1,8%</a:t>
                      </a:r>
                    </a:p>
                  </a:txBody>
                  <a:tcPr marL="104717" marR="104717" marT="52359" marB="52359"/>
                </a:tc>
                <a:extLst>
                  <a:ext uri="{0D108BD9-81ED-4DB2-BD59-A6C34878D82A}">
                    <a16:rowId xmlns:a16="http://schemas.microsoft.com/office/drawing/2014/main" val="2048699700"/>
                  </a:ext>
                </a:extLst>
              </a:tr>
              <a:tr h="472193">
                <a:tc>
                  <a:txBody>
                    <a:bodyPr/>
                    <a:lstStyle/>
                    <a:p>
                      <a:r>
                        <a:rPr lang="it-IT" sz="2100"/>
                        <a:t>N-2018</a:t>
                      </a:r>
                    </a:p>
                  </a:txBody>
                  <a:tcPr marL="104717" marR="104717" marT="52359" marB="52359"/>
                </a:tc>
                <a:tc>
                  <a:txBody>
                    <a:bodyPr/>
                    <a:lstStyle/>
                    <a:p>
                      <a:r>
                        <a:rPr lang="it-IT" sz="2100"/>
                        <a:t>39.800</a:t>
                      </a:r>
                    </a:p>
                  </a:txBody>
                  <a:tcPr marL="104717" marR="104717" marT="52359" marB="52359"/>
                </a:tc>
                <a:tc>
                  <a:txBody>
                    <a:bodyPr/>
                    <a:lstStyle/>
                    <a:p>
                      <a:endParaRPr lang="it-IT" sz="2100"/>
                    </a:p>
                  </a:txBody>
                  <a:tcPr marL="104717" marR="104717" marT="52359" marB="52359"/>
                </a:tc>
                <a:extLst>
                  <a:ext uri="{0D108BD9-81ED-4DB2-BD59-A6C34878D82A}">
                    <a16:rowId xmlns:a16="http://schemas.microsoft.com/office/drawing/2014/main" val="2908847984"/>
                  </a:ext>
                </a:extLst>
              </a:tr>
              <a:tr h="1121264">
                <a:tc>
                  <a:txBody>
                    <a:bodyPr/>
                    <a:lstStyle/>
                    <a:p>
                      <a:r>
                        <a:rPr lang="it-IT" sz="2100" dirty="0"/>
                        <a:t>% su totale occupati nel 2018</a:t>
                      </a:r>
                    </a:p>
                  </a:txBody>
                  <a:tcPr marL="104717" marR="104717" marT="52359" marB="52359"/>
                </a:tc>
                <a:tc>
                  <a:txBody>
                    <a:bodyPr/>
                    <a:lstStyle/>
                    <a:p>
                      <a:r>
                        <a:rPr lang="it-IT" sz="2100"/>
                        <a:t>2,1%</a:t>
                      </a:r>
                    </a:p>
                  </a:txBody>
                  <a:tcPr marL="104717" marR="104717" marT="52359" marB="52359"/>
                </a:tc>
                <a:tc>
                  <a:txBody>
                    <a:bodyPr/>
                    <a:lstStyle/>
                    <a:p>
                      <a:r>
                        <a:rPr lang="it-IT" sz="2100" dirty="0"/>
                        <a:t>2,5%</a:t>
                      </a:r>
                    </a:p>
                  </a:txBody>
                  <a:tcPr marL="104717" marR="104717" marT="52359" marB="52359"/>
                </a:tc>
                <a:extLst>
                  <a:ext uri="{0D108BD9-81ED-4DB2-BD59-A6C34878D82A}">
                    <a16:rowId xmlns:a16="http://schemas.microsoft.com/office/drawing/2014/main" val="659504288"/>
                  </a:ext>
                </a:extLst>
              </a:tr>
            </a:tbl>
          </a:graphicData>
        </a:graphic>
      </p:graphicFrame>
      <p:cxnSp>
        <p:nvCxnSpPr>
          <p:cNvPr id="6" name="Connettore 2 5">
            <a:extLst>
              <a:ext uri="{FF2B5EF4-FFF2-40B4-BE49-F238E27FC236}">
                <a16:creationId xmlns:a16="http://schemas.microsoft.com/office/drawing/2014/main" id="{866E7E1E-1D92-404A-B1E3-8DBFF669B1AB}"/>
              </a:ext>
            </a:extLst>
          </p:cNvPr>
          <p:cNvCxnSpPr/>
          <p:nvPr/>
        </p:nvCxnSpPr>
        <p:spPr>
          <a:xfrm>
            <a:off x="1007167" y="3684105"/>
            <a:ext cx="49033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nettore 2 7">
            <a:extLst>
              <a:ext uri="{FF2B5EF4-FFF2-40B4-BE49-F238E27FC236}">
                <a16:creationId xmlns:a16="http://schemas.microsoft.com/office/drawing/2014/main" id="{C1719A34-55A1-4DA9-B752-317BD6DF4260}"/>
              </a:ext>
            </a:extLst>
          </p:cNvPr>
          <p:cNvCxnSpPr/>
          <p:nvPr/>
        </p:nvCxnSpPr>
        <p:spPr>
          <a:xfrm>
            <a:off x="3114261" y="3816627"/>
            <a:ext cx="0" cy="4240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4764284"/>
      </p:ext>
    </p:extLst>
  </p:cSld>
  <p:clrMapOvr>
    <a:masterClrMapping/>
  </p:clrMapOvr>
</p:sld>
</file>

<file path=ppt/theme/theme1.xml><?xml version="1.0" encoding="utf-8"?>
<a:theme xmlns:a="http://schemas.openxmlformats.org/drawingml/2006/main" name="ExploreVTI">
  <a:themeElements>
    <a:clrScheme name="AnalogousFromLightSeedLeftStep">
      <a:dk1>
        <a:srgbClr val="000000"/>
      </a:dk1>
      <a:lt1>
        <a:srgbClr val="FFFFFF"/>
      </a:lt1>
      <a:dk2>
        <a:srgbClr val="2D2441"/>
      </a:dk2>
      <a:lt2>
        <a:srgbClr val="E3E8E2"/>
      </a:lt2>
      <a:accent1>
        <a:srgbClr val="C096C6"/>
      </a:accent1>
      <a:accent2>
        <a:srgbClr val="997FBA"/>
      </a:accent2>
      <a:accent3>
        <a:srgbClr val="9896C6"/>
      </a:accent3>
      <a:accent4>
        <a:srgbClr val="7F95BA"/>
      </a:accent4>
      <a:accent5>
        <a:srgbClr val="7BA9B5"/>
      </a:accent5>
      <a:accent6>
        <a:srgbClr val="76ADA1"/>
      </a:accent6>
      <a:hlink>
        <a:srgbClr val="5F9057"/>
      </a:hlink>
      <a:folHlink>
        <a:srgbClr val="7F7F7F"/>
      </a:folHlink>
    </a:clrScheme>
    <a:fontScheme name="Custom 23">
      <a:majorFont>
        <a:latin typeface="Sagona Boo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ploreVTI" id="{157DDAE2-BFCD-43FD-9602-E5EFEAD66DC3}" vid="{04B6EBF8-4645-4305-9753-050B4204785C}"/>
    </a:ext>
  </a:extLst>
</a:theme>
</file>

<file path=ppt/theme/theme2.xml><?xml version="1.0" encoding="utf-8"?>
<a:theme xmlns:a="http://schemas.openxmlformats.org/drawingml/2006/main" name="Office Them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</TotalTime>
  <Words>601</Words>
  <Application>Microsoft Office PowerPoint</Application>
  <PresentationFormat>Widescreen</PresentationFormat>
  <Paragraphs>135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12</vt:i4>
      </vt:variant>
    </vt:vector>
  </HeadingPairs>
  <TitlesOfParts>
    <vt:vector size="21" baseType="lpstr">
      <vt:lpstr>Arial</vt:lpstr>
      <vt:lpstr>Avenir Next LT Pro</vt:lpstr>
      <vt:lpstr>AvenirNext LT Pro Medium</vt:lpstr>
      <vt:lpstr>Calibri</vt:lpstr>
      <vt:lpstr>Calibri Light</vt:lpstr>
      <vt:lpstr>Sagona Book</vt:lpstr>
      <vt:lpstr>Wingdings</vt:lpstr>
      <vt:lpstr>ExploreVTI</vt:lpstr>
      <vt:lpstr>Office Theme</vt:lpstr>
      <vt:lpstr>TECHNOLOGY IN EMILIA-ROMAGNA  4LSCA Burba, Piu, Pozzar e Roncarà</vt:lpstr>
      <vt:lpstr>EMILIA-ROMAGNA HIGH TECHNOLOGY NETWORK </vt:lpstr>
      <vt:lpstr> RETE ALTA TECNOLOGIA DELL'EMILIA-ROMAGNA </vt:lpstr>
      <vt:lpstr>TECHNOLOGY </vt:lpstr>
      <vt:lpstr>TECNOLOGIA </vt:lpstr>
      <vt:lpstr>ASTER FOR RESEARCH</vt:lpstr>
      <vt:lpstr>ASTER PER LA RICERCA</vt:lpstr>
      <vt:lpstr>EMPLOYMENT IN THE ICT ENTERPRISE SECTOR</vt:lpstr>
      <vt:lpstr>L’OCCUPAZIONE NEL SETTORE DELLE IMPRESE ITC</vt:lpstr>
      <vt:lpstr>DIGITAL SKILLS</vt:lpstr>
      <vt:lpstr>COMPETENZE DIGITALI</vt:lpstr>
      <vt:lpstr>SITOGRAFIA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TECHNOLOGY  in Emilia Romagna</dc:title>
  <dc:creator>Piu Giada</dc:creator>
  <cp:lastModifiedBy>Piu Giada</cp:lastModifiedBy>
  <cp:revision>52</cp:revision>
  <dcterms:created xsi:type="dcterms:W3CDTF">2021-04-02T14:04:43Z</dcterms:created>
  <dcterms:modified xsi:type="dcterms:W3CDTF">2021-04-24T08:03:37Z</dcterms:modified>
</cp:coreProperties>
</file>